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89"/>
  </p:notesMasterIdLst>
  <p:sldIdLst>
    <p:sldId id="288" r:id="rId2"/>
    <p:sldId id="256" r:id="rId3"/>
    <p:sldId id="292" r:id="rId4"/>
    <p:sldId id="331" r:id="rId5"/>
    <p:sldId id="636" r:id="rId6"/>
    <p:sldId id="635" r:id="rId7"/>
    <p:sldId id="637" r:id="rId8"/>
    <p:sldId id="638" r:id="rId9"/>
    <p:sldId id="332" r:id="rId10"/>
    <p:sldId id="639" r:id="rId11"/>
    <p:sldId id="640" r:id="rId12"/>
    <p:sldId id="298" r:id="rId13"/>
    <p:sldId id="302" r:id="rId14"/>
    <p:sldId id="303" r:id="rId15"/>
    <p:sldId id="299" r:id="rId16"/>
    <p:sldId id="300" r:id="rId17"/>
    <p:sldId id="301" r:id="rId18"/>
    <p:sldId id="321" r:id="rId19"/>
    <p:sldId id="438" r:id="rId20"/>
    <p:sldId id="434" r:id="rId21"/>
    <p:sldId id="436" r:id="rId22"/>
    <p:sldId id="437" r:id="rId23"/>
    <p:sldId id="328" r:id="rId24"/>
    <p:sldId id="426" r:id="rId25"/>
    <p:sldId id="427" r:id="rId26"/>
    <p:sldId id="428" r:id="rId27"/>
    <p:sldId id="429" r:id="rId28"/>
    <p:sldId id="431" r:id="rId29"/>
    <p:sldId id="432" r:id="rId30"/>
    <p:sldId id="430" r:id="rId31"/>
    <p:sldId id="433" r:id="rId32"/>
    <p:sldId id="327" r:id="rId33"/>
    <p:sldId id="435" r:id="rId34"/>
    <p:sldId id="425" r:id="rId35"/>
    <p:sldId id="423" r:id="rId36"/>
    <p:sldId id="641" r:id="rId37"/>
    <p:sldId id="645" r:id="rId38"/>
    <p:sldId id="294" r:id="rId39"/>
    <p:sldId id="442" r:id="rId40"/>
    <p:sldId id="449" r:id="rId41"/>
    <p:sldId id="642" r:id="rId42"/>
    <p:sldId id="310" r:id="rId43"/>
    <p:sldId id="446" r:id="rId44"/>
    <p:sldId id="447" r:id="rId45"/>
    <p:sldId id="648" r:id="rId46"/>
    <p:sldId id="649" r:id="rId47"/>
    <p:sldId id="448" r:id="rId48"/>
    <p:sldId id="306" r:id="rId49"/>
    <p:sldId id="269" r:id="rId50"/>
    <p:sldId id="457" r:id="rId51"/>
    <p:sldId id="264" r:id="rId52"/>
    <p:sldId id="451" r:id="rId53"/>
    <p:sldId id="461" r:id="rId54"/>
    <p:sldId id="452" r:id="rId55"/>
    <p:sldId id="456" r:id="rId56"/>
    <p:sldId id="650" r:id="rId57"/>
    <p:sldId id="399" r:id="rId58"/>
    <p:sldId id="651" r:id="rId59"/>
    <p:sldId id="453" r:id="rId60"/>
    <p:sldId id="305" r:id="rId61"/>
    <p:sldId id="646" r:id="rId62"/>
    <p:sldId id="344" r:id="rId63"/>
    <p:sldId id="345" r:id="rId64"/>
    <p:sldId id="346" r:id="rId65"/>
    <p:sldId id="347" r:id="rId66"/>
    <p:sldId id="348" r:id="rId67"/>
    <p:sldId id="349" r:id="rId68"/>
    <p:sldId id="350" r:id="rId69"/>
    <p:sldId id="351" r:id="rId70"/>
    <p:sldId id="643" r:id="rId71"/>
    <p:sldId id="270" r:id="rId72"/>
    <p:sldId id="320" r:id="rId73"/>
    <p:sldId id="460" r:id="rId74"/>
    <p:sldId id="463" r:id="rId75"/>
    <p:sldId id="465" r:id="rId76"/>
    <p:sldId id="466" r:id="rId77"/>
    <p:sldId id="462" r:id="rId78"/>
    <p:sldId id="271" r:id="rId79"/>
    <p:sldId id="339" r:id="rId80"/>
    <p:sldId id="340" r:id="rId81"/>
    <p:sldId id="464" r:id="rId82"/>
    <p:sldId id="283" r:id="rId83"/>
    <p:sldId id="284" r:id="rId84"/>
    <p:sldId id="634" r:id="rId85"/>
    <p:sldId id="286" r:id="rId86"/>
    <p:sldId id="287" r:id="rId87"/>
    <p:sldId id="644" r:id="rId88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Verdana" panose="020B0604030504040204" pitchFamily="34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Verdana" panose="020B0604030504040204" pitchFamily="34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Verdana" panose="020B0604030504040204" pitchFamily="34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Verdana" panose="020B0604030504040204" pitchFamily="34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Verdana" panose="020B060403050404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sz="1600" b="1" kern="1200">
        <a:solidFill>
          <a:schemeClr val="tx1"/>
        </a:solidFill>
        <a:latin typeface="Verdana" panose="020B060403050404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sz="1600" b="1" kern="1200">
        <a:solidFill>
          <a:schemeClr val="tx1"/>
        </a:solidFill>
        <a:latin typeface="Verdana" panose="020B060403050404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sz="1600" b="1" kern="1200">
        <a:solidFill>
          <a:schemeClr val="tx1"/>
        </a:solidFill>
        <a:latin typeface="Verdana" panose="020B060403050404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sz="1600" b="1" kern="1200">
        <a:solidFill>
          <a:schemeClr val="tx1"/>
        </a:solidFill>
        <a:latin typeface="Verdana" panose="020B060403050404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C6"/>
    <a:srgbClr val="FFD579"/>
    <a:srgbClr val="C3D0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77"/>
    <p:restoredTop sz="94691"/>
  </p:normalViewPr>
  <p:slideViewPr>
    <p:cSldViewPr>
      <p:cViewPr>
        <p:scale>
          <a:sx n="96" d="100"/>
          <a:sy n="96" d="100"/>
        </p:scale>
        <p:origin x="960" y="31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253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heme" Target="theme/theme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82" name="Rectangle 1026">
            <a:extLst>
              <a:ext uri="{FF2B5EF4-FFF2-40B4-BE49-F238E27FC236}">
                <a16:creationId xmlns:a16="http://schemas.microsoft.com/office/drawing/2014/main" id="{C4FB4E1D-2A4B-CE46-8F47-E3367C38F291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Verdana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86083" name="Rectangle 1027">
            <a:extLst>
              <a:ext uri="{FF2B5EF4-FFF2-40B4-BE49-F238E27FC236}">
                <a16:creationId xmlns:a16="http://schemas.microsoft.com/office/drawing/2014/main" id="{B3FC7F45-2A31-5649-899D-3DD825D566CA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Verdana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316" name="Rectangle 1028">
            <a:extLst>
              <a:ext uri="{FF2B5EF4-FFF2-40B4-BE49-F238E27FC236}">
                <a16:creationId xmlns:a16="http://schemas.microsoft.com/office/drawing/2014/main" id="{7860A47A-2CAE-5644-8867-CA5A4D556CAD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86085" name="Rectangle 1029">
            <a:extLst>
              <a:ext uri="{FF2B5EF4-FFF2-40B4-BE49-F238E27FC236}">
                <a16:creationId xmlns:a16="http://schemas.microsoft.com/office/drawing/2014/main" id="{28C55E60-FB65-9541-851F-F60B8AD96E8C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86086" name="Rectangle 1030">
            <a:extLst>
              <a:ext uri="{FF2B5EF4-FFF2-40B4-BE49-F238E27FC236}">
                <a16:creationId xmlns:a16="http://schemas.microsoft.com/office/drawing/2014/main" id="{CA40946B-2601-BC46-9E61-1702C477D98B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Verdana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86087" name="Rectangle 1031">
            <a:extLst>
              <a:ext uri="{FF2B5EF4-FFF2-40B4-BE49-F238E27FC236}">
                <a16:creationId xmlns:a16="http://schemas.microsoft.com/office/drawing/2014/main" id="{3A9F041C-7B9B-9949-BC92-9C43AB7D90C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AE312DD0-F795-2D4F-8BD3-ABE7B7ACD70C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ＭＳ Ｐゴシック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1031">
            <a:extLst>
              <a:ext uri="{FF2B5EF4-FFF2-40B4-BE49-F238E27FC236}">
                <a16:creationId xmlns:a16="http://schemas.microsoft.com/office/drawing/2014/main" id="{80492681-C61F-2743-8A15-73EA00F7438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D0EB67A7-F817-1E4A-AC68-293F80002240}" type="slidenum">
              <a:rPr lang="en-US" altLang="en-US" sz="1200"/>
              <a:pPr/>
              <a:t>1</a:t>
            </a:fld>
            <a:endParaRPr lang="en-US" altLang="en-US" sz="1200"/>
          </a:p>
        </p:txBody>
      </p:sp>
      <p:sp>
        <p:nvSpPr>
          <p:cNvPr id="15362" name="Rectangle 2">
            <a:extLst>
              <a:ext uri="{FF2B5EF4-FFF2-40B4-BE49-F238E27FC236}">
                <a16:creationId xmlns:a16="http://schemas.microsoft.com/office/drawing/2014/main" id="{9B38ADD5-7209-184F-A819-929ABB0173F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3" name="Rectangle 3">
            <a:extLst>
              <a:ext uri="{FF2B5EF4-FFF2-40B4-BE49-F238E27FC236}">
                <a16:creationId xmlns:a16="http://schemas.microsoft.com/office/drawing/2014/main" id="{41D96203-F5B3-C441-BF40-0C5F9E8231D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" pitchFamily="2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Rectangle 1031">
            <a:extLst>
              <a:ext uri="{FF2B5EF4-FFF2-40B4-BE49-F238E27FC236}">
                <a16:creationId xmlns:a16="http://schemas.microsoft.com/office/drawing/2014/main" id="{28EB9FCB-984B-2C4E-8B03-01C6E639C5F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355CBD26-5B7D-514C-8F8E-60F8D3E9C489}" type="slidenum">
              <a:rPr lang="en-US" altLang="en-US" sz="1200"/>
              <a:pPr/>
              <a:t>17</a:t>
            </a:fld>
            <a:endParaRPr lang="en-US" altLang="en-US" sz="1200"/>
          </a:p>
        </p:txBody>
      </p:sp>
      <p:sp>
        <p:nvSpPr>
          <p:cNvPr id="53250" name="Rectangle 2">
            <a:extLst>
              <a:ext uri="{FF2B5EF4-FFF2-40B4-BE49-F238E27FC236}">
                <a16:creationId xmlns:a16="http://schemas.microsoft.com/office/drawing/2014/main" id="{F90DCAB7-A126-E14B-8725-747A1289F36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1" name="Rectangle 3">
            <a:extLst>
              <a:ext uri="{FF2B5EF4-FFF2-40B4-BE49-F238E27FC236}">
                <a16:creationId xmlns:a16="http://schemas.microsoft.com/office/drawing/2014/main" id="{8B9DDB43-F59A-1042-9AEE-A82EE97AF1C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" pitchFamily="2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Rectangle 1031">
            <a:extLst>
              <a:ext uri="{FF2B5EF4-FFF2-40B4-BE49-F238E27FC236}">
                <a16:creationId xmlns:a16="http://schemas.microsoft.com/office/drawing/2014/main" id="{B04135A9-80EB-084F-94EE-6AD409C9B7C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C0B4AB88-B089-4041-8338-7279BD073F1D}" type="slidenum">
              <a:rPr lang="en-US" altLang="en-US" sz="1200"/>
              <a:pPr/>
              <a:t>41</a:t>
            </a:fld>
            <a:endParaRPr lang="en-US" altLang="en-US" sz="1200"/>
          </a:p>
        </p:txBody>
      </p:sp>
      <p:sp>
        <p:nvSpPr>
          <p:cNvPr id="70658" name="Rectangle 2">
            <a:extLst>
              <a:ext uri="{FF2B5EF4-FFF2-40B4-BE49-F238E27FC236}">
                <a16:creationId xmlns:a16="http://schemas.microsoft.com/office/drawing/2014/main" id="{A8CFED47-5940-6A49-BA27-6CE5DCA8D20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59" name="Rectangle 3">
            <a:extLst>
              <a:ext uri="{FF2B5EF4-FFF2-40B4-BE49-F238E27FC236}">
                <a16:creationId xmlns:a16="http://schemas.microsoft.com/office/drawing/2014/main" id="{3068662E-D85F-F84D-B433-38FE9271607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" pitchFamily="2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882631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Rectangle 1031">
            <a:extLst>
              <a:ext uri="{FF2B5EF4-FFF2-40B4-BE49-F238E27FC236}">
                <a16:creationId xmlns:a16="http://schemas.microsoft.com/office/drawing/2014/main" id="{B04135A9-80EB-084F-94EE-6AD409C9B7C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C0B4AB88-B089-4041-8338-7279BD073F1D}" type="slidenum">
              <a:rPr lang="en-US" altLang="en-US" sz="1200"/>
              <a:pPr/>
              <a:t>42</a:t>
            </a:fld>
            <a:endParaRPr lang="en-US" altLang="en-US" sz="1200"/>
          </a:p>
        </p:txBody>
      </p:sp>
      <p:sp>
        <p:nvSpPr>
          <p:cNvPr id="70658" name="Rectangle 2">
            <a:extLst>
              <a:ext uri="{FF2B5EF4-FFF2-40B4-BE49-F238E27FC236}">
                <a16:creationId xmlns:a16="http://schemas.microsoft.com/office/drawing/2014/main" id="{A8CFED47-5940-6A49-BA27-6CE5DCA8D20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59" name="Rectangle 3">
            <a:extLst>
              <a:ext uri="{FF2B5EF4-FFF2-40B4-BE49-F238E27FC236}">
                <a16:creationId xmlns:a16="http://schemas.microsoft.com/office/drawing/2014/main" id="{3068662E-D85F-F84D-B433-38FE9271607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" pitchFamily="2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Helvetica" pitchFamily="2" charset="0"/>
              </a:rPr>
              <a:t>Principal Components • First principal component is the direc8on of greatest variability (covariance) in the data • Second is the next orthogonal (uncorrelated) direc8on of greatest variability – So first remove all the variability along the first component, and then find the next direc8on of greatest variability</a:t>
            </a:r>
            <a:endParaRPr lang="en-US" sz="1200" dirty="0">
              <a:effectLst/>
              <a:latin typeface="Helvetica" pitchFamily="2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312DD0-F795-2D4F-8BD3-ABE7B7ACD70C}" type="slidenum">
              <a:rPr lang="en-US" altLang="en-US" smtClean="0"/>
              <a:pPr/>
              <a:t>50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778250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18370" marR="10067" indent="-294461">
              <a:lnSpc>
                <a:spcPct val="102600"/>
              </a:lnSpc>
              <a:spcBef>
                <a:spcPts val="109"/>
              </a:spcBef>
            </a:pPr>
            <a:r>
              <a:rPr lang="en-US" sz="1200" spc="252" baseline="6944" dirty="0">
                <a:solidFill>
                  <a:srgbClr val="3333B2"/>
                </a:solidFill>
                <a:latin typeface="Arial Black"/>
                <a:cs typeface="Arial Black"/>
              </a:rPr>
              <a:t>e </a:t>
            </a:r>
            <a:r>
              <a:rPr lang="en-US" sz="1200" spc="-79" dirty="0">
                <a:latin typeface="Arial"/>
                <a:cs typeface="Arial"/>
              </a:rPr>
              <a:t>The </a:t>
            </a:r>
            <a:r>
              <a:rPr lang="en-US" sz="1200" spc="-20" dirty="0">
                <a:latin typeface="Arial"/>
                <a:cs typeface="Arial"/>
              </a:rPr>
              <a:t>top </a:t>
            </a:r>
            <a:r>
              <a:rPr lang="en-US" sz="1200" spc="-69" dirty="0">
                <a:latin typeface="Arial"/>
                <a:cs typeface="Arial"/>
              </a:rPr>
              <a:t>principal </a:t>
            </a:r>
            <a:r>
              <a:rPr lang="en-US" sz="1200" spc="-109" dirty="0">
                <a:latin typeface="Arial"/>
                <a:cs typeface="Arial"/>
              </a:rPr>
              <a:t>components </a:t>
            </a:r>
            <a:r>
              <a:rPr lang="en-US" sz="1200" spc="-159" dirty="0">
                <a:latin typeface="Arial"/>
                <a:cs typeface="Arial"/>
              </a:rPr>
              <a:t>are </a:t>
            </a:r>
            <a:r>
              <a:rPr lang="en-US" sz="1200" spc="-139" dirty="0">
                <a:latin typeface="Arial"/>
                <a:cs typeface="Arial"/>
              </a:rPr>
              <a:t>viewed </a:t>
            </a:r>
            <a:r>
              <a:rPr lang="en-US" sz="1200" spc="-226" dirty="0">
                <a:latin typeface="Arial"/>
                <a:cs typeface="Arial"/>
              </a:rPr>
              <a:t>as </a:t>
            </a:r>
            <a:r>
              <a:rPr lang="en-US" sz="1200" spc="-89" dirty="0">
                <a:latin typeface="Arial"/>
                <a:cs typeface="Arial"/>
              </a:rPr>
              <a:t>continuous </a:t>
            </a:r>
            <a:r>
              <a:rPr lang="en-US" sz="1200" spc="-198" dirty="0">
                <a:latin typeface="Arial"/>
                <a:cs typeface="Arial"/>
              </a:rPr>
              <a:t>axes  </a:t>
            </a:r>
            <a:r>
              <a:rPr lang="en-US" sz="1200" spc="-40" dirty="0">
                <a:latin typeface="Arial"/>
                <a:cs typeface="Arial"/>
              </a:rPr>
              <a:t>of </a:t>
            </a:r>
            <a:r>
              <a:rPr lang="en-US" sz="1200" spc="-59" dirty="0">
                <a:latin typeface="Arial"/>
                <a:cs typeface="Arial"/>
              </a:rPr>
              <a:t>variation </a:t>
            </a:r>
            <a:r>
              <a:rPr lang="en-US" sz="1200" spc="10" dirty="0">
                <a:latin typeface="Arial"/>
                <a:cs typeface="Arial"/>
              </a:rPr>
              <a:t>that </a:t>
            </a:r>
            <a:r>
              <a:rPr lang="en-US" sz="1200" spc="-59" dirty="0">
                <a:latin typeface="Arial"/>
                <a:cs typeface="Arial"/>
              </a:rPr>
              <a:t>reflect </a:t>
            </a:r>
            <a:r>
              <a:rPr lang="en-US" sz="1200" spc="-99" dirty="0">
                <a:latin typeface="Arial"/>
                <a:cs typeface="Arial"/>
              </a:rPr>
              <a:t>genetic </a:t>
            </a:r>
            <a:r>
              <a:rPr lang="en-US" sz="1200" spc="-59" dirty="0">
                <a:latin typeface="Arial"/>
                <a:cs typeface="Arial"/>
              </a:rPr>
              <a:t>variation </a:t>
            </a:r>
            <a:r>
              <a:rPr lang="en-US" sz="1200" spc="-149" dirty="0">
                <a:latin typeface="Arial"/>
                <a:cs typeface="Arial"/>
              </a:rPr>
              <a:t>due </a:t>
            </a:r>
            <a:r>
              <a:rPr lang="en-US" sz="1200" spc="20" dirty="0">
                <a:latin typeface="Arial"/>
                <a:cs typeface="Arial"/>
              </a:rPr>
              <a:t>to </a:t>
            </a:r>
            <a:r>
              <a:rPr lang="en-US" sz="1200" spc="-109" dirty="0">
                <a:latin typeface="Arial"/>
                <a:cs typeface="Arial"/>
              </a:rPr>
              <a:t>ancestry </a:t>
            </a:r>
            <a:r>
              <a:rPr lang="en-US" sz="1200" spc="-40" dirty="0">
                <a:latin typeface="Arial"/>
                <a:cs typeface="Arial"/>
              </a:rPr>
              <a:t>in  </a:t>
            </a:r>
            <a:r>
              <a:rPr lang="en-US" sz="1200" spc="-59" dirty="0">
                <a:latin typeface="Arial"/>
                <a:cs typeface="Arial"/>
              </a:rPr>
              <a:t>the</a:t>
            </a:r>
            <a:r>
              <a:rPr lang="en-US" sz="1200" spc="99" dirty="0">
                <a:latin typeface="Arial"/>
                <a:cs typeface="Arial"/>
              </a:rPr>
              <a:t> </a:t>
            </a:r>
            <a:r>
              <a:rPr lang="en-US" sz="1200" spc="-129" dirty="0">
                <a:latin typeface="Arial"/>
                <a:cs typeface="Arial"/>
              </a:rPr>
              <a:t>sample.</a:t>
            </a:r>
            <a:endParaRPr lang="en-US" sz="1200" dirty="0">
              <a:latin typeface="Arial"/>
              <a:cs typeface="Arial"/>
            </a:endParaRPr>
          </a:p>
          <a:p>
            <a:pPr marL="318370" marR="247901" indent="-294461">
              <a:lnSpc>
                <a:spcPct val="102600"/>
              </a:lnSpc>
              <a:spcBef>
                <a:spcPts val="595"/>
              </a:spcBef>
            </a:pPr>
            <a:r>
              <a:rPr lang="en-US" sz="1200" spc="252" baseline="6944" dirty="0">
                <a:solidFill>
                  <a:srgbClr val="3333B2"/>
                </a:solidFill>
                <a:latin typeface="Arial Black"/>
                <a:cs typeface="Arial Black"/>
              </a:rPr>
              <a:t>e </a:t>
            </a:r>
            <a:r>
              <a:rPr lang="en-US" sz="1200" spc="-79" dirty="0">
                <a:latin typeface="Arial"/>
                <a:cs typeface="Arial"/>
              </a:rPr>
              <a:t>Individuals </a:t>
            </a:r>
            <a:r>
              <a:rPr lang="en-US" sz="1200" dirty="0">
                <a:latin typeface="Arial"/>
                <a:cs typeface="Arial"/>
              </a:rPr>
              <a:t>with </a:t>
            </a:r>
            <a:r>
              <a:rPr lang="en-US" sz="1200" spc="-79" dirty="0">
                <a:latin typeface="Arial"/>
                <a:cs typeface="Arial"/>
              </a:rPr>
              <a:t>similar </a:t>
            </a:r>
            <a:r>
              <a:rPr lang="en-US" sz="1200" spc="-149" dirty="0">
                <a:latin typeface="Arial"/>
                <a:cs typeface="Arial"/>
              </a:rPr>
              <a:t>values </a:t>
            </a:r>
            <a:r>
              <a:rPr lang="en-US" sz="1200" spc="-50" dirty="0">
                <a:latin typeface="Arial"/>
                <a:cs typeface="Arial"/>
              </a:rPr>
              <a:t>for </a:t>
            </a:r>
            <a:r>
              <a:rPr lang="en-US" sz="1200" spc="-178" dirty="0">
                <a:latin typeface="Arial"/>
                <a:cs typeface="Arial"/>
              </a:rPr>
              <a:t>a </a:t>
            </a:r>
            <a:r>
              <a:rPr lang="en-US" sz="1200" spc="-59" dirty="0">
                <a:latin typeface="Arial"/>
                <a:cs typeface="Arial"/>
              </a:rPr>
              <a:t>particular </a:t>
            </a:r>
            <a:r>
              <a:rPr lang="en-US" sz="1200" spc="-20" dirty="0">
                <a:latin typeface="Arial"/>
                <a:cs typeface="Arial"/>
              </a:rPr>
              <a:t>top </a:t>
            </a:r>
            <a:r>
              <a:rPr lang="en-US" sz="1200" spc="-69" dirty="0">
                <a:latin typeface="Arial"/>
                <a:cs typeface="Arial"/>
              </a:rPr>
              <a:t>principal  </a:t>
            </a:r>
            <a:r>
              <a:rPr lang="en-US" sz="1200" spc="-89" dirty="0">
                <a:latin typeface="Arial"/>
                <a:cs typeface="Arial"/>
              </a:rPr>
              <a:t>component </a:t>
            </a:r>
            <a:r>
              <a:rPr lang="en-US" sz="1200" spc="-10" dirty="0">
                <a:latin typeface="Arial"/>
                <a:cs typeface="Arial"/>
              </a:rPr>
              <a:t>will </a:t>
            </a:r>
            <a:r>
              <a:rPr lang="en-US" sz="1200" spc="-159" dirty="0">
                <a:latin typeface="Arial"/>
                <a:cs typeface="Arial"/>
              </a:rPr>
              <a:t>have </a:t>
            </a:r>
            <a:r>
              <a:rPr lang="en-US" sz="1200" spc="-79" dirty="0">
                <a:latin typeface="Arial"/>
                <a:cs typeface="Arial"/>
              </a:rPr>
              <a:t>similar </a:t>
            </a:r>
            <a:r>
              <a:rPr lang="en-US" sz="1200" spc="-109" dirty="0">
                <a:latin typeface="Arial"/>
                <a:cs typeface="Arial"/>
              </a:rPr>
              <a:t>ancestry </a:t>
            </a:r>
            <a:r>
              <a:rPr lang="en-US" sz="1200" spc="-50" dirty="0">
                <a:latin typeface="Arial"/>
                <a:cs typeface="Arial"/>
              </a:rPr>
              <a:t>for </a:t>
            </a:r>
            <a:r>
              <a:rPr lang="en-US" sz="1200" spc="10" dirty="0">
                <a:latin typeface="Arial"/>
                <a:cs typeface="Arial"/>
              </a:rPr>
              <a:t>that</a:t>
            </a:r>
            <a:r>
              <a:rPr lang="en-US" sz="1200" spc="-198" dirty="0">
                <a:latin typeface="Arial"/>
                <a:cs typeface="Arial"/>
              </a:rPr>
              <a:t> </a:t>
            </a:r>
            <a:r>
              <a:rPr lang="en-US" sz="1200" spc="-159" dirty="0">
                <a:latin typeface="Arial"/>
                <a:cs typeface="Arial"/>
              </a:rPr>
              <a:t>axes.</a:t>
            </a:r>
            <a:endParaRPr lang="en-US" sz="1200" dirty="0">
              <a:latin typeface="Arial"/>
              <a:cs typeface="Arial"/>
            </a:endParaRPr>
          </a:p>
          <a:p>
            <a:pPr marL="318370" marR="81795" indent="-294461">
              <a:lnSpc>
                <a:spcPct val="102600"/>
              </a:lnSpc>
              <a:spcBef>
                <a:spcPts val="595"/>
              </a:spcBef>
            </a:pPr>
            <a:r>
              <a:rPr lang="en-US" sz="1200" spc="252" baseline="6944" dirty="0">
                <a:solidFill>
                  <a:srgbClr val="3333B2"/>
                </a:solidFill>
                <a:latin typeface="Arial Black"/>
                <a:cs typeface="Arial Black"/>
              </a:rPr>
              <a:t>e </a:t>
            </a:r>
            <a:r>
              <a:rPr lang="en-US" sz="1200" spc="-20" dirty="0">
                <a:latin typeface="Arial"/>
                <a:cs typeface="Arial"/>
              </a:rPr>
              <a:t>A </a:t>
            </a:r>
            <a:r>
              <a:rPr lang="en-US" sz="1200" spc="-59" dirty="0">
                <a:latin typeface="Arial"/>
                <a:cs typeface="Arial"/>
              </a:rPr>
              <a:t>application </a:t>
            </a:r>
            <a:r>
              <a:rPr lang="en-US" sz="1200" spc="-40" dirty="0">
                <a:latin typeface="Arial"/>
                <a:cs typeface="Arial"/>
              </a:rPr>
              <a:t>of </a:t>
            </a:r>
            <a:r>
              <a:rPr lang="en-US" sz="1200" spc="-69" dirty="0">
                <a:latin typeface="Arial"/>
                <a:cs typeface="Arial"/>
              </a:rPr>
              <a:t>principal </a:t>
            </a:r>
            <a:r>
              <a:rPr lang="en-US" sz="1200" spc="-109" dirty="0">
                <a:latin typeface="Arial"/>
                <a:cs typeface="Arial"/>
              </a:rPr>
              <a:t>components </a:t>
            </a:r>
            <a:r>
              <a:rPr lang="en-US" sz="1200" spc="20" dirty="0">
                <a:latin typeface="Arial"/>
                <a:cs typeface="Arial"/>
              </a:rPr>
              <a:t>to </a:t>
            </a:r>
            <a:r>
              <a:rPr lang="en-US" sz="1200" spc="-99" dirty="0">
                <a:latin typeface="Arial"/>
                <a:cs typeface="Arial"/>
              </a:rPr>
              <a:t>genetic </a:t>
            </a:r>
            <a:r>
              <a:rPr lang="en-US" sz="1200" spc="-69" dirty="0">
                <a:latin typeface="Arial"/>
                <a:cs typeface="Arial"/>
              </a:rPr>
              <a:t>data </a:t>
            </a:r>
            <a:r>
              <a:rPr lang="en-US" sz="1200" spc="-50" dirty="0">
                <a:latin typeface="Arial"/>
                <a:cs typeface="Arial"/>
              </a:rPr>
              <a:t>from  </a:t>
            </a:r>
            <a:r>
              <a:rPr lang="en-US" sz="1200" spc="-119" dirty="0">
                <a:latin typeface="Arial"/>
                <a:cs typeface="Arial"/>
              </a:rPr>
              <a:t>European </a:t>
            </a:r>
            <a:r>
              <a:rPr lang="en-US" sz="1200" spc="-168" dirty="0">
                <a:latin typeface="Arial"/>
                <a:cs typeface="Arial"/>
              </a:rPr>
              <a:t>samples </a:t>
            </a:r>
            <a:r>
              <a:rPr lang="en-US" sz="1200" spc="-109" dirty="0">
                <a:latin typeface="Arial"/>
                <a:cs typeface="Arial"/>
              </a:rPr>
              <a:t>(</a:t>
            </a:r>
            <a:r>
              <a:rPr lang="en-US" sz="1200" spc="-109" dirty="0" err="1">
                <a:latin typeface="Arial"/>
                <a:cs typeface="Arial"/>
              </a:rPr>
              <a:t>Novembre</a:t>
            </a:r>
            <a:r>
              <a:rPr lang="en-US" sz="1200" spc="-109" dirty="0">
                <a:latin typeface="Arial"/>
                <a:cs typeface="Arial"/>
              </a:rPr>
              <a:t> </a:t>
            </a:r>
            <a:r>
              <a:rPr lang="en-US" sz="1200" spc="-40" dirty="0">
                <a:latin typeface="Arial"/>
                <a:cs typeface="Arial"/>
              </a:rPr>
              <a:t>et al., </a:t>
            </a:r>
            <a:r>
              <a:rPr lang="en-US" sz="1200" spc="-69" dirty="0">
                <a:latin typeface="Arial"/>
                <a:cs typeface="Arial"/>
              </a:rPr>
              <a:t>Nature </a:t>
            </a:r>
            <a:r>
              <a:rPr lang="en-US" sz="1200" spc="-89" dirty="0">
                <a:latin typeface="Arial"/>
                <a:cs typeface="Arial"/>
              </a:rPr>
              <a:t>2008) </a:t>
            </a:r>
            <a:r>
              <a:rPr lang="en-US" sz="1200" spc="-178" dirty="0">
                <a:latin typeface="Arial"/>
                <a:cs typeface="Arial"/>
              </a:rPr>
              <a:t>showed  </a:t>
            </a:r>
            <a:r>
              <a:rPr lang="en-US" sz="1200" spc="10" dirty="0">
                <a:latin typeface="Arial"/>
                <a:cs typeface="Arial"/>
              </a:rPr>
              <a:t>that </a:t>
            </a:r>
            <a:r>
              <a:rPr lang="en-US" sz="1200" spc="-129" dirty="0">
                <a:latin typeface="Arial"/>
                <a:cs typeface="Arial"/>
              </a:rPr>
              <a:t>among </a:t>
            </a:r>
            <a:r>
              <a:rPr lang="en-US" sz="1200" spc="-139" dirty="0">
                <a:latin typeface="Arial"/>
                <a:cs typeface="Arial"/>
              </a:rPr>
              <a:t>Europeans </a:t>
            </a:r>
            <a:r>
              <a:rPr lang="en-US" sz="1200" spc="-50" dirty="0">
                <a:latin typeface="Arial"/>
                <a:cs typeface="Arial"/>
              </a:rPr>
              <a:t>for </a:t>
            </a:r>
            <a:r>
              <a:rPr lang="en-US" sz="1200" spc="-109" dirty="0">
                <a:latin typeface="Arial"/>
                <a:cs typeface="Arial"/>
              </a:rPr>
              <a:t>whom </a:t>
            </a:r>
            <a:r>
              <a:rPr lang="en-US" sz="1200" spc="-40" dirty="0">
                <a:latin typeface="Arial"/>
                <a:cs typeface="Arial"/>
              </a:rPr>
              <a:t>all </a:t>
            </a:r>
            <a:r>
              <a:rPr lang="en-US" sz="1200" spc="-50" dirty="0">
                <a:latin typeface="Arial"/>
                <a:cs typeface="Arial"/>
              </a:rPr>
              <a:t>four </a:t>
            </a:r>
            <a:r>
              <a:rPr lang="en-US" sz="1200" spc="-109" dirty="0">
                <a:latin typeface="Arial"/>
                <a:cs typeface="Arial"/>
              </a:rPr>
              <a:t>grandparents  </a:t>
            </a:r>
            <a:r>
              <a:rPr lang="en-US" sz="1200" spc="-79" dirty="0">
                <a:latin typeface="Arial"/>
                <a:cs typeface="Arial"/>
              </a:rPr>
              <a:t>originated </a:t>
            </a:r>
            <a:r>
              <a:rPr lang="en-US" sz="1200" spc="-40" dirty="0">
                <a:latin typeface="Arial"/>
                <a:cs typeface="Arial"/>
              </a:rPr>
              <a:t>in </a:t>
            </a:r>
            <a:r>
              <a:rPr lang="en-US" sz="1200" spc="-59" dirty="0">
                <a:latin typeface="Arial"/>
                <a:cs typeface="Arial"/>
              </a:rPr>
              <a:t>the </a:t>
            </a:r>
            <a:r>
              <a:rPr lang="en-US" sz="1200" spc="-198" dirty="0">
                <a:latin typeface="Arial"/>
                <a:cs typeface="Arial"/>
              </a:rPr>
              <a:t>same </a:t>
            </a:r>
            <a:r>
              <a:rPr lang="en-US" sz="1200" spc="-79" dirty="0">
                <a:latin typeface="Arial"/>
                <a:cs typeface="Arial"/>
              </a:rPr>
              <a:t>country, </a:t>
            </a:r>
            <a:r>
              <a:rPr lang="en-US" sz="1200" spc="-59" dirty="0">
                <a:latin typeface="Arial"/>
                <a:cs typeface="Arial"/>
              </a:rPr>
              <a:t>the </a:t>
            </a:r>
            <a:r>
              <a:rPr lang="en-US" sz="1200" spc="-10" dirty="0">
                <a:latin typeface="Arial"/>
                <a:cs typeface="Arial"/>
              </a:rPr>
              <a:t>first </a:t>
            </a:r>
            <a:r>
              <a:rPr lang="en-US" sz="1200" spc="-69" dirty="0">
                <a:latin typeface="Arial"/>
                <a:cs typeface="Arial"/>
              </a:rPr>
              <a:t>two principal  </a:t>
            </a:r>
            <a:r>
              <a:rPr lang="en-US" sz="1200" spc="-109" dirty="0">
                <a:latin typeface="Arial"/>
                <a:cs typeface="Arial"/>
              </a:rPr>
              <a:t>components </a:t>
            </a:r>
            <a:r>
              <a:rPr lang="en-US" sz="1200" spc="-99" dirty="0">
                <a:latin typeface="Arial"/>
                <a:cs typeface="Arial"/>
              </a:rPr>
              <a:t>computed </a:t>
            </a:r>
            <a:r>
              <a:rPr lang="en-US" sz="1200" spc="-119" dirty="0">
                <a:latin typeface="Arial"/>
                <a:cs typeface="Arial"/>
              </a:rPr>
              <a:t>using 200,000 </a:t>
            </a:r>
            <a:r>
              <a:rPr lang="en-US" sz="1200" spc="-159" dirty="0">
                <a:latin typeface="Arial"/>
                <a:cs typeface="Arial"/>
              </a:rPr>
              <a:t>SNPs </a:t>
            </a:r>
            <a:r>
              <a:rPr lang="en-US" sz="1200" spc="-89" dirty="0">
                <a:latin typeface="Arial"/>
                <a:cs typeface="Arial"/>
              </a:rPr>
              <a:t>could </a:t>
            </a:r>
            <a:r>
              <a:rPr lang="en-US" sz="1200" spc="-129" dirty="0">
                <a:latin typeface="Arial"/>
                <a:cs typeface="Arial"/>
              </a:rPr>
              <a:t>map </a:t>
            </a:r>
            <a:r>
              <a:rPr lang="en-US" sz="1200" spc="-30" dirty="0">
                <a:latin typeface="Arial"/>
                <a:cs typeface="Arial"/>
              </a:rPr>
              <a:t>their  </a:t>
            </a:r>
            <a:r>
              <a:rPr lang="en-US" sz="1200" spc="-59" dirty="0">
                <a:latin typeface="Arial"/>
                <a:cs typeface="Arial"/>
              </a:rPr>
              <a:t>country </a:t>
            </a:r>
            <a:r>
              <a:rPr lang="en-US" sz="1200" spc="-40" dirty="0">
                <a:latin typeface="Arial"/>
                <a:cs typeface="Arial"/>
              </a:rPr>
              <a:t>of </a:t>
            </a:r>
            <a:r>
              <a:rPr lang="en-US" sz="1200" spc="-59" dirty="0">
                <a:latin typeface="Arial"/>
                <a:cs typeface="Arial"/>
              </a:rPr>
              <a:t>origin </a:t>
            </a:r>
            <a:r>
              <a:rPr lang="en-US" sz="1200" spc="-50" dirty="0">
                <a:latin typeface="Arial"/>
                <a:cs typeface="Arial"/>
              </a:rPr>
              <a:t>quite </a:t>
            </a:r>
            <a:r>
              <a:rPr lang="en-US" sz="1200" spc="-89" dirty="0">
                <a:latin typeface="Arial"/>
                <a:cs typeface="Arial"/>
              </a:rPr>
              <a:t>accurately </a:t>
            </a:r>
            <a:r>
              <a:rPr lang="en-US" sz="1200" spc="-40" dirty="0">
                <a:latin typeface="Arial"/>
                <a:cs typeface="Arial"/>
              </a:rPr>
              <a:t>in </a:t>
            </a:r>
            <a:r>
              <a:rPr lang="en-US" sz="1200" spc="-59" dirty="0">
                <a:latin typeface="Arial"/>
                <a:cs typeface="Arial"/>
              </a:rPr>
              <a:t>the</a:t>
            </a:r>
            <a:r>
              <a:rPr lang="en-US" sz="1200" spc="20" dirty="0">
                <a:latin typeface="Arial"/>
                <a:cs typeface="Arial"/>
              </a:rPr>
              <a:t> </a:t>
            </a:r>
            <a:r>
              <a:rPr lang="en-US" sz="1200" spc="-119" dirty="0">
                <a:latin typeface="Arial"/>
                <a:cs typeface="Arial"/>
              </a:rPr>
              <a:t>plane</a:t>
            </a:r>
            <a:endParaRPr lang="en-US" sz="1200" dirty="0">
              <a:latin typeface="Arial"/>
              <a:cs typeface="Arial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312DD0-F795-2D4F-8BD3-ABE7B7ACD70C}" type="slidenum">
              <a:rPr lang="en-US" altLang="en-US" smtClean="0"/>
              <a:pPr/>
              <a:t>51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206898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</a:t>
            </a:r>
            <a:r>
              <a:rPr lang="en-US" baseline="0" dirty="0"/>
              <a:t>  microsatellite data fails to recover any genetic differentiation among populations. </a:t>
            </a:r>
          </a:p>
          <a:p>
            <a:endParaRPr lang="en-US" baseline="0" dirty="0"/>
          </a:p>
          <a:p>
            <a:r>
              <a:rPr lang="en-US" baseline="0" dirty="0"/>
              <a:t>However the more comprehensive SNP data suggest a genetic break within the Dominican Republic. Slightly different than genetic break found for </a:t>
            </a:r>
            <a:r>
              <a:rPr lang="en-US" i="1" baseline="0" dirty="0" err="1"/>
              <a:t>Acropora</a:t>
            </a:r>
            <a:r>
              <a:rPr lang="en-US" i="1" baseline="0" dirty="0"/>
              <a:t> </a:t>
            </a:r>
            <a:r>
              <a:rPr lang="en-US" i="1" baseline="0" dirty="0" err="1"/>
              <a:t>Palmata</a:t>
            </a:r>
            <a:r>
              <a:rPr lang="en-US" baseline="0" dirty="0"/>
              <a:t> and gobies which are in the Mona Passage.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1383AD-D672-BC45-8ED6-A5DC5DFDFB19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5284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</a:t>
            </a:r>
            <a:r>
              <a:rPr lang="en-US" baseline="0" dirty="0"/>
              <a:t>  microsatellite data fails to recover any genetic differentiation among populations. </a:t>
            </a:r>
          </a:p>
          <a:p>
            <a:endParaRPr lang="en-US" baseline="0" dirty="0"/>
          </a:p>
          <a:p>
            <a:r>
              <a:rPr lang="en-US" baseline="0" dirty="0"/>
              <a:t>However the more comprehensive SNP data suggest a genetic break within the Dominican Republic. Slightly different than genetic break found for </a:t>
            </a:r>
            <a:r>
              <a:rPr lang="en-US" i="1" baseline="0" dirty="0" err="1"/>
              <a:t>Acropora</a:t>
            </a:r>
            <a:r>
              <a:rPr lang="en-US" i="1" baseline="0" dirty="0"/>
              <a:t> </a:t>
            </a:r>
            <a:r>
              <a:rPr lang="en-US" i="1" baseline="0" dirty="0" err="1"/>
              <a:t>Palmata</a:t>
            </a:r>
            <a:r>
              <a:rPr lang="en-US" baseline="0" dirty="0"/>
              <a:t> and gobies which are in the Mona Passage.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1383AD-D672-BC45-8ED6-A5DC5DFDFB19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7940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Rectangle 7">
            <a:extLst>
              <a:ext uri="{FF2B5EF4-FFF2-40B4-BE49-F238E27FC236}">
                <a16:creationId xmlns:a16="http://schemas.microsoft.com/office/drawing/2014/main" id="{0A8D102D-435F-8842-8193-94388274A7B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999ECA5F-6087-784C-9EC8-D31C0B53F716}" type="slidenum">
              <a:rPr lang="en-US" altLang="en-US" sz="1200"/>
              <a:pPr/>
              <a:t>62</a:t>
            </a:fld>
            <a:endParaRPr lang="en-US" altLang="en-US" sz="1200"/>
          </a:p>
        </p:txBody>
      </p:sp>
      <p:sp>
        <p:nvSpPr>
          <p:cNvPr id="63490" name="Rectangle 8">
            <a:extLst>
              <a:ext uri="{FF2B5EF4-FFF2-40B4-BE49-F238E27FC236}">
                <a16:creationId xmlns:a16="http://schemas.microsoft.com/office/drawing/2014/main" id="{346B0F1E-8E51-A140-8918-636D06A00481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81438" y="8686800"/>
            <a:ext cx="2971800" cy="452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defTabSz="409575">
              <a:tabLst>
                <a:tab pos="0" algn="l"/>
                <a:tab pos="409575" algn="l"/>
                <a:tab pos="820738" algn="l"/>
                <a:tab pos="1230313" algn="l"/>
                <a:tab pos="1641475" algn="l"/>
                <a:tab pos="2051050" algn="l"/>
                <a:tab pos="2462213" algn="l"/>
                <a:tab pos="2871788" algn="l"/>
                <a:tab pos="3282950" algn="l"/>
                <a:tab pos="3692525" algn="l"/>
                <a:tab pos="4103688" algn="l"/>
                <a:tab pos="4513263" algn="l"/>
                <a:tab pos="4922838" algn="l"/>
                <a:tab pos="5334000" algn="l"/>
                <a:tab pos="5743575" algn="l"/>
                <a:tab pos="6154738" algn="l"/>
                <a:tab pos="6564313" algn="l"/>
                <a:tab pos="6975475" algn="l"/>
                <a:tab pos="7385050" algn="l"/>
                <a:tab pos="7796213" algn="l"/>
                <a:tab pos="8205788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409575">
              <a:tabLst>
                <a:tab pos="0" algn="l"/>
                <a:tab pos="409575" algn="l"/>
                <a:tab pos="820738" algn="l"/>
                <a:tab pos="1230313" algn="l"/>
                <a:tab pos="1641475" algn="l"/>
                <a:tab pos="2051050" algn="l"/>
                <a:tab pos="2462213" algn="l"/>
                <a:tab pos="2871788" algn="l"/>
                <a:tab pos="3282950" algn="l"/>
                <a:tab pos="3692525" algn="l"/>
                <a:tab pos="4103688" algn="l"/>
                <a:tab pos="4513263" algn="l"/>
                <a:tab pos="4922838" algn="l"/>
                <a:tab pos="5334000" algn="l"/>
                <a:tab pos="5743575" algn="l"/>
                <a:tab pos="6154738" algn="l"/>
                <a:tab pos="6564313" algn="l"/>
                <a:tab pos="6975475" algn="l"/>
                <a:tab pos="7385050" algn="l"/>
                <a:tab pos="7796213" algn="l"/>
                <a:tab pos="8205788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409575">
              <a:tabLst>
                <a:tab pos="0" algn="l"/>
                <a:tab pos="409575" algn="l"/>
                <a:tab pos="820738" algn="l"/>
                <a:tab pos="1230313" algn="l"/>
                <a:tab pos="1641475" algn="l"/>
                <a:tab pos="2051050" algn="l"/>
                <a:tab pos="2462213" algn="l"/>
                <a:tab pos="2871788" algn="l"/>
                <a:tab pos="3282950" algn="l"/>
                <a:tab pos="3692525" algn="l"/>
                <a:tab pos="4103688" algn="l"/>
                <a:tab pos="4513263" algn="l"/>
                <a:tab pos="4922838" algn="l"/>
                <a:tab pos="5334000" algn="l"/>
                <a:tab pos="5743575" algn="l"/>
                <a:tab pos="6154738" algn="l"/>
                <a:tab pos="6564313" algn="l"/>
                <a:tab pos="6975475" algn="l"/>
                <a:tab pos="7385050" algn="l"/>
                <a:tab pos="7796213" algn="l"/>
                <a:tab pos="8205788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409575">
              <a:tabLst>
                <a:tab pos="0" algn="l"/>
                <a:tab pos="409575" algn="l"/>
                <a:tab pos="820738" algn="l"/>
                <a:tab pos="1230313" algn="l"/>
                <a:tab pos="1641475" algn="l"/>
                <a:tab pos="2051050" algn="l"/>
                <a:tab pos="2462213" algn="l"/>
                <a:tab pos="2871788" algn="l"/>
                <a:tab pos="3282950" algn="l"/>
                <a:tab pos="3692525" algn="l"/>
                <a:tab pos="4103688" algn="l"/>
                <a:tab pos="4513263" algn="l"/>
                <a:tab pos="4922838" algn="l"/>
                <a:tab pos="5334000" algn="l"/>
                <a:tab pos="5743575" algn="l"/>
                <a:tab pos="6154738" algn="l"/>
                <a:tab pos="6564313" algn="l"/>
                <a:tab pos="6975475" algn="l"/>
                <a:tab pos="7385050" algn="l"/>
                <a:tab pos="7796213" algn="l"/>
                <a:tab pos="8205788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409575">
              <a:tabLst>
                <a:tab pos="0" algn="l"/>
                <a:tab pos="409575" algn="l"/>
                <a:tab pos="820738" algn="l"/>
                <a:tab pos="1230313" algn="l"/>
                <a:tab pos="1641475" algn="l"/>
                <a:tab pos="2051050" algn="l"/>
                <a:tab pos="2462213" algn="l"/>
                <a:tab pos="2871788" algn="l"/>
                <a:tab pos="3282950" algn="l"/>
                <a:tab pos="3692525" algn="l"/>
                <a:tab pos="4103688" algn="l"/>
                <a:tab pos="4513263" algn="l"/>
                <a:tab pos="4922838" algn="l"/>
                <a:tab pos="5334000" algn="l"/>
                <a:tab pos="5743575" algn="l"/>
                <a:tab pos="6154738" algn="l"/>
                <a:tab pos="6564313" algn="l"/>
                <a:tab pos="6975475" algn="l"/>
                <a:tab pos="7385050" algn="l"/>
                <a:tab pos="7796213" algn="l"/>
                <a:tab pos="8205788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09575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09575" algn="l"/>
                <a:tab pos="820738" algn="l"/>
                <a:tab pos="1230313" algn="l"/>
                <a:tab pos="1641475" algn="l"/>
                <a:tab pos="2051050" algn="l"/>
                <a:tab pos="2462213" algn="l"/>
                <a:tab pos="2871788" algn="l"/>
                <a:tab pos="3282950" algn="l"/>
                <a:tab pos="3692525" algn="l"/>
                <a:tab pos="4103688" algn="l"/>
                <a:tab pos="4513263" algn="l"/>
                <a:tab pos="4922838" algn="l"/>
                <a:tab pos="5334000" algn="l"/>
                <a:tab pos="5743575" algn="l"/>
                <a:tab pos="6154738" algn="l"/>
                <a:tab pos="6564313" algn="l"/>
                <a:tab pos="6975475" algn="l"/>
                <a:tab pos="7385050" algn="l"/>
                <a:tab pos="7796213" algn="l"/>
                <a:tab pos="8205788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09575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09575" algn="l"/>
                <a:tab pos="820738" algn="l"/>
                <a:tab pos="1230313" algn="l"/>
                <a:tab pos="1641475" algn="l"/>
                <a:tab pos="2051050" algn="l"/>
                <a:tab pos="2462213" algn="l"/>
                <a:tab pos="2871788" algn="l"/>
                <a:tab pos="3282950" algn="l"/>
                <a:tab pos="3692525" algn="l"/>
                <a:tab pos="4103688" algn="l"/>
                <a:tab pos="4513263" algn="l"/>
                <a:tab pos="4922838" algn="l"/>
                <a:tab pos="5334000" algn="l"/>
                <a:tab pos="5743575" algn="l"/>
                <a:tab pos="6154738" algn="l"/>
                <a:tab pos="6564313" algn="l"/>
                <a:tab pos="6975475" algn="l"/>
                <a:tab pos="7385050" algn="l"/>
                <a:tab pos="7796213" algn="l"/>
                <a:tab pos="8205788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09575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09575" algn="l"/>
                <a:tab pos="820738" algn="l"/>
                <a:tab pos="1230313" algn="l"/>
                <a:tab pos="1641475" algn="l"/>
                <a:tab pos="2051050" algn="l"/>
                <a:tab pos="2462213" algn="l"/>
                <a:tab pos="2871788" algn="l"/>
                <a:tab pos="3282950" algn="l"/>
                <a:tab pos="3692525" algn="l"/>
                <a:tab pos="4103688" algn="l"/>
                <a:tab pos="4513263" algn="l"/>
                <a:tab pos="4922838" algn="l"/>
                <a:tab pos="5334000" algn="l"/>
                <a:tab pos="5743575" algn="l"/>
                <a:tab pos="6154738" algn="l"/>
                <a:tab pos="6564313" algn="l"/>
                <a:tab pos="6975475" algn="l"/>
                <a:tab pos="7385050" algn="l"/>
                <a:tab pos="7796213" algn="l"/>
                <a:tab pos="8205788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09575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09575" algn="l"/>
                <a:tab pos="820738" algn="l"/>
                <a:tab pos="1230313" algn="l"/>
                <a:tab pos="1641475" algn="l"/>
                <a:tab pos="2051050" algn="l"/>
                <a:tab pos="2462213" algn="l"/>
                <a:tab pos="2871788" algn="l"/>
                <a:tab pos="3282950" algn="l"/>
                <a:tab pos="3692525" algn="l"/>
                <a:tab pos="4103688" algn="l"/>
                <a:tab pos="4513263" algn="l"/>
                <a:tab pos="4922838" algn="l"/>
                <a:tab pos="5334000" algn="l"/>
                <a:tab pos="5743575" algn="l"/>
                <a:tab pos="6154738" algn="l"/>
                <a:tab pos="6564313" algn="l"/>
                <a:tab pos="6975475" algn="l"/>
                <a:tab pos="7385050" algn="l"/>
                <a:tab pos="7796213" algn="l"/>
                <a:tab pos="8205788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>
              <a:lnSpc>
                <a:spcPct val="116000"/>
              </a:lnSpc>
              <a:buClr>
                <a:srgbClr val="000000"/>
              </a:buClr>
              <a:buSzPct val="45000"/>
              <a:buFont typeface="Wingdings" pitchFamily="2" charset="2"/>
              <a:buNone/>
            </a:pPr>
            <a:fld id="{33950843-F316-E548-98A6-261E7E9433E9}" type="slidenum">
              <a:rPr lang="en-GB" altLang="en-US" sz="13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>
                <a:lnSpc>
                  <a:spcPct val="116000"/>
                </a:lnSpc>
                <a:buClr>
                  <a:srgbClr val="000000"/>
                </a:buClr>
                <a:buSzPct val="45000"/>
                <a:buFont typeface="Wingdings" pitchFamily="2" charset="2"/>
                <a:buNone/>
              </a:pPr>
              <a:t>62</a:t>
            </a:fld>
            <a:endParaRPr lang="en-GB" altLang="en-US" sz="13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3491" name="Rectangle 2">
            <a:extLst>
              <a:ext uri="{FF2B5EF4-FFF2-40B4-BE49-F238E27FC236}">
                <a16:creationId xmlns:a16="http://schemas.microsoft.com/office/drawing/2014/main" id="{671348DB-3774-6E4A-9700-962EBAED450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3738"/>
            <a:ext cx="4568825" cy="3425825"/>
          </a:xfrm>
          <a:solidFill>
            <a:srgbClr val="FFFFFF"/>
          </a:solidFill>
          <a:ln/>
        </p:spPr>
      </p:sp>
      <p:sp>
        <p:nvSpPr>
          <p:cNvPr id="63492" name="Rectangle 3">
            <a:extLst>
              <a:ext uri="{FF2B5EF4-FFF2-40B4-BE49-F238E27FC236}">
                <a16:creationId xmlns:a16="http://schemas.microsoft.com/office/drawing/2014/main" id="{B3073C98-FD9A-2448-A5C6-D6D079E591D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1813"/>
            <a:ext cx="5483225" cy="4111625"/>
          </a:xfrm>
          <a:noFill/>
          <a:ln>
            <a:solidFill>
              <a:srgbClr val="0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eaLnBrk="1" hangingPunct="1"/>
            <a:r>
              <a:rPr lang="en-US" altLang="en-US">
                <a:latin typeface="Arial" panose="020B0604020202020204" pitchFamily="34" charset="0"/>
                <a:ea typeface="ＭＳ Ｐゴシック" panose="020B0600070205080204" pitchFamily="34" charset="-128"/>
              </a:rPr>
              <a:t>Which direction?</a:t>
            </a:r>
          </a:p>
        </p:txBody>
      </p:sp>
    </p:spTree>
    <p:extLst>
      <p:ext uri="{BB962C8B-B14F-4D97-AF65-F5344CB8AC3E}">
        <p14:creationId xmlns:p14="http://schemas.microsoft.com/office/powerpoint/2010/main" val="6515801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Rectangle 7">
            <a:extLst>
              <a:ext uri="{FF2B5EF4-FFF2-40B4-BE49-F238E27FC236}">
                <a16:creationId xmlns:a16="http://schemas.microsoft.com/office/drawing/2014/main" id="{C734DE61-7F46-BE4C-9987-C4956817A77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8A9AB086-C347-E346-8B14-2ABCF0C5AFF7}" type="slidenum">
              <a:rPr lang="en-US" altLang="en-US" sz="1200"/>
              <a:pPr/>
              <a:t>63</a:t>
            </a:fld>
            <a:endParaRPr lang="en-US" altLang="en-US" sz="1200"/>
          </a:p>
        </p:txBody>
      </p:sp>
      <p:sp>
        <p:nvSpPr>
          <p:cNvPr id="65538" name="Rectangle 8">
            <a:extLst>
              <a:ext uri="{FF2B5EF4-FFF2-40B4-BE49-F238E27FC236}">
                <a16:creationId xmlns:a16="http://schemas.microsoft.com/office/drawing/2014/main" id="{B103C368-2B13-5245-9A22-1B73BF68738F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81438" y="8686800"/>
            <a:ext cx="2971800" cy="452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defTabSz="409575">
              <a:tabLst>
                <a:tab pos="0" algn="l"/>
                <a:tab pos="409575" algn="l"/>
                <a:tab pos="820738" algn="l"/>
                <a:tab pos="1230313" algn="l"/>
                <a:tab pos="1641475" algn="l"/>
                <a:tab pos="2051050" algn="l"/>
                <a:tab pos="2462213" algn="l"/>
                <a:tab pos="2871788" algn="l"/>
                <a:tab pos="3282950" algn="l"/>
                <a:tab pos="3692525" algn="l"/>
                <a:tab pos="4103688" algn="l"/>
                <a:tab pos="4513263" algn="l"/>
                <a:tab pos="4922838" algn="l"/>
                <a:tab pos="5334000" algn="l"/>
                <a:tab pos="5743575" algn="l"/>
                <a:tab pos="6154738" algn="l"/>
                <a:tab pos="6564313" algn="l"/>
                <a:tab pos="6975475" algn="l"/>
                <a:tab pos="7385050" algn="l"/>
                <a:tab pos="7796213" algn="l"/>
                <a:tab pos="8205788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409575">
              <a:tabLst>
                <a:tab pos="0" algn="l"/>
                <a:tab pos="409575" algn="l"/>
                <a:tab pos="820738" algn="l"/>
                <a:tab pos="1230313" algn="l"/>
                <a:tab pos="1641475" algn="l"/>
                <a:tab pos="2051050" algn="l"/>
                <a:tab pos="2462213" algn="l"/>
                <a:tab pos="2871788" algn="l"/>
                <a:tab pos="3282950" algn="l"/>
                <a:tab pos="3692525" algn="l"/>
                <a:tab pos="4103688" algn="l"/>
                <a:tab pos="4513263" algn="l"/>
                <a:tab pos="4922838" algn="l"/>
                <a:tab pos="5334000" algn="l"/>
                <a:tab pos="5743575" algn="l"/>
                <a:tab pos="6154738" algn="l"/>
                <a:tab pos="6564313" algn="l"/>
                <a:tab pos="6975475" algn="l"/>
                <a:tab pos="7385050" algn="l"/>
                <a:tab pos="7796213" algn="l"/>
                <a:tab pos="8205788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409575">
              <a:tabLst>
                <a:tab pos="0" algn="l"/>
                <a:tab pos="409575" algn="l"/>
                <a:tab pos="820738" algn="l"/>
                <a:tab pos="1230313" algn="l"/>
                <a:tab pos="1641475" algn="l"/>
                <a:tab pos="2051050" algn="l"/>
                <a:tab pos="2462213" algn="l"/>
                <a:tab pos="2871788" algn="l"/>
                <a:tab pos="3282950" algn="l"/>
                <a:tab pos="3692525" algn="l"/>
                <a:tab pos="4103688" algn="l"/>
                <a:tab pos="4513263" algn="l"/>
                <a:tab pos="4922838" algn="l"/>
                <a:tab pos="5334000" algn="l"/>
                <a:tab pos="5743575" algn="l"/>
                <a:tab pos="6154738" algn="l"/>
                <a:tab pos="6564313" algn="l"/>
                <a:tab pos="6975475" algn="l"/>
                <a:tab pos="7385050" algn="l"/>
                <a:tab pos="7796213" algn="l"/>
                <a:tab pos="8205788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409575">
              <a:tabLst>
                <a:tab pos="0" algn="l"/>
                <a:tab pos="409575" algn="l"/>
                <a:tab pos="820738" algn="l"/>
                <a:tab pos="1230313" algn="l"/>
                <a:tab pos="1641475" algn="l"/>
                <a:tab pos="2051050" algn="l"/>
                <a:tab pos="2462213" algn="l"/>
                <a:tab pos="2871788" algn="l"/>
                <a:tab pos="3282950" algn="l"/>
                <a:tab pos="3692525" algn="l"/>
                <a:tab pos="4103688" algn="l"/>
                <a:tab pos="4513263" algn="l"/>
                <a:tab pos="4922838" algn="l"/>
                <a:tab pos="5334000" algn="l"/>
                <a:tab pos="5743575" algn="l"/>
                <a:tab pos="6154738" algn="l"/>
                <a:tab pos="6564313" algn="l"/>
                <a:tab pos="6975475" algn="l"/>
                <a:tab pos="7385050" algn="l"/>
                <a:tab pos="7796213" algn="l"/>
                <a:tab pos="8205788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409575">
              <a:tabLst>
                <a:tab pos="0" algn="l"/>
                <a:tab pos="409575" algn="l"/>
                <a:tab pos="820738" algn="l"/>
                <a:tab pos="1230313" algn="l"/>
                <a:tab pos="1641475" algn="l"/>
                <a:tab pos="2051050" algn="l"/>
                <a:tab pos="2462213" algn="l"/>
                <a:tab pos="2871788" algn="l"/>
                <a:tab pos="3282950" algn="l"/>
                <a:tab pos="3692525" algn="l"/>
                <a:tab pos="4103688" algn="l"/>
                <a:tab pos="4513263" algn="l"/>
                <a:tab pos="4922838" algn="l"/>
                <a:tab pos="5334000" algn="l"/>
                <a:tab pos="5743575" algn="l"/>
                <a:tab pos="6154738" algn="l"/>
                <a:tab pos="6564313" algn="l"/>
                <a:tab pos="6975475" algn="l"/>
                <a:tab pos="7385050" algn="l"/>
                <a:tab pos="7796213" algn="l"/>
                <a:tab pos="8205788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09575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09575" algn="l"/>
                <a:tab pos="820738" algn="l"/>
                <a:tab pos="1230313" algn="l"/>
                <a:tab pos="1641475" algn="l"/>
                <a:tab pos="2051050" algn="l"/>
                <a:tab pos="2462213" algn="l"/>
                <a:tab pos="2871788" algn="l"/>
                <a:tab pos="3282950" algn="l"/>
                <a:tab pos="3692525" algn="l"/>
                <a:tab pos="4103688" algn="l"/>
                <a:tab pos="4513263" algn="l"/>
                <a:tab pos="4922838" algn="l"/>
                <a:tab pos="5334000" algn="l"/>
                <a:tab pos="5743575" algn="l"/>
                <a:tab pos="6154738" algn="l"/>
                <a:tab pos="6564313" algn="l"/>
                <a:tab pos="6975475" algn="l"/>
                <a:tab pos="7385050" algn="l"/>
                <a:tab pos="7796213" algn="l"/>
                <a:tab pos="8205788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09575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09575" algn="l"/>
                <a:tab pos="820738" algn="l"/>
                <a:tab pos="1230313" algn="l"/>
                <a:tab pos="1641475" algn="l"/>
                <a:tab pos="2051050" algn="l"/>
                <a:tab pos="2462213" algn="l"/>
                <a:tab pos="2871788" algn="l"/>
                <a:tab pos="3282950" algn="l"/>
                <a:tab pos="3692525" algn="l"/>
                <a:tab pos="4103688" algn="l"/>
                <a:tab pos="4513263" algn="l"/>
                <a:tab pos="4922838" algn="l"/>
                <a:tab pos="5334000" algn="l"/>
                <a:tab pos="5743575" algn="l"/>
                <a:tab pos="6154738" algn="l"/>
                <a:tab pos="6564313" algn="l"/>
                <a:tab pos="6975475" algn="l"/>
                <a:tab pos="7385050" algn="l"/>
                <a:tab pos="7796213" algn="l"/>
                <a:tab pos="8205788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09575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09575" algn="l"/>
                <a:tab pos="820738" algn="l"/>
                <a:tab pos="1230313" algn="l"/>
                <a:tab pos="1641475" algn="l"/>
                <a:tab pos="2051050" algn="l"/>
                <a:tab pos="2462213" algn="l"/>
                <a:tab pos="2871788" algn="l"/>
                <a:tab pos="3282950" algn="l"/>
                <a:tab pos="3692525" algn="l"/>
                <a:tab pos="4103688" algn="l"/>
                <a:tab pos="4513263" algn="l"/>
                <a:tab pos="4922838" algn="l"/>
                <a:tab pos="5334000" algn="l"/>
                <a:tab pos="5743575" algn="l"/>
                <a:tab pos="6154738" algn="l"/>
                <a:tab pos="6564313" algn="l"/>
                <a:tab pos="6975475" algn="l"/>
                <a:tab pos="7385050" algn="l"/>
                <a:tab pos="7796213" algn="l"/>
                <a:tab pos="8205788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09575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09575" algn="l"/>
                <a:tab pos="820738" algn="l"/>
                <a:tab pos="1230313" algn="l"/>
                <a:tab pos="1641475" algn="l"/>
                <a:tab pos="2051050" algn="l"/>
                <a:tab pos="2462213" algn="l"/>
                <a:tab pos="2871788" algn="l"/>
                <a:tab pos="3282950" algn="l"/>
                <a:tab pos="3692525" algn="l"/>
                <a:tab pos="4103688" algn="l"/>
                <a:tab pos="4513263" algn="l"/>
                <a:tab pos="4922838" algn="l"/>
                <a:tab pos="5334000" algn="l"/>
                <a:tab pos="5743575" algn="l"/>
                <a:tab pos="6154738" algn="l"/>
                <a:tab pos="6564313" algn="l"/>
                <a:tab pos="6975475" algn="l"/>
                <a:tab pos="7385050" algn="l"/>
                <a:tab pos="7796213" algn="l"/>
                <a:tab pos="8205788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>
              <a:lnSpc>
                <a:spcPct val="116000"/>
              </a:lnSpc>
              <a:buClr>
                <a:srgbClr val="000000"/>
              </a:buClr>
              <a:buSzPct val="45000"/>
              <a:buFont typeface="Wingdings" pitchFamily="2" charset="2"/>
              <a:buNone/>
            </a:pPr>
            <a:fld id="{E0E8303E-D2F4-724C-A19D-17D68AF325FE}" type="slidenum">
              <a:rPr lang="en-GB" altLang="en-US" sz="13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>
                <a:lnSpc>
                  <a:spcPct val="116000"/>
                </a:lnSpc>
                <a:buClr>
                  <a:srgbClr val="000000"/>
                </a:buClr>
                <a:buSzPct val="45000"/>
                <a:buFont typeface="Wingdings" pitchFamily="2" charset="2"/>
                <a:buNone/>
              </a:pPr>
              <a:t>63</a:t>
            </a:fld>
            <a:endParaRPr lang="en-GB" altLang="en-US" sz="13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5539" name="Rectangle 2">
            <a:extLst>
              <a:ext uri="{FF2B5EF4-FFF2-40B4-BE49-F238E27FC236}">
                <a16:creationId xmlns:a16="http://schemas.microsoft.com/office/drawing/2014/main" id="{23669D47-9666-C742-B61B-994B60B8997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3738"/>
            <a:ext cx="4568825" cy="3425825"/>
          </a:xfrm>
          <a:solidFill>
            <a:srgbClr val="FFFFFF"/>
          </a:solidFill>
          <a:ln/>
        </p:spPr>
      </p:sp>
      <p:sp>
        <p:nvSpPr>
          <p:cNvPr id="65540" name="Rectangle 3">
            <a:extLst>
              <a:ext uri="{FF2B5EF4-FFF2-40B4-BE49-F238E27FC236}">
                <a16:creationId xmlns:a16="http://schemas.microsoft.com/office/drawing/2014/main" id="{5FFDDDA7-D3C8-AB41-946E-0D98A865C3C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1813"/>
            <a:ext cx="5483225" cy="4111625"/>
          </a:xfrm>
          <a:noFill/>
          <a:ln>
            <a:solidFill>
              <a:srgbClr val="0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eaLnBrk="1" hangingPunct="1"/>
            <a:r>
              <a:rPr lang="en-US" altLang="en-US">
                <a:latin typeface="Arial" panose="020B0604020202020204" pitchFamily="34" charset="0"/>
                <a:ea typeface="ＭＳ Ｐゴシック" panose="020B0600070205080204" pitchFamily="34" charset="-128"/>
              </a:rPr>
              <a:t>Which direction?</a:t>
            </a:r>
          </a:p>
        </p:txBody>
      </p:sp>
    </p:spTree>
    <p:extLst>
      <p:ext uri="{BB962C8B-B14F-4D97-AF65-F5344CB8AC3E}">
        <p14:creationId xmlns:p14="http://schemas.microsoft.com/office/powerpoint/2010/main" val="191025327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Rectangle 7">
            <a:extLst>
              <a:ext uri="{FF2B5EF4-FFF2-40B4-BE49-F238E27FC236}">
                <a16:creationId xmlns:a16="http://schemas.microsoft.com/office/drawing/2014/main" id="{CA57291C-3CCD-AB41-A035-12A1285546C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7616BD79-2DEA-8447-B78E-07961206F561}" type="slidenum">
              <a:rPr lang="en-US" altLang="en-US" sz="1200"/>
              <a:pPr/>
              <a:t>64</a:t>
            </a:fld>
            <a:endParaRPr lang="en-US" altLang="en-US" sz="1200"/>
          </a:p>
        </p:txBody>
      </p:sp>
      <p:sp>
        <p:nvSpPr>
          <p:cNvPr id="67586" name="Rectangle 8">
            <a:extLst>
              <a:ext uri="{FF2B5EF4-FFF2-40B4-BE49-F238E27FC236}">
                <a16:creationId xmlns:a16="http://schemas.microsoft.com/office/drawing/2014/main" id="{34A6C0B9-3FFE-C64B-B4E6-04BB220DD94F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81438" y="8686800"/>
            <a:ext cx="2971800" cy="452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defTabSz="409575">
              <a:tabLst>
                <a:tab pos="0" algn="l"/>
                <a:tab pos="409575" algn="l"/>
                <a:tab pos="820738" algn="l"/>
                <a:tab pos="1230313" algn="l"/>
                <a:tab pos="1641475" algn="l"/>
                <a:tab pos="2051050" algn="l"/>
                <a:tab pos="2462213" algn="l"/>
                <a:tab pos="2871788" algn="l"/>
                <a:tab pos="3282950" algn="l"/>
                <a:tab pos="3692525" algn="l"/>
                <a:tab pos="4103688" algn="l"/>
                <a:tab pos="4513263" algn="l"/>
                <a:tab pos="4922838" algn="l"/>
                <a:tab pos="5334000" algn="l"/>
                <a:tab pos="5743575" algn="l"/>
                <a:tab pos="6154738" algn="l"/>
                <a:tab pos="6564313" algn="l"/>
                <a:tab pos="6975475" algn="l"/>
                <a:tab pos="7385050" algn="l"/>
                <a:tab pos="7796213" algn="l"/>
                <a:tab pos="8205788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409575">
              <a:tabLst>
                <a:tab pos="0" algn="l"/>
                <a:tab pos="409575" algn="l"/>
                <a:tab pos="820738" algn="l"/>
                <a:tab pos="1230313" algn="l"/>
                <a:tab pos="1641475" algn="l"/>
                <a:tab pos="2051050" algn="l"/>
                <a:tab pos="2462213" algn="l"/>
                <a:tab pos="2871788" algn="l"/>
                <a:tab pos="3282950" algn="l"/>
                <a:tab pos="3692525" algn="l"/>
                <a:tab pos="4103688" algn="l"/>
                <a:tab pos="4513263" algn="l"/>
                <a:tab pos="4922838" algn="l"/>
                <a:tab pos="5334000" algn="l"/>
                <a:tab pos="5743575" algn="l"/>
                <a:tab pos="6154738" algn="l"/>
                <a:tab pos="6564313" algn="l"/>
                <a:tab pos="6975475" algn="l"/>
                <a:tab pos="7385050" algn="l"/>
                <a:tab pos="7796213" algn="l"/>
                <a:tab pos="8205788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409575">
              <a:tabLst>
                <a:tab pos="0" algn="l"/>
                <a:tab pos="409575" algn="l"/>
                <a:tab pos="820738" algn="l"/>
                <a:tab pos="1230313" algn="l"/>
                <a:tab pos="1641475" algn="l"/>
                <a:tab pos="2051050" algn="l"/>
                <a:tab pos="2462213" algn="l"/>
                <a:tab pos="2871788" algn="l"/>
                <a:tab pos="3282950" algn="l"/>
                <a:tab pos="3692525" algn="l"/>
                <a:tab pos="4103688" algn="l"/>
                <a:tab pos="4513263" algn="l"/>
                <a:tab pos="4922838" algn="l"/>
                <a:tab pos="5334000" algn="l"/>
                <a:tab pos="5743575" algn="l"/>
                <a:tab pos="6154738" algn="l"/>
                <a:tab pos="6564313" algn="l"/>
                <a:tab pos="6975475" algn="l"/>
                <a:tab pos="7385050" algn="l"/>
                <a:tab pos="7796213" algn="l"/>
                <a:tab pos="8205788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409575">
              <a:tabLst>
                <a:tab pos="0" algn="l"/>
                <a:tab pos="409575" algn="l"/>
                <a:tab pos="820738" algn="l"/>
                <a:tab pos="1230313" algn="l"/>
                <a:tab pos="1641475" algn="l"/>
                <a:tab pos="2051050" algn="l"/>
                <a:tab pos="2462213" algn="l"/>
                <a:tab pos="2871788" algn="l"/>
                <a:tab pos="3282950" algn="l"/>
                <a:tab pos="3692525" algn="l"/>
                <a:tab pos="4103688" algn="l"/>
                <a:tab pos="4513263" algn="l"/>
                <a:tab pos="4922838" algn="l"/>
                <a:tab pos="5334000" algn="l"/>
                <a:tab pos="5743575" algn="l"/>
                <a:tab pos="6154738" algn="l"/>
                <a:tab pos="6564313" algn="l"/>
                <a:tab pos="6975475" algn="l"/>
                <a:tab pos="7385050" algn="l"/>
                <a:tab pos="7796213" algn="l"/>
                <a:tab pos="8205788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409575">
              <a:tabLst>
                <a:tab pos="0" algn="l"/>
                <a:tab pos="409575" algn="l"/>
                <a:tab pos="820738" algn="l"/>
                <a:tab pos="1230313" algn="l"/>
                <a:tab pos="1641475" algn="l"/>
                <a:tab pos="2051050" algn="l"/>
                <a:tab pos="2462213" algn="l"/>
                <a:tab pos="2871788" algn="l"/>
                <a:tab pos="3282950" algn="l"/>
                <a:tab pos="3692525" algn="l"/>
                <a:tab pos="4103688" algn="l"/>
                <a:tab pos="4513263" algn="l"/>
                <a:tab pos="4922838" algn="l"/>
                <a:tab pos="5334000" algn="l"/>
                <a:tab pos="5743575" algn="l"/>
                <a:tab pos="6154738" algn="l"/>
                <a:tab pos="6564313" algn="l"/>
                <a:tab pos="6975475" algn="l"/>
                <a:tab pos="7385050" algn="l"/>
                <a:tab pos="7796213" algn="l"/>
                <a:tab pos="8205788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09575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09575" algn="l"/>
                <a:tab pos="820738" algn="l"/>
                <a:tab pos="1230313" algn="l"/>
                <a:tab pos="1641475" algn="l"/>
                <a:tab pos="2051050" algn="l"/>
                <a:tab pos="2462213" algn="l"/>
                <a:tab pos="2871788" algn="l"/>
                <a:tab pos="3282950" algn="l"/>
                <a:tab pos="3692525" algn="l"/>
                <a:tab pos="4103688" algn="l"/>
                <a:tab pos="4513263" algn="l"/>
                <a:tab pos="4922838" algn="l"/>
                <a:tab pos="5334000" algn="l"/>
                <a:tab pos="5743575" algn="l"/>
                <a:tab pos="6154738" algn="l"/>
                <a:tab pos="6564313" algn="l"/>
                <a:tab pos="6975475" algn="l"/>
                <a:tab pos="7385050" algn="l"/>
                <a:tab pos="7796213" algn="l"/>
                <a:tab pos="8205788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09575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09575" algn="l"/>
                <a:tab pos="820738" algn="l"/>
                <a:tab pos="1230313" algn="l"/>
                <a:tab pos="1641475" algn="l"/>
                <a:tab pos="2051050" algn="l"/>
                <a:tab pos="2462213" algn="l"/>
                <a:tab pos="2871788" algn="l"/>
                <a:tab pos="3282950" algn="l"/>
                <a:tab pos="3692525" algn="l"/>
                <a:tab pos="4103688" algn="l"/>
                <a:tab pos="4513263" algn="l"/>
                <a:tab pos="4922838" algn="l"/>
                <a:tab pos="5334000" algn="l"/>
                <a:tab pos="5743575" algn="l"/>
                <a:tab pos="6154738" algn="l"/>
                <a:tab pos="6564313" algn="l"/>
                <a:tab pos="6975475" algn="l"/>
                <a:tab pos="7385050" algn="l"/>
                <a:tab pos="7796213" algn="l"/>
                <a:tab pos="8205788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09575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09575" algn="l"/>
                <a:tab pos="820738" algn="l"/>
                <a:tab pos="1230313" algn="l"/>
                <a:tab pos="1641475" algn="l"/>
                <a:tab pos="2051050" algn="l"/>
                <a:tab pos="2462213" algn="l"/>
                <a:tab pos="2871788" algn="l"/>
                <a:tab pos="3282950" algn="l"/>
                <a:tab pos="3692525" algn="l"/>
                <a:tab pos="4103688" algn="l"/>
                <a:tab pos="4513263" algn="l"/>
                <a:tab pos="4922838" algn="l"/>
                <a:tab pos="5334000" algn="l"/>
                <a:tab pos="5743575" algn="l"/>
                <a:tab pos="6154738" algn="l"/>
                <a:tab pos="6564313" algn="l"/>
                <a:tab pos="6975475" algn="l"/>
                <a:tab pos="7385050" algn="l"/>
                <a:tab pos="7796213" algn="l"/>
                <a:tab pos="8205788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09575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09575" algn="l"/>
                <a:tab pos="820738" algn="l"/>
                <a:tab pos="1230313" algn="l"/>
                <a:tab pos="1641475" algn="l"/>
                <a:tab pos="2051050" algn="l"/>
                <a:tab pos="2462213" algn="l"/>
                <a:tab pos="2871788" algn="l"/>
                <a:tab pos="3282950" algn="l"/>
                <a:tab pos="3692525" algn="l"/>
                <a:tab pos="4103688" algn="l"/>
                <a:tab pos="4513263" algn="l"/>
                <a:tab pos="4922838" algn="l"/>
                <a:tab pos="5334000" algn="l"/>
                <a:tab pos="5743575" algn="l"/>
                <a:tab pos="6154738" algn="l"/>
                <a:tab pos="6564313" algn="l"/>
                <a:tab pos="6975475" algn="l"/>
                <a:tab pos="7385050" algn="l"/>
                <a:tab pos="7796213" algn="l"/>
                <a:tab pos="8205788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>
              <a:lnSpc>
                <a:spcPct val="116000"/>
              </a:lnSpc>
              <a:buClr>
                <a:srgbClr val="000000"/>
              </a:buClr>
              <a:buSzPct val="45000"/>
              <a:buFont typeface="Wingdings" pitchFamily="2" charset="2"/>
              <a:buNone/>
            </a:pPr>
            <a:fld id="{E7C58694-042E-1842-88F5-40B89C156275}" type="slidenum">
              <a:rPr lang="en-GB" altLang="en-US" sz="13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>
                <a:lnSpc>
                  <a:spcPct val="116000"/>
                </a:lnSpc>
                <a:buClr>
                  <a:srgbClr val="000000"/>
                </a:buClr>
                <a:buSzPct val="45000"/>
                <a:buFont typeface="Wingdings" pitchFamily="2" charset="2"/>
                <a:buNone/>
              </a:pPr>
              <a:t>64</a:t>
            </a:fld>
            <a:endParaRPr lang="en-GB" altLang="en-US" sz="13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7587" name="Rectangle 2">
            <a:extLst>
              <a:ext uri="{FF2B5EF4-FFF2-40B4-BE49-F238E27FC236}">
                <a16:creationId xmlns:a16="http://schemas.microsoft.com/office/drawing/2014/main" id="{D715E56A-6512-8E42-B8B2-2AED18E6BBA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3738"/>
            <a:ext cx="4568825" cy="3425825"/>
          </a:xfrm>
          <a:solidFill>
            <a:srgbClr val="FFFFFF"/>
          </a:solidFill>
          <a:ln/>
        </p:spPr>
      </p:sp>
      <p:sp>
        <p:nvSpPr>
          <p:cNvPr id="67588" name="Rectangle 3">
            <a:extLst>
              <a:ext uri="{FF2B5EF4-FFF2-40B4-BE49-F238E27FC236}">
                <a16:creationId xmlns:a16="http://schemas.microsoft.com/office/drawing/2014/main" id="{39515B91-D69F-3942-9A97-0BC7473CEF2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1813"/>
            <a:ext cx="5483225" cy="4111625"/>
          </a:xfrm>
          <a:noFill/>
          <a:ln>
            <a:solidFill>
              <a:srgbClr val="0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eaLnBrk="1" hangingPunct="1"/>
            <a:r>
              <a:rPr lang="en-US" altLang="en-US">
                <a:latin typeface="Arial" panose="020B0604020202020204" pitchFamily="34" charset="0"/>
                <a:ea typeface="ＭＳ Ｐゴシック" panose="020B0600070205080204" pitchFamily="34" charset="-128"/>
              </a:rPr>
              <a:t>Which direction?</a:t>
            </a:r>
          </a:p>
        </p:txBody>
      </p:sp>
    </p:spTree>
    <p:extLst>
      <p:ext uri="{BB962C8B-B14F-4D97-AF65-F5344CB8AC3E}">
        <p14:creationId xmlns:p14="http://schemas.microsoft.com/office/powerpoint/2010/main" val="24938341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Text Box 1">
            <a:extLst>
              <a:ext uri="{FF2B5EF4-FFF2-40B4-BE49-F238E27FC236}">
                <a16:creationId xmlns:a16="http://schemas.microsoft.com/office/drawing/2014/main" id="{A2777B9A-5BEF-F44F-83A8-101F00F1C7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87500" y="1006475"/>
            <a:ext cx="4595813" cy="34480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98" name="Text Box 2">
            <a:extLst>
              <a:ext uri="{FF2B5EF4-FFF2-40B4-BE49-F238E27FC236}">
                <a16:creationId xmlns:a16="http://schemas.microsoft.com/office/drawing/2014/main" id="{BE8126F9-875E-0449-B62B-F03BA799009D}"/>
              </a:ext>
            </a:extLst>
          </p:cNvPr>
          <p:cNvSpPr txBox="1">
            <a:spLocks noGrp="1" noChangeArrowheads="1"/>
          </p:cNvSpPr>
          <p:nvPr>
            <p:ph type="body"/>
          </p:nvPr>
        </p:nvSpPr>
        <p:spPr bwMode="auto">
          <a:xfrm>
            <a:off x="1185863" y="4787900"/>
            <a:ext cx="5407025" cy="382587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marL="85725" indent="-85725" eaLnBrk="1">
              <a:lnSpc>
                <a:spcPct val="93000"/>
              </a:lnSpc>
              <a:spcBef>
                <a:spcPct val="0"/>
              </a:spcBef>
              <a:buSzPct val="45000"/>
              <a:buFont typeface="Wingdings" pitchFamily="2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r>
              <a:rPr lang="en-GB" altLang="en-US">
                <a:latin typeface="Arial" panose="020B0604020202020204" pitchFamily="34" charset="0"/>
                <a:ea typeface="msgothic" charset="0"/>
                <a:cs typeface="msgothic" charset="0"/>
              </a:rPr>
              <a:t>Bayesian clustering analysis supports a strong geographic component to population structure in European </a:t>
            </a:r>
            <a:r>
              <a:rPr lang="en-GB" altLang="en-US" i="1">
                <a:latin typeface="Arial" panose="020B0604020202020204" pitchFamily="34" charset="0"/>
                <a:ea typeface="msgothic" charset="0"/>
                <a:cs typeface="msgothic" charset="0"/>
              </a:rPr>
              <a:t>A. alpina</a:t>
            </a:r>
            <a:r>
              <a:rPr lang="en-GB" altLang="en-US">
                <a:latin typeface="Arial" panose="020B0604020202020204" pitchFamily="34" charset="0"/>
                <a:ea typeface="msgothic" charset="0"/>
                <a:cs typeface="msgothic" charset="0"/>
              </a:rPr>
              <a:t>. (</a:t>
            </a:r>
            <a:r>
              <a:rPr lang="en-GB" altLang="en-US" i="1">
                <a:latin typeface="Arial" panose="020B0604020202020204" pitchFamily="34" charset="0"/>
                <a:ea typeface="msgothic" charset="0"/>
                <a:cs typeface="msgothic" charset="0"/>
              </a:rPr>
              <a:t>A</a:t>
            </a:r>
            <a:r>
              <a:rPr lang="en-GB" altLang="en-US">
                <a:latin typeface="Arial" panose="020B0604020202020204" pitchFamily="34" charset="0"/>
                <a:ea typeface="msgothic" charset="0"/>
                <a:cs typeface="msgothic" charset="0"/>
              </a:rPr>
              <a:t>) Ancestry proportions for </a:t>
            </a:r>
            <a:r>
              <a:rPr lang="en-GB" altLang="en-US" i="1">
                <a:latin typeface="Arial" panose="020B0604020202020204" pitchFamily="34" charset="0"/>
                <a:ea typeface="msgothic" charset="0"/>
                <a:cs typeface="msgothic" charset="0"/>
              </a:rPr>
              <a:t>K</a:t>
            </a:r>
            <a:r>
              <a:rPr lang="en-GB" altLang="en-US">
                <a:latin typeface="Arial" panose="020B0604020202020204" pitchFamily="34" charset="0"/>
                <a:ea typeface="msgothic" charset="0"/>
                <a:cs typeface="msgothic" charset="0"/>
              </a:rPr>
              <a:t> = 5 clusters correspond closely to geographical sampling locations. (</a:t>
            </a:r>
            <a:r>
              <a:rPr lang="en-GB" altLang="en-US" i="1">
                <a:latin typeface="Arial" panose="020B0604020202020204" pitchFamily="34" charset="0"/>
                <a:ea typeface="msgothic" charset="0"/>
                <a:cs typeface="msgothic" charset="0"/>
              </a:rPr>
              <a:t>B</a:t>
            </a:r>
            <a:r>
              <a:rPr lang="en-GB" altLang="en-US">
                <a:latin typeface="Arial" panose="020B0604020202020204" pitchFamily="34" charset="0"/>
                <a:ea typeface="msgothic" charset="0"/>
                <a:cs typeface="msgothic" charset="0"/>
              </a:rPr>
              <a:t>) Geographic interpolation of genetic structure across Europe based on TESS3 results for </a:t>
            </a:r>
            <a:r>
              <a:rPr lang="en-GB" altLang="en-US" i="1">
                <a:latin typeface="Arial" panose="020B0604020202020204" pitchFamily="34" charset="0"/>
                <a:ea typeface="msgothic" charset="0"/>
                <a:cs typeface="msgothic" charset="0"/>
              </a:rPr>
              <a:t>K</a:t>
            </a:r>
            <a:r>
              <a:rPr lang="en-GB" altLang="en-US">
                <a:latin typeface="Arial" panose="020B0604020202020204" pitchFamily="34" charset="0"/>
                <a:ea typeface="msgothic" charset="0"/>
                <a:cs typeface="msgothic" charset="0"/>
              </a:rPr>
              <a:t> = 5. (</a:t>
            </a:r>
            <a:r>
              <a:rPr lang="en-GB" altLang="en-US" i="1">
                <a:latin typeface="Arial" panose="020B0604020202020204" pitchFamily="34" charset="0"/>
                <a:ea typeface="msgothic" charset="0"/>
                <a:cs typeface="msgothic" charset="0"/>
              </a:rPr>
              <a:t>C</a:t>
            </a:r>
            <a:r>
              <a:rPr lang="en-GB" altLang="en-US">
                <a:latin typeface="Arial" panose="020B0604020202020204" pitchFamily="34" charset="0"/>
                <a:ea typeface="msgothic" charset="0"/>
                <a:cs typeface="msgothic" charset="0"/>
              </a:rPr>
              <a:t>) PCA of genetic data, with pie charts showing ancestry proportions for </a:t>
            </a:r>
            <a:r>
              <a:rPr lang="en-GB" altLang="en-US" i="1">
                <a:latin typeface="Arial" panose="020B0604020202020204" pitchFamily="34" charset="0"/>
                <a:ea typeface="msgothic" charset="0"/>
                <a:cs typeface="msgothic" charset="0"/>
              </a:rPr>
              <a:t>K</a:t>
            </a:r>
            <a:r>
              <a:rPr lang="en-GB" altLang="en-US">
                <a:latin typeface="Arial" panose="020B0604020202020204" pitchFamily="34" charset="0"/>
                <a:ea typeface="msgothic" charset="0"/>
                <a:cs typeface="msgothic" charset="0"/>
              </a:rPr>
              <a:t> = 5 and colors indicating geographic origin.</a:t>
            </a:r>
          </a:p>
        </p:txBody>
      </p:sp>
    </p:spTree>
    <p:extLst>
      <p:ext uri="{BB962C8B-B14F-4D97-AF65-F5344CB8AC3E}">
        <p14:creationId xmlns:p14="http://schemas.microsoft.com/office/powerpoint/2010/main" val="72905628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Rectangle 7">
            <a:extLst>
              <a:ext uri="{FF2B5EF4-FFF2-40B4-BE49-F238E27FC236}">
                <a16:creationId xmlns:a16="http://schemas.microsoft.com/office/drawing/2014/main" id="{8C68C51E-91C6-C649-8382-8F5AE0CA1B5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1DC99F7C-C235-2040-A6A9-4231B1929B66}" type="slidenum">
              <a:rPr lang="en-US" altLang="en-US" sz="1200"/>
              <a:pPr/>
              <a:t>65</a:t>
            </a:fld>
            <a:endParaRPr lang="en-US" altLang="en-US" sz="1200"/>
          </a:p>
        </p:txBody>
      </p:sp>
      <p:sp>
        <p:nvSpPr>
          <p:cNvPr id="69634" name="Rectangle 8">
            <a:extLst>
              <a:ext uri="{FF2B5EF4-FFF2-40B4-BE49-F238E27FC236}">
                <a16:creationId xmlns:a16="http://schemas.microsoft.com/office/drawing/2014/main" id="{CB97FE48-A42F-864C-A0E0-F1C07832B003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81438" y="8686800"/>
            <a:ext cx="2971800" cy="452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defTabSz="409575">
              <a:tabLst>
                <a:tab pos="0" algn="l"/>
                <a:tab pos="409575" algn="l"/>
                <a:tab pos="820738" algn="l"/>
                <a:tab pos="1230313" algn="l"/>
                <a:tab pos="1641475" algn="l"/>
                <a:tab pos="2051050" algn="l"/>
                <a:tab pos="2462213" algn="l"/>
                <a:tab pos="2871788" algn="l"/>
                <a:tab pos="3282950" algn="l"/>
                <a:tab pos="3692525" algn="l"/>
                <a:tab pos="4103688" algn="l"/>
                <a:tab pos="4513263" algn="l"/>
                <a:tab pos="4922838" algn="l"/>
                <a:tab pos="5334000" algn="l"/>
                <a:tab pos="5743575" algn="l"/>
                <a:tab pos="6154738" algn="l"/>
                <a:tab pos="6564313" algn="l"/>
                <a:tab pos="6975475" algn="l"/>
                <a:tab pos="7385050" algn="l"/>
                <a:tab pos="7796213" algn="l"/>
                <a:tab pos="8205788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409575">
              <a:tabLst>
                <a:tab pos="0" algn="l"/>
                <a:tab pos="409575" algn="l"/>
                <a:tab pos="820738" algn="l"/>
                <a:tab pos="1230313" algn="l"/>
                <a:tab pos="1641475" algn="l"/>
                <a:tab pos="2051050" algn="l"/>
                <a:tab pos="2462213" algn="l"/>
                <a:tab pos="2871788" algn="l"/>
                <a:tab pos="3282950" algn="l"/>
                <a:tab pos="3692525" algn="l"/>
                <a:tab pos="4103688" algn="l"/>
                <a:tab pos="4513263" algn="l"/>
                <a:tab pos="4922838" algn="l"/>
                <a:tab pos="5334000" algn="l"/>
                <a:tab pos="5743575" algn="l"/>
                <a:tab pos="6154738" algn="l"/>
                <a:tab pos="6564313" algn="l"/>
                <a:tab pos="6975475" algn="l"/>
                <a:tab pos="7385050" algn="l"/>
                <a:tab pos="7796213" algn="l"/>
                <a:tab pos="8205788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409575">
              <a:tabLst>
                <a:tab pos="0" algn="l"/>
                <a:tab pos="409575" algn="l"/>
                <a:tab pos="820738" algn="l"/>
                <a:tab pos="1230313" algn="l"/>
                <a:tab pos="1641475" algn="l"/>
                <a:tab pos="2051050" algn="l"/>
                <a:tab pos="2462213" algn="l"/>
                <a:tab pos="2871788" algn="l"/>
                <a:tab pos="3282950" algn="l"/>
                <a:tab pos="3692525" algn="l"/>
                <a:tab pos="4103688" algn="l"/>
                <a:tab pos="4513263" algn="l"/>
                <a:tab pos="4922838" algn="l"/>
                <a:tab pos="5334000" algn="l"/>
                <a:tab pos="5743575" algn="l"/>
                <a:tab pos="6154738" algn="l"/>
                <a:tab pos="6564313" algn="l"/>
                <a:tab pos="6975475" algn="l"/>
                <a:tab pos="7385050" algn="l"/>
                <a:tab pos="7796213" algn="l"/>
                <a:tab pos="8205788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409575">
              <a:tabLst>
                <a:tab pos="0" algn="l"/>
                <a:tab pos="409575" algn="l"/>
                <a:tab pos="820738" algn="l"/>
                <a:tab pos="1230313" algn="l"/>
                <a:tab pos="1641475" algn="l"/>
                <a:tab pos="2051050" algn="l"/>
                <a:tab pos="2462213" algn="l"/>
                <a:tab pos="2871788" algn="l"/>
                <a:tab pos="3282950" algn="l"/>
                <a:tab pos="3692525" algn="l"/>
                <a:tab pos="4103688" algn="l"/>
                <a:tab pos="4513263" algn="l"/>
                <a:tab pos="4922838" algn="l"/>
                <a:tab pos="5334000" algn="l"/>
                <a:tab pos="5743575" algn="l"/>
                <a:tab pos="6154738" algn="l"/>
                <a:tab pos="6564313" algn="l"/>
                <a:tab pos="6975475" algn="l"/>
                <a:tab pos="7385050" algn="l"/>
                <a:tab pos="7796213" algn="l"/>
                <a:tab pos="8205788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409575">
              <a:tabLst>
                <a:tab pos="0" algn="l"/>
                <a:tab pos="409575" algn="l"/>
                <a:tab pos="820738" algn="l"/>
                <a:tab pos="1230313" algn="l"/>
                <a:tab pos="1641475" algn="l"/>
                <a:tab pos="2051050" algn="l"/>
                <a:tab pos="2462213" algn="l"/>
                <a:tab pos="2871788" algn="l"/>
                <a:tab pos="3282950" algn="l"/>
                <a:tab pos="3692525" algn="l"/>
                <a:tab pos="4103688" algn="l"/>
                <a:tab pos="4513263" algn="l"/>
                <a:tab pos="4922838" algn="l"/>
                <a:tab pos="5334000" algn="l"/>
                <a:tab pos="5743575" algn="l"/>
                <a:tab pos="6154738" algn="l"/>
                <a:tab pos="6564313" algn="l"/>
                <a:tab pos="6975475" algn="l"/>
                <a:tab pos="7385050" algn="l"/>
                <a:tab pos="7796213" algn="l"/>
                <a:tab pos="8205788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09575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09575" algn="l"/>
                <a:tab pos="820738" algn="l"/>
                <a:tab pos="1230313" algn="l"/>
                <a:tab pos="1641475" algn="l"/>
                <a:tab pos="2051050" algn="l"/>
                <a:tab pos="2462213" algn="l"/>
                <a:tab pos="2871788" algn="l"/>
                <a:tab pos="3282950" algn="l"/>
                <a:tab pos="3692525" algn="l"/>
                <a:tab pos="4103688" algn="l"/>
                <a:tab pos="4513263" algn="l"/>
                <a:tab pos="4922838" algn="l"/>
                <a:tab pos="5334000" algn="l"/>
                <a:tab pos="5743575" algn="l"/>
                <a:tab pos="6154738" algn="l"/>
                <a:tab pos="6564313" algn="l"/>
                <a:tab pos="6975475" algn="l"/>
                <a:tab pos="7385050" algn="l"/>
                <a:tab pos="7796213" algn="l"/>
                <a:tab pos="8205788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09575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09575" algn="l"/>
                <a:tab pos="820738" algn="l"/>
                <a:tab pos="1230313" algn="l"/>
                <a:tab pos="1641475" algn="l"/>
                <a:tab pos="2051050" algn="l"/>
                <a:tab pos="2462213" algn="l"/>
                <a:tab pos="2871788" algn="l"/>
                <a:tab pos="3282950" algn="l"/>
                <a:tab pos="3692525" algn="l"/>
                <a:tab pos="4103688" algn="l"/>
                <a:tab pos="4513263" algn="l"/>
                <a:tab pos="4922838" algn="l"/>
                <a:tab pos="5334000" algn="l"/>
                <a:tab pos="5743575" algn="l"/>
                <a:tab pos="6154738" algn="l"/>
                <a:tab pos="6564313" algn="l"/>
                <a:tab pos="6975475" algn="l"/>
                <a:tab pos="7385050" algn="l"/>
                <a:tab pos="7796213" algn="l"/>
                <a:tab pos="8205788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09575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09575" algn="l"/>
                <a:tab pos="820738" algn="l"/>
                <a:tab pos="1230313" algn="l"/>
                <a:tab pos="1641475" algn="l"/>
                <a:tab pos="2051050" algn="l"/>
                <a:tab pos="2462213" algn="l"/>
                <a:tab pos="2871788" algn="l"/>
                <a:tab pos="3282950" algn="l"/>
                <a:tab pos="3692525" algn="l"/>
                <a:tab pos="4103688" algn="l"/>
                <a:tab pos="4513263" algn="l"/>
                <a:tab pos="4922838" algn="l"/>
                <a:tab pos="5334000" algn="l"/>
                <a:tab pos="5743575" algn="l"/>
                <a:tab pos="6154738" algn="l"/>
                <a:tab pos="6564313" algn="l"/>
                <a:tab pos="6975475" algn="l"/>
                <a:tab pos="7385050" algn="l"/>
                <a:tab pos="7796213" algn="l"/>
                <a:tab pos="8205788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09575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09575" algn="l"/>
                <a:tab pos="820738" algn="l"/>
                <a:tab pos="1230313" algn="l"/>
                <a:tab pos="1641475" algn="l"/>
                <a:tab pos="2051050" algn="l"/>
                <a:tab pos="2462213" algn="l"/>
                <a:tab pos="2871788" algn="l"/>
                <a:tab pos="3282950" algn="l"/>
                <a:tab pos="3692525" algn="l"/>
                <a:tab pos="4103688" algn="l"/>
                <a:tab pos="4513263" algn="l"/>
                <a:tab pos="4922838" algn="l"/>
                <a:tab pos="5334000" algn="l"/>
                <a:tab pos="5743575" algn="l"/>
                <a:tab pos="6154738" algn="l"/>
                <a:tab pos="6564313" algn="l"/>
                <a:tab pos="6975475" algn="l"/>
                <a:tab pos="7385050" algn="l"/>
                <a:tab pos="7796213" algn="l"/>
                <a:tab pos="8205788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>
              <a:lnSpc>
                <a:spcPct val="116000"/>
              </a:lnSpc>
              <a:buClr>
                <a:srgbClr val="000000"/>
              </a:buClr>
              <a:buSzPct val="45000"/>
              <a:buFont typeface="Wingdings" pitchFamily="2" charset="2"/>
              <a:buNone/>
            </a:pPr>
            <a:fld id="{EA53AEC1-61BE-E945-B93A-54CCACCCBE7C}" type="slidenum">
              <a:rPr lang="en-GB" altLang="en-US" sz="13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>
                <a:lnSpc>
                  <a:spcPct val="116000"/>
                </a:lnSpc>
                <a:buClr>
                  <a:srgbClr val="000000"/>
                </a:buClr>
                <a:buSzPct val="45000"/>
                <a:buFont typeface="Wingdings" pitchFamily="2" charset="2"/>
                <a:buNone/>
              </a:pPr>
              <a:t>65</a:t>
            </a:fld>
            <a:endParaRPr lang="en-GB" altLang="en-US" sz="13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9635" name="Rectangle 2">
            <a:extLst>
              <a:ext uri="{FF2B5EF4-FFF2-40B4-BE49-F238E27FC236}">
                <a16:creationId xmlns:a16="http://schemas.microsoft.com/office/drawing/2014/main" id="{30677860-41F0-6849-8271-50DD7A9A87C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3738"/>
            <a:ext cx="4568825" cy="3425825"/>
          </a:xfrm>
          <a:solidFill>
            <a:srgbClr val="FFFFFF"/>
          </a:solidFill>
          <a:ln/>
        </p:spPr>
      </p:sp>
      <p:sp>
        <p:nvSpPr>
          <p:cNvPr id="69636" name="Rectangle 3">
            <a:extLst>
              <a:ext uri="{FF2B5EF4-FFF2-40B4-BE49-F238E27FC236}">
                <a16:creationId xmlns:a16="http://schemas.microsoft.com/office/drawing/2014/main" id="{C3F445BA-0BAF-A746-99D0-C55341E527D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1813"/>
            <a:ext cx="5483225" cy="4111625"/>
          </a:xfrm>
          <a:noFill/>
          <a:ln>
            <a:solidFill>
              <a:srgbClr val="0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eaLnBrk="1" hangingPunct="1"/>
            <a:r>
              <a:rPr lang="en-US" altLang="en-US">
                <a:latin typeface="Arial" panose="020B0604020202020204" pitchFamily="34" charset="0"/>
                <a:ea typeface="ＭＳ Ｐゴシック" panose="020B0600070205080204" pitchFamily="34" charset="-128"/>
              </a:rPr>
              <a:t>Which direction?</a:t>
            </a:r>
          </a:p>
        </p:txBody>
      </p:sp>
    </p:spTree>
    <p:extLst>
      <p:ext uri="{BB962C8B-B14F-4D97-AF65-F5344CB8AC3E}">
        <p14:creationId xmlns:p14="http://schemas.microsoft.com/office/powerpoint/2010/main" val="204984373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1" name="Rectangle 7">
            <a:extLst>
              <a:ext uri="{FF2B5EF4-FFF2-40B4-BE49-F238E27FC236}">
                <a16:creationId xmlns:a16="http://schemas.microsoft.com/office/drawing/2014/main" id="{D047A756-C4B0-B540-A3C4-01696EBD768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89515929-32ED-0D47-80E2-6D47445574EF}" type="slidenum">
              <a:rPr lang="en-US" altLang="en-US" sz="1200"/>
              <a:pPr/>
              <a:t>66</a:t>
            </a:fld>
            <a:endParaRPr lang="en-US" altLang="en-US" sz="1200"/>
          </a:p>
        </p:txBody>
      </p:sp>
      <p:sp>
        <p:nvSpPr>
          <p:cNvPr id="71682" name="Rectangle 8">
            <a:extLst>
              <a:ext uri="{FF2B5EF4-FFF2-40B4-BE49-F238E27FC236}">
                <a16:creationId xmlns:a16="http://schemas.microsoft.com/office/drawing/2014/main" id="{45BD8046-BA48-0C4F-9B31-358A42B01E33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81438" y="8686800"/>
            <a:ext cx="2971800" cy="452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defTabSz="409575">
              <a:tabLst>
                <a:tab pos="0" algn="l"/>
                <a:tab pos="409575" algn="l"/>
                <a:tab pos="820738" algn="l"/>
                <a:tab pos="1230313" algn="l"/>
                <a:tab pos="1641475" algn="l"/>
                <a:tab pos="2051050" algn="l"/>
                <a:tab pos="2462213" algn="l"/>
                <a:tab pos="2871788" algn="l"/>
                <a:tab pos="3282950" algn="l"/>
                <a:tab pos="3692525" algn="l"/>
                <a:tab pos="4103688" algn="l"/>
                <a:tab pos="4513263" algn="l"/>
                <a:tab pos="4922838" algn="l"/>
                <a:tab pos="5334000" algn="l"/>
                <a:tab pos="5743575" algn="l"/>
                <a:tab pos="6154738" algn="l"/>
                <a:tab pos="6564313" algn="l"/>
                <a:tab pos="6975475" algn="l"/>
                <a:tab pos="7385050" algn="l"/>
                <a:tab pos="7796213" algn="l"/>
                <a:tab pos="8205788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409575">
              <a:tabLst>
                <a:tab pos="0" algn="l"/>
                <a:tab pos="409575" algn="l"/>
                <a:tab pos="820738" algn="l"/>
                <a:tab pos="1230313" algn="l"/>
                <a:tab pos="1641475" algn="l"/>
                <a:tab pos="2051050" algn="l"/>
                <a:tab pos="2462213" algn="l"/>
                <a:tab pos="2871788" algn="l"/>
                <a:tab pos="3282950" algn="l"/>
                <a:tab pos="3692525" algn="l"/>
                <a:tab pos="4103688" algn="l"/>
                <a:tab pos="4513263" algn="l"/>
                <a:tab pos="4922838" algn="l"/>
                <a:tab pos="5334000" algn="l"/>
                <a:tab pos="5743575" algn="l"/>
                <a:tab pos="6154738" algn="l"/>
                <a:tab pos="6564313" algn="l"/>
                <a:tab pos="6975475" algn="l"/>
                <a:tab pos="7385050" algn="l"/>
                <a:tab pos="7796213" algn="l"/>
                <a:tab pos="8205788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409575">
              <a:tabLst>
                <a:tab pos="0" algn="l"/>
                <a:tab pos="409575" algn="l"/>
                <a:tab pos="820738" algn="l"/>
                <a:tab pos="1230313" algn="l"/>
                <a:tab pos="1641475" algn="l"/>
                <a:tab pos="2051050" algn="l"/>
                <a:tab pos="2462213" algn="l"/>
                <a:tab pos="2871788" algn="l"/>
                <a:tab pos="3282950" algn="l"/>
                <a:tab pos="3692525" algn="l"/>
                <a:tab pos="4103688" algn="l"/>
                <a:tab pos="4513263" algn="l"/>
                <a:tab pos="4922838" algn="l"/>
                <a:tab pos="5334000" algn="l"/>
                <a:tab pos="5743575" algn="l"/>
                <a:tab pos="6154738" algn="l"/>
                <a:tab pos="6564313" algn="l"/>
                <a:tab pos="6975475" algn="l"/>
                <a:tab pos="7385050" algn="l"/>
                <a:tab pos="7796213" algn="l"/>
                <a:tab pos="8205788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409575">
              <a:tabLst>
                <a:tab pos="0" algn="l"/>
                <a:tab pos="409575" algn="l"/>
                <a:tab pos="820738" algn="l"/>
                <a:tab pos="1230313" algn="l"/>
                <a:tab pos="1641475" algn="l"/>
                <a:tab pos="2051050" algn="l"/>
                <a:tab pos="2462213" algn="l"/>
                <a:tab pos="2871788" algn="l"/>
                <a:tab pos="3282950" algn="l"/>
                <a:tab pos="3692525" algn="l"/>
                <a:tab pos="4103688" algn="l"/>
                <a:tab pos="4513263" algn="l"/>
                <a:tab pos="4922838" algn="l"/>
                <a:tab pos="5334000" algn="l"/>
                <a:tab pos="5743575" algn="l"/>
                <a:tab pos="6154738" algn="l"/>
                <a:tab pos="6564313" algn="l"/>
                <a:tab pos="6975475" algn="l"/>
                <a:tab pos="7385050" algn="l"/>
                <a:tab pos="7796213" algn="l"/>
                <a:tab pos="8205788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409575">
              <a:tabLst>
                <a:tab pos="0" algn="l"/>
                <a:tab pos="409575" algn="l"/>
                <a:tab pos="820738" algn="l"/>
                <a:tab pos="1230313" algn="l"/>
                <a:tab pos="1641475" algn="l"/>
                <a:tab pos="2051050" algn="l"/>
                <a:tab pos="2462213" algn="l"/>
                <a:tab pos="2871788" algn="l"/>
                <a:tab pos="3282950" algn="l"/>
                <a:tab pos="3692525" algn="l"/>
                <a:tab pos="4103688" algn="l"/>
                <a:tab pos="4513263" algn="l"/>
                <a:tab pos="4922838" algn="l"/>
                <a:tab pos="5334000" algn="l"/>
                <a:tab pos="5743575" algn="l"/>
                <a:tab pos="6154738" algn="l"/>
                <a:tab pos="6564313" algn="l"/>
                <a:tab pos="6975475" algn="l"/>
                <a:tab pos="7385050" algn="l"/>
                <a:tab pos="7796213" algn="l"/>
                <a:tab pos="8205788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09575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09575" algn="l"/>
                <a:tab pos="820738" algn="l"/>
                <a:tab pos="1230313" algn="l"/>
                <a:tab pos="1641475" algn="l"/>
                <a:tab pos="2051050" algn="l"/>
                <a:tab pos="2462213" algn="l"/>
                <a:tab pos="2871788" algn="l"/>
                <a:tab pos="3282950" algn="l"/>
                <a:tab pos="3692525" algn="l"/>
                <a:tab pos="4103688" algn="l"/>
                <a:tab pos="4513263" algn="l"/>
                <a:tab pos="4922838" algn="l"/>
                <a:tab pos="5334000" algn="l"/>
                <a:tab pos="5743575" algn="l"/>
                <a:tab pos="6154738" algn="l"/>
                <a:tab pos="6564313" algn="l"/>
                <a:tab pos="6975475" algn="l"/>
                <a:tab pos="7385050" algn="l"/>
                <a:tab pos="7796213" algn="l"/>
                <a:tab pos="8205788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09575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09575" algn="l"/>
                <a:tab pos="820738" algn="l"/>
                <a:tab pos="1230313" algn="l"/>
                <a:tab pos="1641475" algn="l"/>
                <a:tab pos="2051050" algn="l"/>
                <a:tab pos="2462213" algn="l"/>
                <a:tab pos="2871788" algn="l"/>
                <a:tab pos="3282950" algn="l"/>
                <a:tab pos="3692525" algn="l"/>
                <a:tab pos="4103688" algn="l"/>
                <a:tab pos="4513263" algn="l"/>
                <a:tab pos="4922838" algn="l"/>
                <a:tab pos="5334000" algn="l"/>
                <a:tab pos="5743575" algn="l"/>
                <a:tab pos="6154738" algn="l"/>
                <a:tab pos="6564313" algn="l"/>
                <a:tab pos="6975475" algn="l"/>
                <a:tab pos="7385050" algn="l"/>
                <a:tab pos="7796213" algn="l"/>
                <a:tab pos="8205788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09575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09575" algn="l"/>
                <a:tab pos="820738" algn="l"/>
                <a:tab pos="1230313" algn="l"/>
                <a:tab pos="1641475" algn="l"/>
                <a:tab pos="2051050" algn="l"/>
                <a:tab pos="2462213" algn="l"/>
                <a:tab pos="2871788" algn="l"/>
                <a:tab pos="3282950" algn="l"/>
                <a:tab pos="3692525" algn="l"/>
                <a:tab pos="4103688" algn="l"/>
                <a:tab pos="4513263" algn="l"/>
                <a:tab pos="4922838" algn="l"/>
                <a:tab pos="5334000" algn="l"/>
                <a:tab pos="5743575" algn="l"/>
                <a:tab pos="6154738" algn="l"/>
                <a:tab pos="6564313" algn="l"/>
                <a:tab pos="6975475" algn="l"/>
                <a:tab pos="7385050" algn="l"/>
                <a:tab pos="7796213" algn="l"/>
                <a:tab pos="8205788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09575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09575" algn="l"/>
                <a:tab pos="820738" algn="l"/>
                <a:tab pos="1230313" algn="l"/>
                <a:tab pos="1641475" algn="l"/>
                <a:tab pos="2051050" algn="l"/>
                <a:tab pos="2462213" algn="l"/>
                <a:tab pos="2871788" algn="l"/>
                <a:tab pos="3282950" algn="l"/>
                <a:tab pos="3692525" algn="l"/>
                <a:tab pos="4103688" algn="l"/>
                <a:tab pos="4513263" algn="l"/>
                <a:tab pos="4922838" algn="l"/>
                <a:tab pos="5334000" algn="l"/>
                <a:tab pos="5743575" algn="l"/>
                <a:tab pos="6154738" algn="l"/>
                <a:tab pos="6564313" algn="l"/>
                <a:tab pos="6975475" algn="l"/>
                <a:tab pos="7385050" algn="l"/>
                <a:tab pos="7796213" algn="l"/>
                <a:tab pos="8205788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>
              <a:lnSpc>
                <a:spcPct val="116000"/>
              </a:lnSpc>
              <a:buClr>
                <a:srgbClr val="000000"/>
              </a:buClr>
              <a:buSzPct val="45000"/>
              <a:buFont typeface="Wingdings" pitchFamily="2" charset="2"/>
              <a:buNone/>
            </a:pPr>
            <a:fld id="{99810C08-625A-FB41-B850-8DAC1401AAE7}" type="slidenum">
              <a:rPr lang="en-GB" altLang="en-US" sz="13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>
                <a:lnSpc>
                  <a:spcPct val="116000"/>
                </a:lnSpc>
                <a:buClr>
                  <a:srgbClr val="000000"/>
                </a:buClr>
                <a:buSzPct val="45000"/>
                <a:buFont typeface="Wingdings" pitchFamily="2" charset="2"/>
                <a:buNone/>
              </a:pPr>
              <a:t>66</a:t>
            </a:fld>
            <a:endParaRPr lang="en-GB" altLang="en-US" sz="13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71683" name="Rectangle 2">
            <a:extLst>
              <a:ext uri="{FF2B5EF4-FFF2-40B4-BE49-F238E27FC236}">
                <a16:creationId xmlns:a16="http://schemas.microsoft.com/office/drawing/2014/main" id="{84E2EB68-D57F-5C49-B3BA-BCAB8DF66A6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3738"/>
            <a:ext cx="4568825" cy="3425825"/>
          </a:xfrm>
          <a:solidFill>
            <a:srgbClr val="FFFFFF"/>
          </a:solidFill>
          <a:ln/>
        </p:spPr>
      </p:sp>
      <p:sp>
        <p:nvSpPr>
          <p:cNvPr id="71684" name="Rectangle 3">
            <a:extLst>
              <a:ext uri="{FF2B5EF4-FFF2-40B4-BE49-F238E27FC236}">
                <a16:creationId xmlns:a16="http://schemas.microsoft.com/office/drawing/2014/main" id="{F31BC782-140B-204D-BDC2-3CB93833C3F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1813"/>
            <a:ext cx="5483225" cy="4111625"/>
          </a:xfrm>
          <a:noFill/>
          <a:ln>
            <a:solidFill>
              <a:srgbClr val="0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eaLnBrk="1" hangingPunct="1"/>
            <a:r>
              <a:rPr lang="en-US" altLang="en-US">
                <a:latin typeface="Arial" panose="020B0604020202020204" pitchFamily="34" charset="0"/>
                <a:ea typeface="ＭＳ Ｐゴシック" panose="020B0600070205080204" pitchFamily="34" charset="-128"/>
              </a:rPr>
              <a:t>Which direction?</a:t>
            </a:r>
          </a:p>
        </p:txBody>
      </p:sp>
    </p:spTree>
    <p:extLst>
      <p:ext uri="{BB962C8B-B14F-4D97-AF65-F5344CB8AC3E}">
        <p14:creationId xmlns:p14="http://schemas.microsoft.com/office/powerpoint/2010/main" val="203458959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Rectangle 7">
            <a:extLst>
              <a:ext uri="{FF2B5EF4-FFF2-40B4-BE49-F238E27FC236}">
                <a16:creationId xmlns:a16="http://schemas.microsoft.com/office/drawing/2014/main" id="{C1CBFC32-3A07-4D48-8F05-72D56108787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4ABCF84F-C279-C542-8F94-9702221C50CC}" type="slidenum">
              <a:rPr lang="en-US" altLang="en-US" sz="1200"/>
              <a:pPr/>
              <a:t>67</a:t>
            </a:fld>
            <a:endParaRPr lang="en-US" altLang="en-US" sz="1200"/>
          </a:p>
        </p:txBody>
      </p:sp>
      <p:sp>
        <p:nvSpPr>
          <p:cNvPr id="73730" name="Rectangle 8">
            <a:extLst>
              <a:ext uri="{FF2B5EF4-FFF2-40B4-BE49-F238E27FC236}">
                <a16:creationId xmlns:a16="http://schemas.microsoft.com/office/drawing/2014/main" id="{0ED61F99-7621-F248-8DCE-530592A1B4A8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81438" y="8686800"/>
            <a:ext cx="2971800" cy="452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defTabSz="409575">
              <a:tabLst>
                <a:tab pos="0" algn="l"/>
                <a:tab pos="409575" algn="l"/>
                <a:tab pos="820738" algn="l"/>
                <a:tab pos="1230313" algn="l"/>
                <a:tab pos="1641475" algn="l"/>
                <a:tab pos="2051050" algn="l"/>
                <a:tab pos="2462213" algn="l"/>
                <a:tab pos="2871788" algn="l"/>
                <a:tab pos="3282950" algn="l"/>
                <a:tab pos="3692525" algn="l"/>
                <a:tab pos="4103688" algn="l"/>
                <a:tab pos="4513263" algn="l"/>
                <a:tab pos="4922838" algn="l"/>
                <a:tab pos="5334000" algn="l"/>
                <a:tab pos="5743575" algn="l"/>
                <a:tab pos="6154738" algn="l"/>
                <a:tab pos="6564313" algn="l"/>
                <a:tab pos="6975475" algn="l"/>
                <a:tab pos="7385050" algn="l"/>
                <a:tab pos="7796213" algn="l"/>
                <a:tab pos="8205788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409575">
              <a:tabLst>
                <a:tab pos="0" algn="l"/>
                <a:tab pos="409575" algn="l"/>
                <a:tab pos="820738" algn="l"/>
                <a:tab pos="1230313" algn="l"/>
                <a:tab pos="1641475" algn="l"/>
                <a:tab pos="2051050" algn="l"/>
                <a:tab pos="2462213" algn="l"/>
                <a:tab pos="2871788" algn="l"/>
                <a:tab pos="3282950" algn="l"/>
                <a:tab pos="3692525" algn="l"/>
                <a:tab pos="4103688" algn="l"/>
                <a:tab pos="4513263" algn="l"/>
                <a:tab pos="4922838" algn="l"/>
                <a:tab pos="5334000" algn="l"/>
                <a:tab pos="5743575" algn="l"/>
                <a:tab pos="6154738" algn="l"/>
                <a:tab pos="6564313" algn="l"/>
                <a:tab pos="6975475" algn="l"/>
                <a:tab pos="7385050" algn="l"/>
                <a:tab pos="7796213" algn="l"/>
                <a:tab pos="8205788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409575">
              <a:tabLst>
                <a:tab pos="0" algn="l"/>
                <a:tab pos="409575" algn="l"/>
                <a:tab pos="820738" algn="l"/>
                <a:tab pos="1230313" algn="l"/>
                <a:tab pos="1641475" algn="l"/>
                <a:tab pos="2051050" algn="l"/>
                <a:tab pos="2462213" algn="l"/>
                <a:tab pos="2871788" algn="l"/>
                <a:tab pos="3282950" algn="l"/>
                <a:tab pos="3692525" algn="l"/>
                <a:tab pos="4103688" algn="l"/>
                <a:tab pos="4513263" algn="l"/>
                <a:tab pos="4922838" algn="l"/>
                <a:tab pos="5334000" algn="l"/>
                <a:tab pos="5743575" algn="l"/>
                <a:tab pos="6154738" algn="l"/>
                <a:tab pos="6564313" algn="l"/>
                <a:tab pos="6975475" algn="l"/>
                <a:tab pos="7385050" algn="l"/>
                <a:tab pos="7796213" algn="l"/>
                <a:tab pos="8205788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409575">
              <a:tabLst>
                <a:tab pos="0" algn="l"/>
                <a:tab pos="409575" algn="l"/>
                <a:tab pos="820738" algn="l"/>
                <a:tab pos="1230313" algn="l"/>
                <a:tab pos="1641475" algn="l"/>
                <a:tab pos="2051050" algn="l"/>
                <a:tab pos="2462213" algn="l"/>
                <a:tab pos="2871788" algn="l"/>
                <a:tab pos="3282950" algn="l"/>
                <a:tab pos="3692525" algn="l"/>
                <a:tab pos="4103688" algn="l"/>
                <a:tab pos="4513263" algn="l"/>
                <a:tab pos="4922838" algn="l"/>
                <a:tab pos="5334000" algn="l"/>
                <a:tab pos="5743575" algn="l"/>
                <a:tab pos="6154738" algn="l"/>
                <a:tab pos="6564313" algn="l"/>
                <a:tab pos="6975475" algn="l"/>
                <a:tab pos="7385050" algn="l"/>
                <a:tab pos="7796213" algn="l"/>
                <a:tab pos="8205788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409575">
              <a:tabLst>
                <a:tab pos="0" algn="l"/>
                <a:tab pos="409575" algn="l"/>
                <a:tab pos="820738" algn="l"/>
                <a:tab pos="1230313" algn="l"/>
                <a:tab pos="1641475" algn="l"/>
                <a:tab pos="2051050" algn="l"/>
                <a:tab pos="2462213" algn="l"/>
                <a:tab pos="2871788" algn="l"/>
                <a:tab pos="3282950" algn="l"/>
                <a:tab pos="3692525" algn="l"/>
                <a:tab pos="4103688" algn="l"/>
                <a:tab pos="4513263" algn="l"/>
                <a:tab pos="4922838" algn="l"/>
                <a:tab pos="5334000" algn="l"/>
                <a:tab pos="5743575" algn="l"/>
                <a:tab pos="6154738" algn="l"/>
                <a:tab pos="6564313" algn="l"/>
                <a:tab pos="6975475" algn="l"/>
                <a:tab pos="7385050" algn="l"/>
                <a:tab pos="7796213" algn="l"/>
                <a:tab pos="8205788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09575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09575" algn="l"/>
                <a:tab pos="820738" algn="l"/>
                <a:tab pos="1230313" algn="l"/>
                <a:tab pos="1641475" algn="l"/>
                <a:tab pos="2051050" algn="l"/>
                <a:tab pos="2462213" algn="l"/>
                <a:tab pos="2871788" algn="l"/>
                <a:tab pos="3282950" algn="l"/>
                <a:tab pos="3692525" algn="l"/>
                <a:tab pos="4103688" algn="l"/>
                <a:tab pos="4513263" algn="l"/>
                <a:tab pos="4922838" algn="l"/>
                <a:tab pos="5334000" algn="l"/>
                <a:tab pos="5743575" algn="l"/>
                <a:tab pos="6154738" algn="l"/>
                <a:tab pos="6564313" algn="l"/>
                <a:tab pos="6975475" algn="l"/>
                <a:tab pos="7385050" algn="l"/>
                <a:tab pos="7796213" algn="l"/>
                <a:tab pos="8205788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09575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09575" algn="l"/>
                <a:tab pos="820738" algn="l"/>
                <a:tab pos="1230313" algn="l"/>
                <a:tab pos="1641475" algn="l"/>
                <a:tab pos="2051050" algn="l"/>
                <a:tab pos="2462213" algn="l"/>
                <a:tab pos="2871788" algn="l"/>
                <a:tab pos="3282950" algn="l"/>
                <a:tab pos="3692525" algn="l"/>
                <a:tab pos="4103688" algn="l"/>
                <a:tab pos="4513263" algn="l"/>
                <a:tab pos="4922838" algn="l"/>
                <a:tab pos="5334000" algn="l"/>
                <a:tab pos="5743575" algn="l"/>
                <a:tab pos="6154738" algn="l"/>
                <a:tab pos="6564313" algn="l"/>
                <a:tab pos="6975475" algn="l"/>
                <a:tab pos="7385050" algn="l"/>
                <a:tab pos="7796213" algn="l"/>
                <a:tab pos="8205788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09575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09575" algn="l"/>
                <a:tab pos="820738" algn="l"/>
                <a:tab pos="1230313" algn="l"/>
                <a:tab pos="1641475" algn="l"/>
                <a:tab pos="2051050" algn="l"/>
                <a:tab pos="2462213" algn="l"/>
                <a:tab pos="2871788" algn="l"/>
                <a:tab pos="3282950" algn="l"/>
                <a:tab pos="3692525" algn="l"/>
                <a:tab pos="4103688" algn="l"/>
                <a:tab pos="4513263" algn="l"/>
                <a:tab pos="4922838" algn="l"/>
                <a:tab pos="5334000" algn="l"/>
                <a:tab pos="5743575" algn="l"/>
                <a:tab pos="6154738" algn="l"/>
                <a:tab pos="6564313" algn="l"/>
                <a:tab pos="6975475" algn="l"/>
                <a:tab pos="7385050" algn="l"/>
                <a:tab pos="7796213" algn="l"/>
                <a:tab pos="8205788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09575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09575" algn="l"/>
                <a:tab pos="820738" algn="l"/>
                <a:tab pos="1230313" algn="l"/>
                <a:tab pos="1641475" algn="l"/>
                <a:tab pos="2051050" algn="l"/>
                <a:tab pos="2462213" algn="l"/>
                <a:tab pos="2871788" algn="l"/>
                <a:tab pos="3282950" algn="l"/>
                <a:tab pos="3692525" algn="l"/>
                <a:tab pos="4103688" algn="l"/>
                <a:tab pos="4513263" algn="l"/>
                <a:tab pos="4922838" algn="l"/>
                <a:tab pos="5334000" algn="l"/>
                <a:tab pos="5743575" algn="l"/>
                <a:tab pos="6154738" algn="l"/>
                <a:tab pos="6564313" algn="l"/>
                <a:tab pos="6975475" algn="l"/>
                <a:tab pos="7385050" algn="l"/>
                <a:tab pos="7796213" algn="l"/>
                <a:tab pos="8205788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>
              <a:lnSpc>
                <a:spcPct val="116000"/>
              </a:lnSpc>
              <a:buClr>
                <a:srgbClr val="000000"/>
              </a:buClr>
              <a:buSzPct val="45000"/>
              <a:buFont typeface="Wingdings" pitchFamily="2" charset="2"/>
              <a:buNone/>
            </a:pPr>
            <a:fld id="{46C12941-8FD6-9E43-8570-2183742B6820}" type="slidenum">
              <a:rPr lang="en-GB" altLang="en-US" sz="13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>
                <a:lnSpc>
                  <a:spcPct val="116000"/>
                </a:lnSpc>
                <a:buClr>
                  <a:srgbClr val="000000"/>
                </a:buClr>
                <a:buSzPct val="45000"/>
                <a:buFont typeface="Wingdings" pitchFamily="2" charset="2"/>
                <a:buNone/>
              </a:pPr>
              <a:t>67</a:t>
            </a:fld>
            <a:endParaRPr lang="en-GB" altLang="en-US" sz="13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73731" name="Rectangle 2">
            <a:extLst>
              <a:ext uri="{FF2B5EF4-FFF2-40B4-BE49-F238E27FC236}">
                <a16:creationId xmlns:a16="http://schemas.microsoft.com/office/drawing/2014/main" id="{4B3922F0-76BD-D441-8DDF-60BD1DF4394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3738"/>
            <a:ext cx="4568825" cy="3425825"/>
          </a:xfrm>
          <a:solidFill>
            <a:srgbClr val="FFFFFF"/>
          </a:solidFill>
          <a:ln/>
        </p:spPr>
      </p:sp>
      <p:sp>
        <p:nvSpPr>
          <p:cNvPr id="73732" name="Rectangle 3">
            <a:extLst>
              <a:ext uri="{FF2B5EF4-FFF2-40B4-BE49-F238E27FC236}">
                <a16:creationId xmlns:a16="http://schemas.microsoft.com/office/drawing/2014/main" id="{2460CCDF-E88A-C942-BE28-4F632542873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1813"/>
            <a:ext cx="5483225" cy="4111625"/>
          </a:xfrm>
          <a:noFill/>
          <a:ln>
            <a:solidFill>
              <a:srgbClr val="0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eaLnBrk="1" hangingPunct="1"/>
            <a:r>
              <a:rPr lang="en-US" altLang="en-US">
                <a:latin typeface="Arial" panose="020B0604020202020204" pitchFamily="34" charset="0"/>
                <a:ea typeface="ＭＳ Ｐゴシック" panose="020B0600070205080204" pitchFamily="34" charset="-128"/>
              </a:rPr>
              <a:t>Which direction?</a:t>
            </a:r>
          </a:p>
        </p:txBody>
      </p:sp>
    </p:spTree>
    <p:extLst>
      <p:ext uri="{BB962C8B-B14F-4D97-AF65-F5344CB8AC3E}">
        <p14:creationId xmlns:p14="http://schemas.microsoft.com/office/powerpoint/2010/main" val="142369542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Rectangle 7">
            <a:extLst>
              <a:ext uri="{FF2B5EF4-FFF2-40B4-BE49-F238E27FC236}">
                <a16:creationId xmlns:a16="http://schemas.microsoft.com/office/drawing/2014/main" id="{FDAF7D3F-0C5A-9648-9DAF-61A97CCB6E6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2FD23FB1-7177-3440-8621-15E733DCB776}" type="slidenum">
              <a:rPr lang="en-US" altLang="en-US" sz="1200"/>
              <a:pPr/>
              <a:t>68</a:t>
            </a:fld>
            <a:endParaRPr lang="en-US" altLang="en-US" sz="1200"/>
          </a:p>
        </p:txBody>
      </p:sp>
      <p:sp>
        <p:nvSpPr>
          <p:cNvPr id="75778" name="Rectangle 8">
            <a:extLst>
              <a:ext uri="{FF2B5EF4-FFF2-40B4-BE49-F238E27FC236}">
                <a16:creationId xmlns:a16="http://schemas.microsoft.com/office/drawing/2014/main" id="{0106098E-53A5-9E4A-9B46-D5B947BBCF59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81438" y="8686800"/>
            <a:ext cx="2971800" cy="452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defTabSz="409575">
              <a:tabLst>
                <a:tab pos="0" algn="l"/>
                <a:tab pos="409575" algn="l"/>
                <a:tab pos="820738" algn="l"/>
                <a:tab pos="1230313" algn="l"/>
                <a:tab pos="1641475" algn="l"/>
                <a:tab pos="2051050" algn="l"/>
                <a:tab pos="2462213" algn="l"/>
                <a:tab pos="2871788" algn="l"/>
                <a:tab pos="3282950" algn="l"/>
                <a:tab pos="3692525" algn="l"/>
                <a:tab pos="4103688" algn="l"/>
                <a:tab pos="4513263" algn="l"/>
                <a:tab pos="4922838" algn="l"/>
                <a:tab pos="5334000" algn="l"/>
                <a:tab pos="5743575" algn="l"/>
                <a:tab pos="6154738" algn="l"/>
                <a:tab pos="6564313" algn="l"/>
                <a:tab pos="6975475" algn="l"/>
                <a:tab pos="7385050" algn="l"/>
                <a:tab pos="7796213" algn="l"/>
                <a:tab pos="8205788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409575">
              <a:tabLst>
                <a:tab pos="0" algn="l"/>
                <a:tab pos="409575" algn="l"/>
                <a:tab pos="820738" algn="l"/>
                <a:tab pos="1230313" algn="l"/>
                <a:tab pos="1641475" algn="l"/>
                <a:tab pos="2051050" algn="l"/>
                <a:tab pos="2462213" algn="l"/>
                <a:tab pos="2871788" algn="l"/>
                <a:tab pos="3282950" algn="l"/>
                <a:tab pos="3692525" algn="l"/>
                <a:tab pos="4103688" algn="l"/>
                <a:tab pos="4513263" algn="l"/>
                <a:tab pos="4922838" algn="l"/>
                <a:tab pos="5334000" algn="l"/>
                <a:tab pos="5743575" algn="l"/>
                <a:tab pos="6154738" algn="l"/>
                <a:tab pos="6564313" algn="l"/>
                <a:tab pos="6975475" algn="l"/>
                <a:tab pos="7385050" algn="l"/>
                <a:tab pos="7796213" algn="l"/>
                <a:tab pos="8205788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409575">
              <a:tabLst>
                <a:tab pos="0" algn="l"/>
                <a:tab pos="409575" algn="l"/>
                <a:tab pos="820738" algn="l"/>
                <a:tab pos="1230313" algn="l"/>
                <a:tab pos="1641475" algn="l"/>
                <a:tab pos="2051050" algn="l"/>
                <a:tab pos="2462213" algn="l"/>
                <a:tab pos="2871788" algn="l"/>
                <a:tab pos="3282950" algn="l"/>
                <a:tab pos="3692525" algn="l"/>
                <a:tab pos="4103688" algn="l"/>
                <a:tab pos="4513263" algn="l"/>
                <a:tab pos="4922838" algn="l"/>
                <a:tab pos="5334000" algn="l"/>
                <a:tab pos="5743575" algn="l"/>
                <a:tab pos="6154738" algn="l"/>
                <a:tab pos="6564313" algn="l"/>
                <a:tab pos="6975475" algn="l"/>
                <a:tab pos="7385050" algn="l"/>
                <a:tab pos="7796213" algn="l"/>
                <a:tab pos="8205788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409575">
              <a:tabLst>
                <a:tab pos="0" algn="l"/>
                <a:tab pos="409575" algn="l"/>
                <a:tab pos="820738" algn="l"/>
                <a:tab pos="1230313" algn="l"/>
                <a:tab pos="1641475" algn="l"/>
                <a:tab pos="2051050" algn="l"/>
                <a:tab pos="2462213" algn="l"/>
                <a:tab pos="2871788" algn="l"/>
                <a:tab pos="3282950" algn="l"/>
                <a:tab pos="3692525" algn="l"/>
                <a:tab pos="4103688" algn="l"/>
                <a:tab pos="4513263" algn="l"/>
                <a:tab pos="4922838" algn="l"/>
                <a:tab pos="5334000" algn="l"/>
                <a:tab pos="5743575" algn="l"/>
                <a:tab pos="6154738" algn="l"/>
                <a:tab pos="6564313" algn="l"/>
                <a:tab pos="6975475" algn="l"/>
                <a:tab pos="7385050" algn="l"/>
                <a:tab pos="7796213" algn="l"/>
                <a:tab pos="8205788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409575">
              <a:tabLst>
                <a:tab pos="0" algn="l"/>
                <a:tab pos="409575" algn="l"/>
                <a:tab pos="820738" algn="l"/>
                <a:tab pos="1230313" algn="l"/>
                <a:tab pos="1641475" algn="l"/>
                <a:tab pos="2051050" algn="l"/>
                <a:tab pos="2462213" algn="l"/>
                <a:tab pos="2871788" algn="l"/>
                <a:tab pos="3282950" algn="l"/>
                <a:tab pos="3692525" algn="l"/>
                <a:tab pos="4103688" algn="l"/>
                <a:tab pos="4513263" algn="l"/>
                <a:tab pos="4922838" algn="l"/>
                <a:tab pos="5334000" algn="l"/>
                <a:tab pos="5743575" algn="l"/>
                <a:tab pos="6154738" algn="l"/>
                <a:tab pos="6564313" algn="l"/>
                <a:tab pos="6975475" algn="l"/>
                <a:tab pos="7385050" algn="l"/>
                <a:tab pos="7796213" algn="l"/>
                <a:tab pos="8205788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09575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09575" algn="l"/>
                <a:tab pos="820738" algn="l"/>
                <a:tab pos="1230313" algn="l"/>
                <a:tab pos="1641475" algn="l"/>
                <a:tab pos="2051050" algn="l"/>
                <a:tab pos="2462213" algn="l"/>
                <a:tab pos="2871788" algn="l"/>
                <a:tab pos="3282950" algn="l"/>
                <a:tab pos="3692525" algn="l"/>
                <a:tab pos="4103688" algn="l"/>
                <a:tab pos="4513263" algn="l"/>
                <a:tab pos="4922838" algn="l"/>
                <a:tab pos="5334000" algn="l"/>
                <a:tab pos="5743575" algn="l"/>
                <a:tab pos="6154738" algn="l"/>
                <a:tab pos="6564313" algn="l"/>
                <a:tab pos="6975475" algn="l"/>
                <a:tab pos="7385050" algn="l"/>
                <a:tab pos="7796213" algn="l"/>
                <a:tab pos="8205788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09575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09575" algn="l"/>
                <a:tab pos="820738" algn="l"/>
                <a:tab pos="1230313" algn="l"/>
                <a:tab pos="1641475" algn="l"/>
                <a:tab pos="2051050" algn="l"/>
                <a:tab pos="2462213" algn="l"/>
                <a:tab pos="2871788" algn="l"/>
                <a:tab pos="3282950" algn="l"/>
                <a:tab pos="3692525" algn="l"/>
                <a:tab pos="4103688" algn="l"/>
                <a:tab pos="4513263" algn="l"/>
                <a:tab pos="4922838" algn="l"/>
                <a:tab pos="5334000" algn="l"/>
                <a:tab pos="5743575" algn="l"/>
                <a:tab pos="6154738" algn="l"/>
                <a:tab pos="6564313" algn="l"/>
                <a:tab pos="6975475" algn="l"/>
                <a:tab pos="7385050" algn="l"/>
                <a:tab pos="7796213" algn="l"/>
                <a:tab pos="8205788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09575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09575" algn="l"/>
                <a:tab pos="820738" algn="l"/>
                <a:tab pos="1230313" algn="l"/>
                <a:tab pos="1641475" algn="l"/>
                <a:tab pos="2051050" algn="l"/>
                <a:tab pos="2462213" algn="l"/>
                <a:tab pos="2871788" algn="l"/>
                <a:tab pos="3282950" algn="l"/>
                <a:tab pos="3692525" algn="l"/>
                <a:tab pos="4103688" algn="l"/>
                <a:tab pos="4513263" algn="l"/>
                <a:tab pos="4922838" algn="l"/>
                <a:tab pos="5334000" algn="l"/>
                <a:tab pos="5743575" algn="l"/>
                <a:tab pos="6154738" algn="l"/>
                <a:tab pos="6564313" algn="l"/>
                <a:tab pos="6975475" algn="l"/>
                <a:tab pos="7385050" algn="l"/>
                <a:tab pos="7796213" algn="l"/>
                <a:tab pos="8205788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09575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09575" algn="l"/>
                <a:tab pos="820738" algn="l"/>
                <a:tab pos="1230313" algn="l"/>
                <a:tab pos="1641475" algn="l"/>
                <a:tab pos="2051050" algn="l"/>
                <a:tab pos="2462213" algn="l"/>
                <a:tab pos="2871788" algn="l"/>
                <a:tab pos="3282950" algn="l"/>
                <a:tab pos="3692525" algn="l"/>
                <a:tab pos="4103688" algn="l"/>
                <a:tab pos="4513263" algn="l"/>
                <a:tab pos="4922838" algn="l"/>
                <a:tab pos="5334000" algn="l"/>
                <a:tab pos="5743575" algn="l"/>
                <a:tab pos="6154738" algn="l"/>
                <a:tab pos="6564313" algn="l"/>
                <a:tab pos="6975475" algn="l"/>
                <a:tab pos="7385050" algn="l"/>
                <a:tab pos="7796213" algn="l"/>
                <a:tab pos="8205788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>
              <a:lnSpc>
                <a:spcPct val="116000"/>
              </a:lnSpc>
              <a:buClr>
                <a:srgbClr val="000000"/>
              </a:buClr>
              <a:buSzPct val="45000"/>
              <a:buFont typeface="Wingdings" pitchFamily="2" charset="2"/>
              <a:buNone/>
            </a:pPr>
            <a:fld id="{F426A00D-91DF-3349-BB1F-212613532AFB}" type="slidenum">
              <a:rPr lang="en-GB" altLang="en-US" sz="13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>
                <a:lnSpc>
                  <a:spcPct val="116000"/>
                </a:lnSpc>
                <a:buClr>
                  <a:srgbClr val="000000"/>
                </a:buClr>
                <a:buSzPct val="45000"/>
                <a:buFont typeface="Wingdings" pitchFamily="2" charset="2"/>
                <a:buNone/>
              </a:pPr>
              <a:t>68</a:t>
            </a:fld>
            <a:endParaRPr lang="en-GB" altLang="en-US" sz="13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75779" name="Rectangle 2">
            <a:extLst>
              <a:ext uri="{FF2B5EF4-FFF2-40B4-BE49-F238E27FC236}">
                <a16:creationId xmlns:a16="http://schemas.microsoft.com/office/drawing/2014/main" id="{CF179D8C-5302-D84A-A2AC-583E8042D19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3738"/>
            <a:ext cx="4568825" cy="3425825"/>
          </a:xfrm>
          <a:solidFill>
            <a:srgbClr val="FFFFFF"/>
          </a:solidFill>
          <a:ln/>
        </p:spPr>
      </p:sp>
      <p:sp>
        <p:nvSpPr>
          <p:cNvPr id="75780" name="Rectangle 3">
            <a:extLst>
              <a:ext uri="{FF2B5EF4-FFF2-40B4-BE49-F238E27FC236}">
                <a16:creationId xmlns:a16="http://schemas.microsoft.com/office/drawing/2014/main" id="{27F6438A-42AE-A548-80B7-0E442B85B9E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1813"/>
            <a:ext cx="5483225" cy="4111625"/>
          </a:xfrm>
          <a:noFill/>
          <a:ln>
            <a:solidFill>
              <a:srgbClr val="0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eaLnBrk="1" hangingPunct="1"/>
            <a:r>
              <a:rPr lang="en-US" altLang="en-US">
                <a:latin typeface="Arial" panose="020B0604020202020204" pitchFamily="34" charset="0"/>
                <a:ea typeface="ＭＳ Ｐゴシック" panose="020B0600070205080204" pitchFamily="34" charset="-128"/>
              </a:rPr>
              <a:t>Which direction?</a:t>
            </a:r>
          </a:p>
        </p:txBody>
      </p:sp>
    </p:spTree>
    <p:extLst>
      <p:ext uri="{BB962C8B-B14F-4D97-AF65-F5344CB8AC3E}">
        <p14:creationId xmlns:p14="http://schemas.microsoft.com/office/powerpoint/2010/main" val="189686618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Rectangle 7">
            <a:extLst>
              <a:ext uri="{FF2B5EF4-FFF2-40B4-BE49-F238E27FC236}">
                <a16:creationId xmlns:a16="http://schemas.microsoft.com/office/drawing/2014/main" id="{799BCBC7-B32F-EE44-A6DB-C45467873CF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F53B5E73-ABA9-2E43-BD44-346CA923A126}" type="slidenum">
              <a:rPr lang="en-US" altLang="en-US" sz="1200"/>
              <a:pPr/>
              <a:t>69</a:t>
            </a:fld>
            <a:endParaRPr lang="en-US" altLang="en-US" sz="1200"/>
          </a:p>
        </p:txBody>
      </p:sp>
      <p:sp>
        <p:nvSpPr>
          <p:cNvPr id="77826" name="Rectangle 8">
            <a:extLst>
              <a:ext uri="{FF2B5EF4-FFF2-40B4-BE49-F238E27FC236}">
                <a16:creationId xmlns:a16="http://schemas.microsoft.com/office/drawing/2014/main" id="{58AEC8D8-92A1-0B49-9BF6-A58636B647EE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81438" y="8686800"/>
            <a:ext cx="2971800" cy="452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defTabSz="409575">
              <a:tabLst>
                <a:tab pos="0" algn="l"/>
                <a:tab pos="409575" algn="l"/>
                <a:tab pos="820738" algn="l"/>
                <a:tab pos="1230313" algn="l"/>
                <a:tab pos="1641475" algn="l"/>
                <a:tab pos="2051050" algn="l"/>
                <a:tab pos="2462213" algn="l"/>
                <a:tab pos="2871788" algn="l"/>
                <a:tab pos="3282950" algn="l"/>
                <a:tab pos="3692525" algn="l"/>
                <a:tab pos="4103688" algn="l"/>
                <a:tab pos="4513263" algn="l"/>
                <a:tab pos="4922838" algn="l"/>
                <a:tab pos="5334000" algn="l"/>
                <a:tab pos="5743575" algn="l"/>
                <a:tab pos="6154738" algn="l"/>
                <a:tab pos="6564313" algn="l"/>
                <a:tab pos="6975475" algn="l"/>
                <a:tab pos="7385050" algn="l"/>
                <a:tab pos="7796213" algn="l"/>
                <a:tab pos="8205788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409575">
              <a:tabLst>
                <a:tab pos="0" algn="l"/>
                <a:tab pos="409575" algn="l"/>
                <a:tab pos="820738" algn="l"/>
                <a:tab pos="1230313" algn="l"/>
                <a:tab pos="1641475" algn="l"/>
                <a:tab pos="2051050" algn="l"/>
                <a:tab pos="2462213" algn="l"/>
                <a:tab pos="2871788" algn="l"/>
                <a:tab pos="3282950" algn="l"/>
                <a:tab pos="3692525" algn="l"/>
                <a:tab pos="4103688" algn="l"/>
                <a:tab pos="4513263" algn="l"/>
                <a:tab pos="4922838" algn="l"/>
                <a:tab pos="5334000" algn="l"/>
                <a:tab pos="5743575" algn="l"/>
                <a:tab pos="6154738" algn="l"/>
                <a:tab pos="6564313" algn="l"/>
                <a:tab pos="6975475" algn="l"/>
                <a:tab pos="7385050" algn="l"/>
                <a:tab pos="7796213" algn="l"/>
                <a:tab pos="8205788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409575">
              <a:tabLst>
                <a:tab pos="0" algn="l"/>
                <a:tab pos="409575" algn="l"/>
                <a:tab pos="820738" algn="l"/>
                <a:tab pos="1230313" algn="l"/>
                <a:tab pos="1641475" algn="l"/>
                <a:tab pos="2051050" algn="l"/>
                <a:tab pos="2462213" algn="l"/>
                <a:tab pos="2871788" algn="l"/>
                <a:tab pos="3282950" algn="l"/>
                <a:tab pos="3692525" algn="l"/>
                <a:tab pos="4103688" algn="l"/>
                <a:tab pos="4513263" algn="l"/>
                <a:tab pos="4922838" algn="l"/>
                <a:tab pos="5334000" algn="l"/>
                <a:tab pos="5743575" algn="l"/>
                <a:tab pos="6154738" algn="l"/>
                <a:tab pos="6564313" algn="l"/>
                <a:tab pos="6975475" algn="l"/>
                <a:tab pos="7385050" algn="l"/>
                <a:tab pos="7796213" algn="l"/>
                <a:tab pos="8205788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409575">
              <a:tabLst>
                <a:tab pos="0" algn="l"/>
                <a:tab pos="409575" algn="l"/>
                <a:tab pos="820738" algn="l"/>
                <a:tab pos="1230313" algn="l"/>
                <a:tab pos="1641475" algn="l"/>
                <a:tab pos="2051050" algn="l"/>
                <a:tab pos="2462213" algn="l"/>
                <a:tab pos="2871788" algn="l"/>
                <a:tab pos="3282950" algn="l"/>
                <a:tab pos="3692525" algn="l"/>
                <a:tab pos="4103688" algn="l"/>
                <a:tab pos="4513263" algn="l"/>
                <a:tab pos="4922838" algn="l"/>
                <a:tab pos="5334000" algn="l"/>
                <a:tab pos="5743575" algn="l"/>
                <a:tab pos="6154738" algn="l"/>
                <a:tab pos="6564313" algn="l"/>
                <a:tab pos="6975475" algn="l"/>
                <a:tab pos="7385050" algn="l"/>
                <a:tab pos="7796213" algn="l"/>
                <a:tab pos="8205788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409575">
              <a:tabLst>
                <a:tab pos="0" algn="l"/>
                <a:tab pos="409575" algn="l"/>
                <a:tab pos="820738" algn="l"/>
                <a:tab pos="1230313" algn="l"/>
                <a:tab pos="1641475" algn="l"/>
                <a:tab pos="2051050" algn="l"/>
                <a:tab pos="2462213" algn="l"/>
                <a:tab pos="2871788" algn="l"/>
                <a:tab pos="3282950" algn="l"/>
                <a:tab pos="3692525" algn="l"/>
                <a:tab pos="4103688" algn="l"/>
                <a:tab pos="4513263" algn="l"/>
                <a:tab pos="4922838" algn="l"/>
                <a:tab pos="5334000" algn="l"/>
                <a:tab pos="5743575" algn="l"/>
                <a:tab pos="6154738" algn="l"/>
                <a:tab pos="6564313" algn="l"/>
                <a:tab pos="6975475" algn="l"/>
                <a:tab pos="7385050" algn="l"/>
                <a:tab pos="7796213" algn="l"/>
                <a:tab pos="8205788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09575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09575" algn="l"/>
                <a:tab pos="820738" algn="l"/>
                <a:tab pos="1230313" algn="l"/>
                <a:tab pos="1641475" algn="l"/>
                <a:tab pos="2051050" algn="l"/>
                <a:tab pos="2462213" algn="l"/>
                <a:tab pos="2871788" algn="l"/>
                <a:tab pos="3282950" algn="l"/>
                <a:tab pos="3692525" algn="l"/>
                <a:tab pos="4103688" algn="l"/>
                <a:tab pos="4513263" algn="l"/>
                <a:tab pos="4922838" algn="l"/>
                <a:tab pos="5334000" algn="l"/>
                <a:tab pos="5743575" algn="l"/>
                <a:tab pos="6154738" algn="l"/>
                <a:tab pos="6564313" algn="l"/>
                <a:tab pos="6975475" algn="l"/>
                <a:tab pos="7385050" algn="l"/>
                <a:tab pos="7796213" algn="l"/>
                <a:tab pos="8205788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09575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09575" algn="l"/>
                <a:tab pos="820738" algn="l"/>
                <a:tab pos="1230313" algn="l"/>
                <a:tab pos="1641475" algn="l"/>
                <a:tab pos="2051050" algn="l"/>
                <a:tab pos="2462213" algn="l"/>
                <a:tab pos="2871788" algn="l"/>
                <a:tab pos="3282950" algn="l"/>
                <a:tab pos="3692525" algn="l"/>
                <a:tab pos="4103688" algn="l"/>
                <a:tab pos="4513263" algn="l"/>
                <a:tab pos="4922838" algn="l"/>
                <a:tab pos="5334000" algn="l"/>
                <a:tab pos="5743575" algn="l"/>
                <a:tab pos="6154738" algn="l"/>
                <a:tab pos="6564313" algn="l"/>
                <a:tab pos="6975475" algn="l"/>
                <a:tab pos="7385050" algn="l"/>
                <a:tab pos="7796213" algn="l"/>
                <a:tab pos="8205788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09575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09575" algn="l"/>
                <a:tab pos="820738" algn="l"/>
                <a:tab pos="1230313" algn="l"/>
                <a:tab pos="1641475" algn="l"/>
                <a:tab pos="2051050" algn="l"/>
                <a:tab pos="2462213" algn="l"/>
                <a:tab pos="2871788" algn="l"/>
                <a:tab pos="3282950" algn="l"/>
                <a:tab pos="3692525" algn="l"/>
                <a:tab pos="4103688" algn="l"/>
                <a:tab pos="4513263" algn="l"/>
                <a:tab pos="4922838" algn="l"/>
                <a:tab pos="5334000" algn="l"/>
                <a:tab pos="5743575" algn="l"/>
                <a:tab pos="6154738" algn="l"/>
                <a:tab pos="6564313" algn="l"/>
                <a:tab pos="6975475" algn="l"/>
                <a:tab pos="7385050" algn="l"/>
                <a:tab pos="7796213" algn="l"/>
                <a:tab pos="8205788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09575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09575" algn="l"/>
                <a:tab pos="820738" algn="l"/>
                <a:tab pos="1230313" algn="l"/>
                <a:tab pos="1641475" algn="l"/>
                <a:tab pos="2051050" algn="l"/>
                <a:tab pos="2462213" algn="l"/>
                <a:tab pos="2871788" algn="l"/>
                <a:tab pos="3282950" algn="l"/>
                <a:tab pos="3692525" algn="l"/>
                <a:tab pos="4103688" algn="l"/>
                <a:tab pos="4513263" algn="l"/>
                <a:tab pos="4922838" algn="l"/>
                <a:tab pos="5334000" algn="l"/>
                <a:tab pos="5743575" algn="l"/>
                <a:tab pos="6154738" algn="l"/>
                <a:tab pos="6564313" algn="l"/>
                <a:tab pos="6975475" algn="l"/>
                <a:tab pos="7385050" algn="l"/>
                <a:tab pos="7796213" algn="l"/>
                <a:tab pos="8205788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>
              <a:lnSpc>
                <a:spcPct val="116000"/>
              </a:lnSpc>
              <a:buClr>
                <a:srgbClr val="000000"/>
              </a:buClr>
              <a:buSzPct val="45000"/>
              <a:buFont typeface="Wingdings" pitchFamily="2" charset="2"/>
              <a:buNone/>
            </a:pPr>
            <a:fld id="{E67BF11E-9AF9-BF4D-A178-132C3939656F}" type="slidenum">
              <a:rPr lang="en-GB" altLang="en-US" sz="13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>
                <a:lnSpc>
                  <a:spcPct val="116000"/>
                </a:lnSpc>
                <a:buClr>
                  <a:srgbClr val="000000"/>
                </a:buClr>
                <a:buSzPct val="45000"/>
                <a:buFont typeface="Wingdings" pitchFamily="2" charset="2"/>
                <a:buNone/>
              </a:pPr>
              <a:t>69</a:t>
            </a:fld>
            <a:endParaRPr lang="en-GB" altLang="en-US" sz="13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77827" name="Rectangle 2">
            <a:extLst>
              <a:ext uri="{FF2B5EF4-FFF2-40B4-BE49-F238E27FC236}">
                <a16:creationId xmlns:a16="http://schemas.microsoft.com/office/drawing/2014/main" id="{6F4FC64D-4233-1041-882B-AF3AF46706F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3738"/>
            <a:ext cx="4568825" cy="3425825"/>
          </a:xfrm>
          <a:solidFill>
            <a:srgbClr val="FFFFFF"/>
          </a:solidFill>
          <a:ln/>
        </p:spPr>
      </p:sp>
      <p:sp>
        <p:nvSpPr>
          <p:cNvPr id="77828" name="Rectangle 3">
            <a:extLst>
              <a:ext uri="{FF2B5EF4-FFF2-40B4-BE49-F238E27FC236}">
                <a16:creationId xmlns:a16="http://schemas.microsoft.com/office/drawing/2014/main" id="{E2BA5108-D096-C14B-8639-ACDB85C8794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1813"/>
            <a:ext cx="5483225" cy="4111625"/>
          </a:xfrm>
          <a:noFill/>
          <a:ln>
            <a:solidFill>
              <a:srgbClr val="0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eaLnBrk="1" hangingPunct="1"/>
            <a:r>
              <a:rPr lang="en-US" altLang="en-US">
                <a:latin typeface="Arial" panose="020B0604020202020204" pitchFamily="34" charset="0"/>
                <a:ea typeface="ＭＳ Ｐゴシック" panose="020B0600070205080204" pitchFamily="34" charset="-128"/>
              </a:rPr>
              <a:t>Which direction?</a:t>
            </a:r>
          </a:p>
        </p:txBody>
      </p:sp>
    </p:spTree>
    <p:extLst>
      <p:ext uri="{BB962C8B-B14F-4D97-AF65-F5344CB8AC3E}">
        <p14:creationId xmlns:p14="http://schemas.microsoft.com/office/powerpoint/2010/main" val="227764801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04054" indent="-395125">
              <a:spcBef>
                <a:spcPts val="70"/>
              </a:spcBef>
              <a:buSzPct val="170833"/>
              <a:buFontTx/>
              <a:buChar char="•"/>
              <a:tabLst>
                <a:tab pos="404500" algn="l"/>
              </a:tabLst>
            </a:pPr>
            <a:r>
              <a:rPr lang="en-US" sz="1200" spc="-109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In </a:t>
            </a:r>
            <a:r>
              <a:rPr lang="en-US" sz="1200" spc="-330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a  </a:t>
            </a:r>
            <a:r>
              <a:rPr lang="en-US" sz="1200" spc="-80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population </a:t>
            </a:r>
            <a:r>
              <a:rPr lang="en-US" sz="1200" spc="-42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of</a:t>
            </a:r>
            <a:r>
              <a:rPr lang="en-US" sz="1200" spc="102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200" spc="-102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constant </a:t>
            </a:r>
            <a:r>
              <a:rPr lang="en-US" sz="1200" spc="-179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size </a:t>
            </a:r>
            <a:r>
              <a:rPr lang="en-US" sz="1200" spc="-60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(the </a:t>
            </a:r>
            <a:r>
              <a:rPr lang="en-US" sz="1200" spc="-165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Standard </a:t>
            </a:r>
            <a:r>
              <a:rPr lang="en-US" sz="1200" spc="-35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Neutral  </a:t>
            </a:r>
            <a:r>
              <a:rPr lang="en-US" sz="1200" spc="-9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Model), </a:t>
            </a:r>
            <a:r>
              <a:rPr lang="en-US" sz="1200" spc="-84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expectation</a:t>
            </a:r>
            <a:r>
              <a:rPr lang="en-US" sz="1200" spc="-207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200" spc="-109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number  </a:t>
            </a:r>
            <a:r>
              <a:rPr lang="en-US" sz="1200" spc="-42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of </a:t>
            </a:r>
            <a:r>
              <a:rPr lang="en-US" sz="1200" spc="-27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SNPs </a:t>
            </a:r>
            <a:r>
              <a:rPr lang="en-US" sz="1200" spc="-95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at </a:t>
            </a:r>
            <a:r>
              <a:rPr lang="en-US" sz="1200" spc="-123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frequency </a:t>
            </a:r>
            <a:r>
              <a:rPr lang="en-US" sz="1200" spc="-11" dirty="0" err="1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i</a:t>
            </a:r>
            <a:r>
              <a:rPr lang="en-US" sz="1200" spc="-1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200" spc="-155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is  </a:t>
            </a:r>
            <a:r>
              <a:rPr lang="en-US" sz="1200" spc="-32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proportional </a:t>
            </a:r>
            <a:r>
              <a:rPr lang="en-US" sz="1200" spc="63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to</a:t>
            </a:r>
            <a:r>
              <a:rPr lang="en-US" sz="1200" spc="18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200" spc="-77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1/I</a:t>
            </a:r>
          </a:p>
          <a:p>
            <a:pPr marL="404054" indent="-395125">
              <a:spcBef>
                <a:spcPts val="70"/>
              </a:spcBef>
              <a:buSzPct val="170833"/>
              <a:buFontTx/>
              <a:buChar char="•"/>
              <a:tabLst>
                <a:tab pos="404500" algn="l"/>
              </a:tabLst>
            </a:pPr>
            <a:endParaRPr lang="en-US" sz="1200" spc="-77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  <a:p>
            <a:pPr marL="404054" indent="-395125">
              <a:spcBef>
                <a:spcPts val="70"/>
              </a:spcBef>
              <a:buSzPct val="170833"/>
              <a:buFontTx/>
              <a:buChar char="•"/>
              <a:tabLst>
                <a:tab pos="404500" algn="l"/>
              </a:tabLst>
            </a:pPr>
            <a:r>
              <a:rPr lang="en-US" sz="1200" spc="-112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Population </a:t>
            </a:r>
            <a:r>
              <a:rPr lang="en-US" sz="1200" spc="-49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growth</a:t>
            </a:r>
            <a:r>
              <a:rPr lang="en-US" sz="1200" spc="67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200" spc="-134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creates </a:t>
            </a:r>
            <a:r>
              <a:rPr lang="en-US" sz="1200" spc="-236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an </a:t>
            </a:r>
            <a:r>
              <a:rPr lang="en-US" sz="1200" spc="-190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excess </a:t>
            </a:r>
            <a:r>
              <a:rPr lang="en-US" sz="1200" spc="-42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of </a:t>
            </a:r>
            <a:r>
              <a:rPr lang="en-US" sz="1200" spc="-9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low-frequency  </a:t>
            </a:r>
            <a:r>
              <a:rPr lang="en-US" sz="1200" spc="-15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alleles</a:t>
            </a:r>
          </a:p>
          <a:p>
            <a:pPr marL="404054" indent="-395125">
              <a:spcBef>
                <a:spcPts val="70"/>
              </a:spcBef>
              <a:buSzPct val="170833"/>
              <a:buFontTx/>
              <a:buChar char="•"/>
              <a:tabLst>
                <a:tab pos="404500" algn="l"/>
              </a:tabLst>
            </a:pPr>
            <a:endParaRPr lang="en-US" sz="1200" spc="-151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  <a:p>
            <a:pPr marL="404054" indent="-395125">
              <a:spcBef>
                <a:spcPts val="70"/>
              </a:spcBef>
              <a:buSzPct val="170833"/>
              <a:buFontTx/>
              <a:buChar char="•"/>
              <a:tabLst>
                <a:tab pos="404500" algn="l"/>
              </a:tabLst>
            </a:pPr>
            <a:r>
              <a:rPr lang="en-US" sz="1200" spc="-9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Commonly </a:t>
            </a:r>
            <a:r>
              <a:rPr lang="en-US" sz="1200" spc="-95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quantified</a:t>
            </a:r>
            <a:r>
              <a:rPr lang="en-US" sz="1200" spc="74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200" spc="-165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by </a:t>
            </a:r>
            <a:r>
              <a:rPr lang="en-US" sz="1200" spc="-21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Tajima’s</a:t>
            </a:r>
            <a:r>
              <a:rPr lang="en-US" sz="1200" spc="-49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200" i="1" spc="-25" dirty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D</a:t>
            </a:r>
            <a:r>
              <a:rPr lang="en-US" sz="1200" spc="-25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.</a:t>
            </a:r>
            <a:endParaRPr lang="en-US" sz="12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312DD0-F795-2D4F-8BD3-ABE7B7ACD70C}" type="slidenum">
              <a:rPr lang="en-US" altLang="en-US" smtClean="0"/>
              <a:pPr/>
              <a:t>78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3863984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3" name="Rectangle 7">
            <a:extLst>
              <a:ext uri="{FF2B5EF4-FFF2-40B4-BE49-F238E27FC236}">
                <a16:creationId xmlns:a16="http://schemas.microsoft.com/office/drawing/2014/main" id="{98CE4D12-D687-BF4A-AA45-7A561D1802C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67BB399C-597D-2940-B407-741046C92637}" type="slidenum">
              <a:rPr lang="en-US" altLang="en-US" sz="1200"/>
              <a:pPr/>
              <a:t>79</a:t>
            </a:fld>
            <a:endParaRPr lang="en-US" altLang="en-US" sz="1200"/>
          </a:p>
        </p:txBody>
      </p:sp>
      <p:sp>
        <p:nvSpPr>
          <p:cNvPr id="90114" name="Rectangle 8">
            <a:extLst>
              <a:ext uri="{FF2B5EF4-FFF2-40B4-BE49-F238E27FC236}">
                <a16:creationId xmlns:a16="http://schemas.microsoft.com/office/drawing/2014/main" id="{0B67347B-1150-9444-9FE6-84E7FC638DA3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81438" y="8686800"/>
            <a:ext cx="2971800" cy="452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defTabSz="409575">
              <a:tabLst>
                <a:tab pos="0" algn="l"/>
                <a:tab pos="409575" algn="l"/>
                <a:tab pos="820738" algn="l"/>
                <a:tab pos="1230313" algn="l"/>
                <a:tab pos="1641475" algn="l"/>
                <a:tab pos="2051050" algn="l"/>
                <a:tab pos="2462213" algn="l"/>
                <a:tab pos="2871788" algn="l"/>
                <a:tab pos="3282950" algn="l"/>
                <a:tab pos="3692525" algn="l"/>
                <a:tab pos="4103688" algn="l"/>
                <a:tab pos="4513263" algn="l"/>
                <a:tab pos="4922838" algn="l"/>
                <a:tab pos="5334000" algn="l"/>
                <a:tab pos="5743575" algn="l"/>
                <a:tab pos="6154738" algn="l"/>
                <a:tab pos="6564313" algn="l"/>
                <a:tab pos="6975475" algn="l"/>
                <a:tab pos="7385050" algn="l"/>
                <a:tab pos="7796213" algn="l"/>
                <a:tab pos="8205788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409575">
              <a:tabLst>
                <a:tab pos="0" algn="l"/>
                <a:tab pos="409575" algn="l"/>
                <a:tab pos="820738" algn="l"/>
                <a:tab pos="1230313" algn="l"/>
                <a:tab pos="1641475" algn="l"/>
                <a:tab pos="2051050" algn="l"/>
                <a:tab pos="2462213" algn="l"/>
                <a:tab pos="2871788" algn="l"/>
                <a:tab pos="3282950" algn="l"/>
                <a:tab pos="3692525" algn="l"/>
                <a:tab pos="4103688" algn="l"/>
                <a:tab pos="4513263" algn="l"/>
                <a:tab pos="4922838" algn="l"/>
                <a:tab pos="5334000" algn="l"/>
                <a:tab pos="5743575" algn="l"/>
                <a:tab pos="6154738" algn="l"/>
                <a:tab pos="6564313" algn="l"/>
                <a:tab pos="6975475" algn="l"/>
                <a:tab pos="7385050" algn="l"/>
                <a:tab pos="7796213" algn="l"/>
                <a:tab pos="8205788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409575">
              <a:tabLst>
                <a:tab pos="0" algn="l"/>
                <a:tab pos="409575" algn="l"/>
                <a:tab pos="820738" algn="l"/>
                <a:tab pos="1230313" algn="l"/>
                <a:tab pos="1641475" algn="l"/>
                <a:tab pos="2051050" algn="l"/>
                <a:tab pos="2462213" algn="l"/>
                <a:tab pos="2871788" algn="l"/>
                <a:tab pos="3282950" algn="l"/>
                <a:tab pos="3692525" algn="l"/>
                <a:tab pos="4103688" algn="l"/>
                <a:tab pos="4513263" algn="l"/>
                <a:tab pos="4922838" algn="l"/>
                <a:tab pos="5334000" algn="l"/>
                <a:tab pos="5743575" algn="l"/>
                <a:tab pos="6154738" algn="l"/>
                <a:tab pos="6564313" algn="l"/>
                <a:tab pos="6975475" algn="l"/>
                <a:tab pos="7385050" algn="l"/>
                <a:tab pos="7796213" algn="l"/>
                <a:tab pos="8205788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409575">
              <a:tabLst>
                <a:tab pos="0" algn="l"/>
                <a:tab pos="409575" algn="l"/>
                <a:tab pos="820738" algn="l"/>
                <a:tab pos="1230313" algn="l"/>
                <a:tab pos="1641475" algn="l"/>
                <a:tab pos="2051050" algn="l"/>
                <a:tab pos="2462213" algn="l"/>
                <a:tab pos="2871788" algn="l"/>
                <a:tab pos="3282950" algn="l"/>
                <a:tab pos="3692525" algn="l"/>
                <a:tab pos="4103688" algn="l"/>
                <a:tab pos="4513263" algn="l"/>
                <a:tab pos="4922838" algn="l"/>
                <a:tab pos="5334000" algn="l"/>
                <a:tab pos="5743575" algn="l"/>
                <a:tab pos="6154738" algn="l"/>
                <a:tab pos="6564313" algn="l"/>
                <a:tab pos="6975475" algn="l"/>
                <a:tab pos="7385050" algn="l"/>
                <a:tab pos="7796213" algn="l"/>
                <a:tab pos="8205788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409575">
              <a:tabLst>
                <a:tab pos="0" algn="l"/>
                <a:tab pos="409575" algn="l"/>
                <a:tab pos="820738" algn="l"/>
                <a:tab pos="1230313" algn="l"/>
                <a:tab pos="1641475" algn="l"/>
                <a:tab pos="2051050" algn="l"/>
                <a:tab pos="2462213" algn="l"/>
                <a:tab pos="2871788" algn="l"/>
                <a:tab pos="3282950" algn="l"/>
                <a:tab pos="3692525" algn="l"/>
                <a:tab pos="4103688" algn="l"/>
                <a:tab pos="4513263" algn="l"/>
                <a:tab pos="4922838" algn="l"/>
                <a:tab pos="5334000" algn="l"/>
                <a:tab pos="5743575" algn="l"/>
                <a:tab pos="6154738" algn="l"/>
                <a:tab pos="6564313" algn="l"/>
                <a:tab pos="6975475" algn="l"/>
                <a:tab pos="7385050" algn="l"/>
                <a:tab pos="7796213" algn="l"/>
                <a:tab pos="8205788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09575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09575" algn="l"/>
                <a:tab pos="820738" algn="l"/>
                <a:tab pos="1230313" algn="l"/>
                <a:tab pos="1641475" algn="l"/>
                <a:tab pos="2051050" algn="l"/>
                <a:tab pos="2462213" algn="l"/>
                <a:tab pos="2871788" algn="l"/>
                <a:tab pos="3282950" algn="l"/>
                <a:tab pos="3692525" algn="l"/>
                <a:tab pos="4103688" algn="l"/>
                <a:tab pos="4513263" algn="l"/>
                <a:tab pos="4922838" algn="l"/>
                <a:tab pos="5334000" algn="l"/>
                <a:tab pos="5743575" algn="l"/>
                <a:tab pos="6154738" algn="l"/>
                <a:tab pos="6564313" algn="l"/>
                <a:tab pos="6975475" algn="l"/>
                <a:tab pos="7385050" algn="l"/>
                <a:tab pos="7796213" algn="l"/>
                <a:tab pos="8205788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09575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09575" algn="l"/>
                <a:tab pos="820738" algn="l"/>
                <a:tab pos="1230313" algn="l"/>
                <a:tab pos="1641475" algn="l"/>
                <a:tab pos="2051050" algn="l"/>
                <a:tab pos="2462213" algn="l"/>
                <a:tab pos="2871788" algn="l"/>
                <a:tab pos="3282950" algn="l"/>
                <a:tab pos="3692525" algn="l"/>
                <a:tab pos="4103688" algn="l"/>
                <a:tab pos="4513263" algn="l"/>
                <a:tab pos="4922838" algn="l"/>
                <a:tab pos="5334000" algn="l"/>
                <a:tab pos="5743575" algn="l"/>
                <a:tab pos="6154738" algn="l"/>
                <a:tab pos="6564313" algn="l"/>
                <a:tab pos="6975475" algn="l"/>
                <a:tab pos="7385050" algn="l"/>
                <a:tab pos="7796213" algn="l"/>
                <a:tab pos="8205788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09575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09575" algn="l"/>
                <a:tab pos="820738" algn="l"/>
                <a:tab pos="1230313" algn="l"/>
                <a:tab pos="1641475" algn="l"/>
                <a:tab pos="2051050" algn="l"/>
                <a:tab pos="2462213" algn="l"/>
                <a:tab pos="2871788" algn="l"/>
                <a:tab pos="3282950" algn="l"/>
                <a:tab pos="3692525" algn="l"/>
                <a:tab pos="4103688" algn="l"/>
                <a:tab pos="4513263" algn="l"/>
                <a:tab pos="4922838" algn="l"/>
                <a:tab pos="5334000" algn="l"/>
                <a:tab pos="5743575" algn="l"/>
                <a:tab pos="6154738" algn="l"/>
                <a:tab pos="6564313" algn="l"/>
                <a:tab pos="6975475" algn="l"/>
                <a:tab pos="7385050" algn="l"/>
                <a:tab pos="7796213" algn="l"/>
                <a:tab pos="8205788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09575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09575" algn="l"/>
                <a:tab pos="820738" algn="l"/>
                <a:tab pos="1230313" algn="l"/>
                <a:tab pos="1641475" algn="l"/>
                <a:tab pos="2051050" algn="l"/>
                <a:tab pos="2462213" algn="l"/>
                <a:tab pos="2871788" algn="l"/>
                <a:tab pos="3282950" algn="l"/>
                <a:tab pos="3692525" algn="l"/>
                <a:tab pos="4103688" algn="l"/>
                <a:tab pos="4513263" algn="l"/>
                <a:tab pos="4922838" algn="l"/>
                <a:tab pos="5334000" algn="l"/>
                <a:tab pos="5743575" algn="l"/>
                <a:tab pos="6154738" algn="l"/>
                <a:tab pos="6564313" algn="l"/>
                <a:tab pos="6975475" algn="l"/>
                <a:tab pos="7385050" algn="l"/>
                <a:tab pos="7796213" algn="l"/>
                <a:tab pos="8205788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>
              <a:lnSpc>
                <a:spcPct val="116000"/>
              </a:lnSpc>
              <a:buClr>
                <a:srgbClr val="000000"/>
              </a:buClr>
              <a:buSzPct val="45000"/>
              <a:buFont typeface="Wingdings" pitchFamily="2" charset="2"/>
              <a:buNone/>
            </a:pPr>
            <a:fld id="{DC625EB9-C5B3-8C4F-8CAF-F4D1287193FA}" type="slidenum">
              <a:rPr lang="en-GB" altLang="en-US" sz="13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>
                <a:lnSpc>
                  <a:spcPct val="116000"/>
                </a:lnSpc>
                <a:buClr>
                  <a:srgbClr val="000000"/>
                </a:buClr>
                <a:buSzPct val="45000"/>
                <a:buFont typeface="Wingdings" pitchFamily="2" charset="2"/>
                <a:buNone/>
              </a:pPr>
              <a:t>79</a:t>
            </a:fld>
            <a:endParaRPr lang="en-GB" altLang="en-US" sz="13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90115" name="Rectangle 2">
            <a:extLst>
              <a:ext uri="{FF2B5EF4-FFF2-40B4-BE49-F238E27FC236}">
                <a16:creationId xmlns:a16="http://schemas.microsoft.com/office/drawing/2014/main" id="{DA54535C-6A2B-C747-9FA7-C137D4DD5F3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3738"/>
            <a:ext cx="4568825" cy="3425825"/>
          </a:xfrm>
          <a:solidFill>
            <a:srgbClr val="FFFFFF"/>
          </a:solidFill>
          <a:ln/>
        </p:spPr>
      </p:sp>
      <p:sp>
        <p:nvSpPr>
          <p:cNvPr id="90116" name="Rectangle 3">
            <a:extLst>
              <a:ext uri="{FF2B5EF4-FFF2-40B4-BE49-F238E27FC236}">
                <a16:creationId xmlns:a16="http://schemas.microsoft.com/office/drawing/2014/main" id="{782BB059-715B-5844-ACAD-E145B08D2B6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1813"/>
            <a:ext cx="5483225" cy="4111625"/>
          </a:xfrm>
          <a:noFill/>
          <a:ln>
            <a:solidFill>
              <a:srgbClr val="0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eaLnBrk="1" hangingPunct="1"/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7393267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1" name="Rectangle 7">
            <a:extLst>
              <a:ext uri="{FF2B5EF4-FFF2-40B4-BE49-F238E27FC236}">
                <a16:creationId xmlns:a16="http://schemas.microsoft.com/office/drawing/2014/main" id="{141C265E-2DD5-474B-BBDE-8971E65BEDF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C42F1607-2ADE-7F41-B33F-E8324A5ACDF0}" type="slidenum">
              <a:rPr lang="en-US" altLang="en-US" sz="1200"/>
              <a:pPr/>
              <a:t>80</a:t>
            </a:fld>
            <a:endParaRPr lang="en-US" altLang="en-US" sz="1200"/>
          </a:p>
        </p:txBody>
      </p:sp>
      <p:sp>
        <p:nvSpPr>
          <p:cNvPr id="92162" name="Rectangle 8">
            <a:extLst>
              <a:ext uri="{FF2B5EF4-FFF2-40B4-BE49-F238E27FC236}">
                <a16:creationId xmlns:a16="http://schemas.microsoft.com/office/drawing/2014/main" id="{BB239681-E87B-904E-8FE8-4790C669C12E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81438" y="8686800"/>
            <a:ext cx="2971800" cy="452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defTabSz="409575">
              <a:tabLst>
                <a:tab pos="0" algn="l"/>
                <a:tab pos="409575" algn="l"/>
                <a:tab pos="820738" algn="l"/>
                <a:tab pos="1230313" algn="l"/>
                <a:tab pos="1641475" algn="l"/>
                <a:tab pos="2051050" algn="l"/>
                <a:tab pos="2462213" algn="l"/>
                <a:tab pos="2871788" algn="l"/>
                <a:tab pos="3282950" algn="l"/>
                <a:tab pos="3692525" algn="l"/>
                <a:tab pos="4103688" algn="l"/>
                <a:tab pos="4513263" algn="l"/>
                <a:tab pos="4922838" algn="l"/>
                <a:tab pos="5334000" algn="l"/>
                <a:tab pos="5743575" algn="l"/>
                <a:tab pos="6154738" algn="l"/>
                <a:tab pos="6564313" algn="l"/>
                <a:tab pos="6975475" algn="l"/>
                <a:tab pos="7385050" algn="l"/>
                <a:tab pos="7796213" algn="l"/>
                <a:tab pos="8205788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409575">
              <a:tabLst>
                <a:tab pos="0" algn="l"/>
                <a:tab pos="409575" algn="l"/>
                <a:tab pos="820738" algn="l"/>
                <a:tab pos="1230313" algn="l"/>
                <a:tab pos="1641475" algn="l"/>
                <a:tab pos="2051050" algn="l"/>
                <a:tab pos="2462213" algn="l"/>
                <a:tab pos="2871788" algn="l"/>
                <a:tab pos="3282950" algn="l"/>
                <a:tab pos="3692525" algn="l"/>
                <a:tab pos="4103688" algn="l"/>
                <a:tab pos="4513263" algn="l"/>
                <a:tab pos="4922838" algn="l"/>
                <a:tab pos="5334000" algn="l"/>
                <a:tab pos="5743575" algn="l"/>
                <a:tab pos="6154738" algn="l"/>
                <a:tab pos="6564313" algn="l"/>
                <a:tab pos="6975475" algn="l"/>
                <a:tab pos="7385050" algn="l"/>
                <a:tab pos="7796213" algn="l"/>
                <a:tab pos="8205788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409575">
              <a:tabLst>
                <a:tab pos="0" algn="l"/>
                <a:tab pos="409575" algn="l"/>
                <a:tab pos="820738" algn="l"/>
                <a:tab pos="1230313" algn="l"/>
                <a:tab pos="1641475" algn="l"/>
                <a:tab pos="2051050" algn="l"/>
                <a:tab pos="2462213" algn="l"/>
                <a:tab pos="2871788" algn="l"/>
                <a:tab pos="3282950" algn="l"/>
                <a:tab pos="3692525" algn="l"/>
                <a:tab pos="4103688" algn="l"/>
                <a:tab pos="4513263" algn="l"/>
                <a:tab pos="4922838" algn="l"/>
                <a:tab pos="5334000" algn="l"/>
                <a:tab pos="5743575" algn="l"/>
                <a:tab pos="6154738" algn="l"/>
                <a:tab pos="6564313" algn="l"/>
                <a:tab pos="6975475" algn="l"/>
                <a:tab pos="7385050" algn="l"/>
                <a:tab pos="7796213" algn="l"/>
                <a:tab pos="8205788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409575">
              <a:tabLst>
                <a:tab pos="0" algn="l"/>
                <a:tab pos="409575" algn="l"/>
                <a:tab pos="820738" algn="l"/>
                <a:tab pos="1230313" algn="l"/>
                <a:tab pos="1641475" algn="l"/>
                <a:tab pos="2051050" algn="l"/>
                <a:tab pos="2462213" algn="l"/>
                <a:tab pos="2871788" algn="l"/>
                <a:tab pos="3282950" algn="l"/>
                <a:tab pos="3692525" algn="l"/>
                <a:tab pos="4103688" algn="l"/>
                <a:tab pos="4513263" algn="l"/>
                <a:tab pos="4922838" algn="l"/>
                <a:tab pos="5334000" algn="l"/>
                <a:tab pos="5743575" algn="l"/>
                <a:tab pos="6154738" algn="l"/>
                <a:tab pos="6564313" algn="l"/>
                <a:tab pos="6975475" algn="l"/>
                <a:tab pos="7385050" algn="l"/>
                <a:tab pos="7796213" algn="l"/>
                <a:tab pos="8205788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409575">
              <a:tabLst>
                <a:tab pos="0" algn="l"/>
                <a:tab pos="409575" algn="l"/>
                <a:tab pos="820738" algn="l"/>
                <a:tab pos="1230313" algn="l"/>
                <a:tab pos="1641475" algn="l"/>
                <a:tab pos="2051050" algn="l"/>
                <a:tab pos="2462213" algn="l"/>
                <a:tab pos="2871788" algn="l"/>
                <a:tab pos="3282950" algn="l"/>
                <a:tab pos="3692525" algn="l"/>
                <a:tab pos="4103688" algn="l"/>
                <a:tab pos="4513263" algn="l"/>
                <a:tab pos="4922838" algn="l"/>
                <a:tab pos="5334000" algn="l"/>
                <a:tab pos="5743575" algn="l"/>
                <a:tab pos="6154738" algn="l"/>
                <a:tab pos="6564313" algn="l"/>
                <a:tab pos="6975475" algn="l"/>
                <a:tab pos="7385050" algn="l"/>
                <a:tab pos="7796213" algn="l"/>
                <a:tab pos="8205788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09575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09575" algn="l"/>
                <a:tab pos="820738" algn="l"/>
                <a:tab pos="1230313" algn="l"/>
                <a:tab pos="1641475" algn="l"/>
                <a:tab pos="2051050" algn="l"/>
                <a:tab pos="2462213" algn="l"/>
                <a:tab pos="2871788" algn="l"/>
                <a:tab pos="3282950" algn="l"/>
                <a:tab pos="3692525" algn="l"/>
                <a:tab pos="4103688" algn="l"/>
                <a:tab pos="4513263" algn="l"/>
                <a:tab pos="4922838" algn="l"/>
                <a:tab pos="5334000" algn="l"/>
                <a:tab pos="5743575" algn="l"/>
                <a:tab pos="6154738" algn="l"/>
                <a:tab pos="6564313" algn="l"/>
                <a:tab pos="6975475" algn="l"/>
                <a:tab pos="7385050" algn="l"/>
                <a:tab pos="7796213" algn="l"/>
                <a:tab pos="8205788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09575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09575" algn="l"/>
                <a:tab pos="820738" algn="l"/>
                <a:tab pos="1230313" algn="l"/>
                <a:tab pos="1641475" algn="l"/>
                <a:tab pos="2051050" algn="l"/>
                <a:tab pos="2462213" algn="l"/>
                <a:tab pos="2871788" algn="l"/>
                <a:tab pos="3282950" algn="l"/>
                <a:tab pos="3692525" algn="l"/>
                <a:tab pos="4103688" algn="l"/>
                <a:tab pos="4513263" algn="l"/>
                <a:tab pos="4922838" algn="l"/>
                <a:tab pos="5334000" algn="l"/>
                <a:tab pos="5743575" algn="l"/>
                <a:tab pos="6154738" algn="l"/>
                <a:tab pos="6564313" algn="l"/>
                <a:tab pos="6975475" algn="l"/>
                <a:tab pos="7385050" algn="l"/>
                <a:tab pos="7796213" algn="l"/>
                <a:tab pos="8205788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09575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09575" algn="l"/>
                <a:tab pos="820738" algn="l"/>
                <a:tab pos="1230313" algn="l"/>
                <a:tab pos="1641475" algn="l"/>
                <a:tab pos="2051050" algn="l"/>
                <a:tab pos="2462213" algn="l"/>
                <a:tab pos="2871788" algn="l"/>
                <a:tab pos="3282950" algn="l"/>
                <a:tab pos="3692525" algn="l"/>
                <a:tab pos="4103688" algn="l"/>
                <a:tab pos="4513263" algn="l"/>
                <a:tab pos="4922838" algn="l"/>
                <a:tab pos="5334000" algn="l"/>
                <a:tab pos="5743575" algn="l"/>
                <a:tab pos="6154738" algn="l"/>
                <a:tab pos="6564313" algn="l"/>
                <a:tab pos="6975475" algn="l"/>
                <a:tab pos="7385050" algn="l"/>
                <a:tab pos="7796213" algn="l"/>
                <a:tab pos="8205788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09575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09575" algn="l"/>
                <a:tab pos="820738" algn="l"/>
                <a:tab pos="1230313" algn="l"/>
                <a:tab pos="1641475" algn="l"/>
                <a:tab pos="2051050" algn="l"/>
                <a:tab pos="2462213" algn="l"/>
                <a:tab pos="2871788" algn="l"/>
                <a:tab pos="3282950" algn="l"/>
                <a:tab pos="3692525" algn="l"/>
                <a:tab pos="4103688" algn="l"/>
                <a:tab pos="4513263" algn="l"/>
                <a:tab pos="4922838" algn="l"/>
                <a:tab pos="5334000" algn="l"/>
                <a:tab pos="5743575" algn="l"/>
                <a:tab pos="6154738" algn="l"/>
                <a:tab pos="6564313" algn="l"/>
                <a:tab pos="6975475" algn="l"/>
                <a:tab pos="7385050" algn="l"/>
                <a:tab pos="7796213" algn="l"/>
                <a:tab pos="8205788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>
              <a:lnSpc>
                <a:spcPct val="116000"/>
              </a:lnSpc>
              <a:buClr>
                <a:srgbClr val="000000"/>
              </a:buClr>
              <a:buSzPct val="45000"/>
              <a:buFont typeface="Wingdings" pitchFamily="2" charset="2"/>
              <a:buNone/>
            </a:pPr>
            <a:fld id="{EB6007A2-22C9-7642-A4B6-3AC7B4BB6B6E}" type="slidenum">
              <a:rPr lang="en-GB" altLang="en-US" sz="1300">
                <a:solidFill>
                  <a:srgbClr val="000000"/>
                </a:solidFill>
                <a:latin typeface="Times New Roman" panose="02020603050405020304" pitchFamily="18" charset="0"/>
              </a:rPr>
              <a:pPr algn="r" eaLnBrk="1">
                <a:lnSpc>
                  <a:spcPct val="116000"/>
                </a:lnSpc>
                <a:buClr>
                  <a:srgbClr val="000000"/>
                </a:buClr>
                <a:buSzPct val="45000"/>
                <a:buFont typeface="Wingdings" pitchFamily="2" charset="2"/>
                <a:buNone/>
              </a:pPr>
              <a:t>80</a:t>
            </a:fld>
            <a:endParaRPr lang="en-GB" altLang="en-US" sz="13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92163" name="Rectangle 2">
            <a:extLst>
              <a:ext uri="{FF2B5EF4-FFF2-40B4-BE49-F238E27FC236}">
                <a16:creationId xmlns:a16="http://schemas.microsoft.com/office/drawing/2014/main" id="{514719F3-276B-3B43-8B02-295C8679765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3738"/>
            <a:ext cx="4568825" cy="3425825"/>
          </a:xfrm>
          <a:solidFill>
            <a:srgbClr val="FFFFFF"/>
          </a:solidFill>
          <a:ln/>
        </p:spPr>
      </p:sp>
      <p:sp>
        <p:nvSpPr>
          <p:cNvPr id="92164" name="Rectangle 3">
            <a:extLst>
              <a:ext uri="{FF2B5EF4-FFF2-40B4-BE49-F238E27FC236}">
                <a16:creationId xmlns:a16="http://schemas.microsoft.com/office/drawing/2014/main" id="{50BCB548-5E0C-614B-83FB-16F8B92EFA6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4341813"/>
            <a:ext cx="5483225" cy="4111625"/>
          </a:xfrm>
          <a:noFill/>
          <a:ln>
            <a:solidFill>
              <a:srgbClr val="0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eaLnBrk="1" hangingPunct="1"/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066631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Pairwise </a:t>
            </a:r>
            <a:r>
              <a:rPr lang="en-US" dirty="0" err="1"/>
              <a:t>sequencially</a:t>
            </a:r>
            <a:r>
              <a:rPr lang="en-US" dirty="0"/>
              <a:t> </a:t>
            </a:r>
            <a:r>
              <a:rPr lang="en-US" dirty="0" err="1"/>
              <a:t>markovian</a:t>
            </a:r>
            <a:r>
              <a:rPr lang="en-US" dirty="0"/>
              <a:t> coalescent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6054EC-3D54-8B47-B9F5-ACE41710A35D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20631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Times" charset="0"/>
                <a:ea typeface="ＭＳ Ｐゴシック" charset="-128"/>
                <a:cs typeface="ＭＳ Ｐゴシック" charset="-128"/>
              </a:rPr>
              <a:t>Pairwise Sequentially Markovian Coalescent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312DD0-F795-2D4F-8BD3-ABE7B7ACD70C}" type="slidenum">
              <a:rPr lang="en-US" altLang="en-US" smtClean="0"/>
              <a:pPr/>
              <a:t>85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309330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1031">
            <a:extLst>
              <a:ext uri="{FF2B5EF4-FFF2-40B4-BE49-F238E27FC236}">
                <a16:creationId xmlns:a16="http://schemas.microsoft.com/office/drawing/2014/main" id="{B18AEE9D-5DFF-FF4E-B9A5-8EDA5386FBA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94A28685-44BC-6745-9D47-A080D8EA88C4}" type="slidenum">
              <a:rPr lang="en-US" altLang="en-US" sz="1200"/>
              <a:pPr/>
              <a:t>3</a:t>
            </a:fld>
            <a:endParaRPr lang="en-US" altLang="en-US" sz="1200"/>
          </a:p>
        </p:txBody>
      </p:sp>
      <p:sp>
        <p:nvSpPr>
          <p:cNvPr id="30722" name="Rectangle 2">
            <a:extLst>
              <a:ext uri="{FF2B5EF4-FFF2-40B4-BE49-F238E27FC236}">
                <a16:creationId xmlns:a16="http://schemas.microsoft.com/office/drawing/2014/main" id="{ADE71307-A6B6-C041-AF09-0CB02C8F5B8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3" name="Rectangle 3">
            <a:extLst>
              <a:ext uri="{FF2B5EF4-FFF2-40B4-BE49-F238E27FC236}">
                <a16:creationId xmlns:a16="http://schemas.microsoft.com/office/drawing/2014/main" id="{8413C2F1-4617-024E-B72F-780D61A141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" pitchFamily="2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1031">
            <a:extLst>
              <a:ext uri="{FF2B5EF4-FFF2-40B4-BE49-F238E27FC236}">
                <a16:creationId xmlns:a16="http://schemas.microsoft.com/office/drawing/2014/main" id="{523A42F9-7CF7-944C-8BE6-F1CD2D98671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B87B04D5-175E-0147-B66A-4F9EFBE0E78E}" type="slidenum">
              <a:rPr lang="en-US" altLang="en-US" sz="1200"/>
              <a:pPr/>
              <a:t>11</a:t>
            </a:fld>
            <a:endParaRPr lang="en-US" altLang="en-US" sz="1200"/>
          </a:p>
        </p:txBody>
      </p:sp>
      <p:sp>
        <p:nvSpPr>
          <p:cNvPr id="43010" name="Rectangle 2">
            <a:extLst>
              <a:ext uri="{FF2B5EF4-FFF2-40B4-BE49-F238E27FC236}">
                <a16:creationId xmlns:a16="http://schemas.microsoft.com/office/drawing/2014/main" id="{2CA847EB-39FB-1A4D-97D6-8D2D24ECFF4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1" name="Rectangle 3">
            <a:extLst>
              <a:ext uri="{FF2B5EF4-FFF2-40B4-BE49-F238E27FC236}">
                <a16:creationId xmlns:a16="http://schemas.microsoft.com/office/drawing/2014/main" id="{86C458DA-8E7F-9A42-B222-82CFB0A0A02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" pitchFamily="2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778130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1031">
            <a:extLst>
              <a:ext uri="{FF2B5EF4-FFF2-40B4-BE49-F238E27FC236}">
                <a16:creationId xmlns:a16="http://schemas.microsoft.com/office/drawing/2014/main" id="{523A42F9-7CF7-944C-8BE6-F1CD2D98671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B87B04D5-175E-0147-B66A-4F9EFBE0E78E}" type="slidenum">
              <a:rPr lang="en-US" altLang="en-US" sz="1200"/>
              <a:pPr/>
              <a:t>12</a:t>
            </a:fld>
            <a:endParaRPr lang="en-US" altLang="en-US" sz="1200"/>
          </a:p>
        </p:txBody>
      </p:sp>
      <p:sp>
        <p:nvSpPr>
          <p:cNvPr id="43010" name="Rectangle 2">
            <a:extLst>
              <a:ext uri="{FF2B5EF4-FFF2-40B4-BE49-F238E27FC236}">
                <a16:creationId xmlns:a16="http://schemas.microsoft.com/office/drawing/2014/main" id="{2CA847EB-39FB-1A4D-97D6-8D2D24ECFF4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1" name="Rectangle 3">
            <a:extLst>
              <a:ext uri="{FF2B5EF4-FFF2-40B4-BE49-F238E27FC236}">
                <a16:creationId xmlns:a16="http://schemas.microsoft.com/office/drawing/2014/main" id="{86C458DA-8E7F-9A42-B222-82CFB0A0A02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" pitchFamily="2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1031">
            <a:extLst>
              <a:ext uri="{FF2B5EF4-FFF2-40B4-BE49-F238E27FC236}">
                <a16:creationId xmlns:a16="http://schemas.microsoft.com/office/drawing/2014/main" id="{DB390180-529C-4F44-8953-3797064DF52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A8B2F864-B95A-6743-B033-E9743083ECEE}" type="slidenum">
              <a:rPr lang="en-US" altLang="en-US" sz="1200"/>
              <a:pPr/>
              <a:t>13</a:t>
            </a:fld>
            <a:endParaRPr lang="en-US" altLang="en-US" sz="1200"/>
          </a:p>
        </p:txBody>
      </p:sp>
      <p:sp>
        <p:nvSpPr>
          <p:cNvPr id="45058" name="Rectangle 2">
            <a:extLst>
              <a:ext uri="{FF2B5EF4-FFF2-40B4-BE49-F238E27FC236}">
                <a16:creationId xmlns:a16="http://schemas.microsoft.com/office/drawing/2014/main" id="{3AED7DC9-D495-9648-B7C5-858BC576340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59" name="Rectangle 3">
            <a:extLst>
              <a:ext uri="{FF2B5EF4-FFF2-40B4-BE49-F238E27FC236}">
                <a16:creationId xmlns:a16="http://schemas.microsoft.com/office/drawing/2014/main" id="{F05B713D-7311-724B-856B-4A1010C1DC8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" pitchFamily="2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Rectangle 1031">
            <a:extLst>
              <a:ext uri="{FF2B5EF4-FFF2-40B4-BE49-F238E27FC236}">
                <a16:creationId xmlns:a16="http://schemas.microsoft.com/office/drawing/2014/main" id="{86591923-4C74-4946-988D-BD31906CF5A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BB85851E-D91A-4C4A-8F05-5E670A1A23B9}" type="slidenum">
              <a:rPr lang="en-US" altLang="en-US" sz="1200"/>
              <a:pPr/>
              <a:t>14</a:t>
            </a:fld>
            <a:endParaRPr lang="en-US" altLang="en-US" sz="1200"/>
          </a:p>
        </p:txBody>
      </p:sp>
      <p:sp>
        <p:nvSpPr>
          <p:cNvPr id="47106" name="Rectangle 1026">
            <a:extLst>
              <a:ext uri="{FF2B5EF4-FFF2-40B4-BE49-F238E27FC236}">
                <a16:creationId xmlns:a16="http://schemas.microsoft.com/office/drawing/2014/main" id="{7CFF1617-841F-5F4F-A00A-49CA7BD0F28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7" name="Rectangle 1027">
            <a:extLst>
              <a:ext uri="{FF2B5EF4-FFF2-40B4-BE49-F238E27FC236}">
                <a16:creationId xmlns:a16="http://schemas.microsoft.com/office/drawing/2014/main" id="{88AF0200-80F0-984C-A04B-89561D650CD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" pitchFamily="2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Rectangle 1031">
            <a:extLst>
              <a:ext uri="{FF2B5EF4-FFF2-40B4-BE49-F238E27FC236}">
                <a16:creationId xmlns:a16="http://schemas.microsoft.com/office/drawing/2014/main" id="{C2B89AB5-3C42-234D-A07D-7D77534B8BB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41560174-49AD-B848-8EC2-CA06DBCB1565}" type="slidenum">
              <a:rPr lang="en-US" altLang="en-US" sz="1200"/>
              <a:pPr/>
              <a:t>15</a:t>
            </a:fld>
            <a:endParaRPr lang="en-US" altLang="en-US" sz="1200"/>
          </a:p>
        </p:txBody>
      </p:sp>
      <p:sp>
        <p:nvSpPr>
          <p:cNvPr id="49154" name="Rectangle 2">
            <a:extLst>
              <a:ext uri="{FF2B5EF4-FFF2-40B4-BE49-F238E27FC236}">
                <a16:creationId xmlns:a16="http://schemas.microsoft.com/office/drawing/2014/main" id="{3C16500E-4018-CB42-8982-1F980100061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5" name="Rectangle 3">
            <a:extLst>
              <a:ext uri="{FF2B5EF4-FFF2-40B4-BE49-F238E27FC236}">
                <a16:creationId xmlns:a16="http://schemas.microsoft.com/office/drawing/2014/main" id="{B6C9B519-8531-224D-AC5B-671CCF767EB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" pitchFamily="2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Rectangle 1031">
            <a:extLst>
              <a:ext uri="{FF2B5EF4-FFF2-40B4-BE49-F238E27FC236}">
                <a16:creationId xmlns:a16="http://schemas.microsoft.com/office/drawing/2014/main" id="{C4E2D8ED-15E8-5144-A767-58C31866578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9D5C4383-20E1-A14B-9C9A-E221115AED2F}" type="slidenum">
              <a:rPr lang="en-US" altLang="en-US" sz="1200"/>
              <a:pPr/>
              <a:t>16</a:t>
            </a:fld>
            <a:endParaRPr lang="en-US" altLang="en-US" sz="1200"/>
          </a:p>
        </p:txBody>
      </p:sp>
      <p:sp>
        <p:nvSpPr>
          <p:cNvPr id="51202" name="Rectangle 2">
            <a:extLst>
              <a:ext uri="{FF2B5EF4-FFF2-40B4-BE49-F238E27FC236}">
                <a16:creationId xmlns:a16="http://schemas.microsoft.com/office/drawing/2014/main" id="{9777B772-F066-F54E-864B-6CB714955EC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3" name="Rectangle 3">
            <a:extLst>
              <a:ext uri="{FF2B5EF4-FFF2-40B4-BE49-F238E27FC236}">
                <a16:creationId xmlns:a16="http://schemas.microsoft.com/office/drawing/2014/main" id="{491D0E4B-D5E6-9346-94AF-F40E48A5275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Times" pitchFamily="2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823EAF4E-02FA-9B4B-8411-09797BB9AD2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45C709EC-D1D7-7943-9A90-24945F7C587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38E2224B-8927-244E-BCD7-82A79027EBD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F40B0F-6750-9348-BB36-FB0FD9C652E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266610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1AE50F70-3083-4E46-A3A9-5ADFEEDA7DC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2344670F-933F-1B45-99AF-BB5899C5171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55C33D11-C32E-0E43-A2C4-60CF6A5F7BD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B2C06B2-67DD-C647-B533-6B8D52AB42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797685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DECD46A8-3A5A-1D45-8FA5-84136795754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30CF316D-617B-BA4F-867A-E4C5F91E2F6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FF64A54D-07EC-1C47-BE42-DA556ADCE53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CFE211D-E57D-ED4C-B8B0-68A9C82883E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211696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6BC98542-1C76-7C43-B1C1-4430A20FED4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DBAF51E5-4DE4-554F-8C70-585E58D7F54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DD8EB0B9-A4D3-0B48-AF23-4B2A4EC51F5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414C832-A42B-5F4E-8682-E11BCFA145F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959707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FABA1375-6E30-B243-B1A1-DE5FD19C59F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5445144B-DE16-8A45-BCF7-D1105442246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CE710D71-A4EC-3D4B-9F2D-1C005CA0432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5F7303-1B53-D642-88FB-3AF7541530F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602840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300F2D7-3F11-4F46-A81A-C8502AA7DB1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BFA3BF5-5A43-2240-8826-61BBDAB9985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C549135-246C-1042-B48B-AA288749581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64ACDAF-DDEF-BC4C-8D6C-38C6D989F07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833417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85F81DB7-8FE7-3044-9741-5431F09C2BA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24FFD108-267C-A448-80CD-A1A22F20CA5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25A5E1FE-2A0F-B74B-85F3-A70EE274D24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30182E0-3F27-7347-AD54-08D5546BD5D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486612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A81848C0-68A2-5A43-B940-165B12A1592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BE752772-3226-3249-86B2-7DCDE68124D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F6E1C193-F284-0C46-8F49-D2AE522282F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0D2D03B-88E6-864A-917D-6CCE4D15058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585594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0822B354-9156-6044-84D1-C836209EEFD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7C32BB4E-5042-AD47-B0D1-AEA1D67FBF6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D78991A4-F952-1F4E-BBCD-9AA517E129E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1907C05-29E0-6145-A086-AD0DE4CDF1A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477438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75376CB-7199-6A42-AC77-14ABEFB88E9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E477040-382D-EF46-916F-9D964F8A287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520A4A0-CA99-3448-9326-5964FBAFA05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641DECD-6A3E-C342-AE84-9B15ECF145F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24336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04C0F60-7C32-184E-8D6C-3F04111ACA3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0CBBD18-E23C-B94C-A69D-98BAA93269C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8946C93-7AC4-BB43-A3C5-B61EE0CAE6A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5A20EF4-F424-864B-BF66-EE8499B81F3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394739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0155921E-372A-0C44-AAB7-7ED28F749F6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D75CBD63-DBF7-3740-9686-C8B2E62217C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C562FE4A-EDBD-5E4F-A48C-B8820198A25C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b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DF59CE04-FD05-7649-9D4D-45A3A6B06FA4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b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C8A9CED5-96BE-5F4B-BF92-465CBB27A61D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b="0">
                <a:latin typeface="Times" pitchFamily="2" charset="0"/>
              </a:defRPr>
            </a:lvl1pPr>
          </a:lstStyle>
          <a:p>
            <a:fld id="{E16E2586-894F-5547-89B2-00AF9E9ED876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charset="0"/>
          <a:ea typeface="ＭＳ Ｐゴシック" charset="-128"/>
          <a:cs typeface="ＭＳ Ｐゴシック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charset="0"/>
          <a:ea typeface="ＭＳ Ｐゴシック" charset="-128"/>
          <a:cs typeface="ＭＳ Ｐゴシック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charset="0"/>
          <a:ea typeface="ＭＳ Ｐゴシック" charset="-128"/>
          <a:cs typeface="ＭＳ Ｐゴシック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charset="0"/>
          <a:ea typeface="ＭＳ Ｐゴシック" charset="-128"/>
          <a:cs typeface="ＭＳ Ｐゴシック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phytools.shinyapps.io/drift-selection/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phytools.shinyapps.io/drift-selection/" TargetMode="Externa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s://phytools.shinyapps.io/drift-selection/" TargetMode="Externa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slide" Target="slide47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32.emf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32.emf"/><Relationship Id="rId4" Type="http://schemas.openxmlformats.org/officeDocument/2006/relationships/oleObject" Target="../embeddings/oleObject1.bin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slide" Target="slide47.xml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2.png"/><Relationship Id="rId18" Type="http://schemas.openxmlformats.org/officeDocument/2006/relationships/image" Target="../media/image57.png"/><Relationship Id="rId26" Type="http://schemas.openxmlformats.org/officeDocument/2006/relationships/image" Target="../media/image65.png"/><Relationship Id="rId3" Type="http://schemas.openxmlformats.org/officeDocument/2006/relationships/image" Target="../media/image42.png"/><Relationship Id="rId21" Type="http://schemas.openxmlformats.org/officeDocument/2006/relationships/image" Target="../media/image60.png"/><Relationship Id="rId7" Type="http://schemas.openxmlformats.org/officeDocument/2006/relationships/image" Target="../media/image46.png"/><Relationship Id="rId12" Type="http://schemas.openxmlformats.org/officeDocument/2006/relationships/image" Target="../media/image51.png"/><Relationship Id="rId17" Type="http://schemas.openxmlformats.org/officeDocument/2006/relationships/image" Target="../media/image56.png"/><Relationship Id="rId25" Type="http://schemas.openxmlformats.org/officeDocument/2006/relationships/image" Target="../media/image64.png"/><Relationship Id="rId2" Type="http://schemas.openxmlformats.org/officeDocument/2006/relationships/image" Target="../media/image41.png"/><Relationship Id="rId16" Type="http://schemas.openxmlformats.org/officeDocument/2006/relationships/image" Target="../media/image55.png"/><Relationship Id="rId20" Type="http://schemas.openxmlformats.org/officeDocument/2006/relationships/image" Target="../media/image59.png"/><Relationship Id="rId29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24" Type="http://schemas.openxmlformats.org/officeDocument/2006/relationships/image" Target="../media/image63.png"/><Relationship Id="rId5" Type="http://schemas.openxmlformats.org/officeDocument/2006/relationships/image" Target="../media/image44.png"/><Relationship Id="rId15" Type="http://schemas.openxmlformats.org/officeDocument/2006/relationships/image" Target="../media/image54.png"/><Relationship Id="rId23" Type="http://schemas.openxmlformats.org/officeDocument/2006/relationships/image" Target="../media/image62.png"/><Relationship Id="rId28" Type="http://schemas.openxmlformats.org/officeDocument/2006/relationships/image" Target="../media/image67.png"/><Relationship Id="rId10" Type="http://schemas.openxmlformats.org/officeDocument/2006/relationships/image" Target="../media/image49.png"/><Relationship Id="rId19" Type="http://schemas.openxmlformats.org/officeDocument/2006/relationships/image" Target="../media/image58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Relationship Id="rId14" Type="http://schemas.openxmlformats.org/officeDocument/2006/relationships/image" Target="../media/image53.png"/><Relationship Id="rId22" Type="http://schemas.openxmlformats.org/officeDocument/2006/relationships/image" Target="../media/image61.png"/><Relationship Id="rId27" Type="http://schemas.openxmlformats.org/officeDocument/2006/relationships/image" Target="../media/image66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13" Type="http://schemas.openxmlformats.org/officeDocument/2006/relationships/image" Target="../media/image88.png"/><Relationship Id="rId18" Type="http://schemas.openxmlformats.org/officeDocument/2006/relationships/image" Target="../media/image93.png"/><Relationship Id="rId26" Type="http://schemas.openxmlformats.org/officeDocument/2006/relationships/image" Target="../media/image101.png"/><Relationship Id="rId3" Type="http://schemas.openxmlformats.org/officeDocument/2006/relationships/image" Target="../media/image78.png"/><Relationship Id="rId21" Type="http://schemas.openxmlformats.org/officeDocument/2006/relationships/image" Target="../media/image96.png"/><Relationship Id="rId7" Type="http://schemas.openxmlformats.org/officeDocument/2006/relationships/image" Target="../media/image82.png"/><Relationship Id="rId12" Type="http://schemas.openxmlformats.org/officeDocument/2006/relationships/image" Target="../media/image87.png"/><Relationship Id="rId17" Type="http://schemas.openxmlformats.org/officeDocument/2006/relationships/image" Target="../media/image92.png"/><Relationship Id="rId25" Type="http://schemas.openxmlformats.org/officeDocument/2006/relationships/image" Target="../media/image100.png"/><Relationship Id="rId2" Type="http://schemas.openxmlformats.org/officeDocument/2006/relationships/image" Target="../media/image77.png"/><Relationship Id="rId16" Type="http://schemas.openxmlformats.org/officeDocument/2006/relationships/image" Target="../media/image91.png"/><Relationship Id="rId20" Type="http://schemas.openxmlformats.org/officeDocument/2006/relationships/image" Target="../media/image95.png"/><Relationship Id="rId29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11" Type="http://schemas.openxmlformats.org/officeDocument/2006/relationships/image" Target="../media/image86.png"/><Relationship Id="rId24" Type="http://schemas.openxmlformats.org/officeDocument/2006/relationships/image" Target="../media/image99.png"/><Relationship Id="rId5" Type="http://schemas.openxmlformats.org/officeDocument/2006/relationships/image" Target="../media/image80.png"/><Relationship Id="rId15" Type="http://schemas.openxmlformats.org/officeDocument/2006/relationships/image" Target="../media/image90.png"/><Relationship Id="rId23" Type="http://schemas.openxmlformats.org/officeDocument/2006/relationships/image" Target="../media/image98.png"/><Relationship Id="rId28" Type="http://schemas.openxmlformats.org/officeDocument/2006/relationships/image" Target="../media/image103.png"/><Relationship Id="rId10" Type="http://schemas.openxmlformats.org/officeDocument/2006/relationships/image" Target="../media/image85.png"/><Relationship Id="rId19" Type="http://schemas.openxmlformats.org/officeDocument/2006/relationships/image" Target="../media/image94.png"/><Relationship Id="rId31" Type="http://schemas.openxmlformats.org/officeDocument/2006/relationships/image" Target="../media/image106.png"/><Relationship Id="rId4" Type="http://schemas.openxmlformats.org/officeDocument/2006/relationships/image" Target="../media/image79.png"/><Relationship Id="rId9" Type="http://schemas.openxmlformats.org/officeDocument/2006/relationships/image" Target="../media/image84.png"/><Relationship Id="rId14" Type="http://schemas.openxmlformats.org/officeDocument/2006/relationships/image" Target="../media/image89.png"/><Relationship Id="rId22" Type="http://schemas.openxmlformats.org/officeDocument/2006/relationships/image" Target="../media/image97.png"/><Relationship Id="rId27" Type="http://schemas.openxmlformats.org/officeDocument/2006/relationships/image" Target="../media/image102.png"/><Relationship Id="rId30" Type="http://schemas.openxmlformats.org/officeDocument/2006/relationships/image" Target="../media/image105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3">
            <a:extLst>
              <a:ext uri="{FF2B5EF4-FFF2-40B4-BE49-F238E27FC236}">
                <a16:creationId xmlns:a16="http://schemas.microsoft.com/office/drawing/2014/main" id="{23EC8202-F0C9-9E48-910C-77527F49F3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2438400"/>
            <a:ext cx="8534400" cy="2554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defRPr sz="16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1028700" indent="-457200">
              <a:defRPr sz="16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4000" dirty="0">
                <a:solidFill>
                  <a:schemeClr val="accent1">
                    <a:lumMod val="75000"/>
                  </a:schemeClr>
                </a:solidFill>
                <a:latin typeface="Arial Rounded MT Bold" panose="020F0704030504030204" pitchFamily="34" charset="77"/>
              </a:rPr>
              <a:t>Population structure, admixture</a:t>
            </a:r>
          </a:p>
          <a:p>
            <a:r>
              <a:rPr lang="en-US" altLang="en-US" sz="4000" dirty="0">
                <a:solidFill>
                  <a:schemeClr val="accent1">
                    <a:lumMod val="75000"/>
                  </a:schemeClr>
                </a:solidFill>
                <a:latin typeface="Arial Rounded MT Bold" panose="020F0704030504030204" pitchFamily="34" charset="77"/>
              </a:rPr>
              <a:t>and changes in population size</a:t>
            </a:r>
          </a:p>
          <a:p>
            <a:pPr>
              <a:buFontTx/>
              <a:buChar char="•"/>
            </a:pPr>
            <a:endParaRPr lang="en-US" altLang="en-US" sz="4000" dirty="0">
              <a:solidFill>
                <a:schemeClr val="accent1">
                  <a:lumMod val="75000"/>
                </a:schemeClr>
              </a:solidFill>
              <a:latin typeface="Arial Rounded MT Bold" panose="020F0704030504030204" pitchFamily="34" charset="77"/>
            </a:endParaRPr>
          </a:p>
          <a:p>
            <a:pPr>
              <a:buFontTx/>
              <a:buChar char="•"/>
            </a:pPr>
            <a:endParaRPr lang="en-US" altLang="en-US" sz="4000" dirty="0">
              <a:solidFill>
                <a:schemeClr val="accent1">
                  <a:lumMod val="75000"/>
                </a:schemeClr>
              </a:solidFill>
              <a:latin typeface="Arial Rounded MT Bold" panose="020F0704030504030204" pitchFamily="34" charset="7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BC60506A-2D87-754A-9EF1-7B2458D340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35011"/>
            <a:ext cx="8686800" cy="62478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defRPr sz="16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 u="sng" dirty="0">
                <a:solidFill>
                  <a:schemeClr val="accent1">
                    <a:lumMod val="50000"/>
                  </a:schemeClr>
                </a:solidFill>
                <a:latin typeface="Arial Rounded MT Bold" panose="020F0704030504030204" pitchFamily="34" charset="77"/>
              </a:rPr>
              <a:t>Hardy-Weinberg</a:t>
            </a:r>
            <a:r>
              <a:rPr lang="en-US" altLang="en-US" sz="2000" dirty="0">
                <a:solidFill>
                  <a:schemeClr val="accent1">
                    <a:lumMod val="50000"/>
                  </a:schemeClr>
                </a:solidFill>
                <a:latin typeface="Arial Rounded MT Bold" panose="020F0704030504030204" pitchFamily="34" charset="77"/>
              </a:rPr>
              <a:t>:</a:t>
            </a:r>
          </a:p>
          <a:p>
            <a:endParaRPr lang="en-US" altLang="en-US" sz="2000" dirty="0">
              <a:solidFill>
                <a:srgbClr val="92D050"/>
              </a:solidFill>
              <a:latin typeface="Arial Rounded MT Bold" panose="020F0704030504030204" pitchFamily="34" charset="77"/>
            </a:endParaRPr>
          </a:p>
          <a:p>
            <a:pPr marL="0" indent="0"/>
            <a:endParaRPr lang="en-US" altLang="en-US" sz="2000" dirty="0">
              <a:solidFill>
                <a:schemeClr val="bg1">
                  <a:lumMod val="75000"/>
                </a:schemeClr>
              </a:solidFill>
              <a:latin typeface="Arial Rounded MT Bold" panose="020F0704030504030204" pitchFamily="34" charset="77"/>
            </a:endParaRPr>
          </a:p>
          <a:p>
            <a:pPr>
              <a:buFontTx/>
              <a:buChar char="•"/>
            </a:pPr>
            <a:r>
              <a:rPr lang="en-US" altLang="en-US" sz="2000" dirty="0">
                <a:solidFill>
                  <a:schemeClr val="bg1">
                    <a:lumMod val="75000"/>
                  </a:schemeClr>
                </a:solidFill>
                <a:latin typeface="Arial Rounded MT Bold" panose="020F0704030504030204" pitchFamily="34" charset="77"/>
              </a:rPr>
              <a:t>Explains how Mendelian segregation influences allelic and genotypic frequencies in a population</a:t>
            </a:r>
          </a:p>
          <a:p>
            <a:pPr>
              <a:buFontTx/>
              <a:buChar char="•"/>
            </a:pPr>
            <a:endParaRPr lang="en-US" altLang="en-US" sz="2000" dirty="0">
              <a:solidFill>
                <a:srgbClr val="92D050"/>
              </a:solidFill>
              <a:latin typeface="Arial Rounded MT Bold" panose="020F0704030504030204" pitchFamily="34" charset="77"/>
            </a:endParaRPr>
          </a:p>
          <a:p>
            <a:pPr>
              <a:buFontTx/>
              <a:buChar char="•"/>
            </a:pPr>
            <a:endParaRPr lang="en-US" altLang="en-US" sz="2000" dirty="0">
              <a:solidFill>
                <a:srgbClr val="92D050"/>
              </a:solidFill>
              <a:latin typeface="Arial Rounded MT Bold" panose="020F0704030504030204" pitchFamily="34" charset="77"/>
            </a:endParaRPr>
          </a:p>
          <a:p>
            <a:pPr>
              <a:buFontTx/>
              <a:buChar char="•"/>
            </a:pPr>
            <a:endParaRPr lang="en-US" altLang="en-US" sz="2000" dirty="0">
              <a:solidFill>
                <a:srgbClr val="92D050"/>
              </a:solidFill>
              <a:latin typeface="Arial Rounded MT Bold" panose="020F0704030504030204" pitchFamily="34" charset="77"/>
            </a:endParaRPr>
          </a:p>
          <a:p>
            <a:r>
              <a:rPr lang="en-US" altLang="en-US" sz="2000" u="sng" dirty="0">
                <a:solidFill>
                  <a:schemeClr val="accent1">
                    <a:lumMod val="50000"/>
                  </a:schemeClr>
                </a:solidFill>
                <a:latin typeface="Arial Rounded MT Bold" panose="020F0704030504030204" pitchFamily="34" charset="77"/>
              </a:rPr>
              <a:t>Assumptions</a:t>
            </a:r>
            <a:r>
              <a:rPr lang="en-US" altLang="en-US" sz="2000" dirty="0">
                <a:solidFill>
                  <a:schemeClr val="accent1">
                    <a:lumMod val="50000"/>
                  </a:schemeClr>
                </a:solidFill>
                <a:latin typeface="Arial Rounded MT Bold" panose="020F0704030504030204" pitchFamily="34" charset="77"/>
              </a:rPr>
              <a:t>:</a:t>
            </a:r>
          </a:p>
          <a:p>
            <a:endParaRPr lang="en-US" altLang="en-US" sz="2000" dirty="0">
              <a:solidFill>
                <a:srgbClr val="92D050"/>
              </a:solidFill>
              <a:latin typeface="Arial Rounded MT Bold" panose="020F0704030504030204" pitchFamily="34" charset="77"/>
            </a:endParaRPr>
          </a:p>
          <a:p>
            <a:pPr>
              <a:buFont typeface="Times" pitchFamily="2" charset="0"/>
              <a:buAutoNum type="arabicPeriod"/>
            </a:pPr>
            <a:r>
              <a:rPr lang="en-US" altLang="en-US" sz="2000" dirty="0">
                <a:solidFill>
                  <a:schemeClr val="bg1">
                    <a:lumMod val="75000"/>
                  </a:schemeClr>
                </a:solidFill>
                <a:latin typeface="Arial Rounded MT Bold" panose="020F0704030504030204" pitchFamily="34" charset="77"/>
              </a:rPr>
              <a:t>Population is infinitely large, to avoid effects of </a:t>
            </a:r>
            <a:r>
              <a:rPr lang="en-US" altLang="en-US" sz="2000" i="1" u="sng" dirty="0">
                <a:solidFill>
                  <a:schemeClr val="bg1">
                    <a:lumMod val="75000"/>
                  </a:schemeClr>
                </a:solidFill>
                <a:latin typeface="Arial Rounded MT Bold" panose="020F0704030504030204" pitchFamily="34" charset="77"/>
              </a:rPr>
              <a:t>genetic drift</a:t>
            </a:r>
          </a:p>
          <a:p>
            <a:pPr marL="0" indent="0"/>
            <a:r>
              <a:rPr lang="en-US" altLang="en-US" sz="2000" dirty="0">
                <a:solidFill>
                  <a:schemeClr val="bg1">
                    <a:lumMod val="75000"/>
                  </a:schemeClr>
                </a:solidFill>
                <a:latin typeface="Arial Rounded MT Bold" panose="020F0704030504030204" pitchFamily="34" charset="77"/>
              </a:rPr>
              <a:t>	(= change in genetic frequency due to chance)</a:t>
            </a:r>
          </a:p>
          <a:p>
            <a:pPr>
              <a:buFont typeface="Times" pitchFamily="2" charset="0"/>
              <a:buAutoNum type="arabicPeriod"/>
            </a:pPr>
            <a:endParaRPr lang="en-US" altLang="en-US" sz="2000" dirty="0">
              <a:solidFill>
                <a:schemeClr val="bg1">
                  <a:lumMod val="75000"/>
                </a:schemeClr>
              </a:solidFill>
              <a:latin typeface="Arial Rounded MT Bold" panose="020F0704030504030204" pitchFamily="34" charset="77"/>
            </a:endParaRPr>
          </a:p>
          <a:p>
            <a:pPr>
              <a:buFont typeface="Times" pitchFamily="2" charset="0"/>
              <a:buAutoNum type="arabicPeriod"/>
            </a:pPr>
            <a:r>
              <a:rPr lang="en-US" altLang="en-US" sz="2000" dirty="0">
                <a:solidFill>
                  <a:schemeClr val="bg1">
                    <a:lumMod val="75000"/>
                  </a:schemeClr>
                </a:solidFill>
                <a:latin typeface="Arial Rounded MT Bold" panose="020F0704030504030204" pitchFamily="34" charset="77"/>
              </a:rPr>
              <a:t>Mating is random (with regard to traits under study)</a:t>
            </a:r>
          </a:p>
          <a:p>
            <a:pPr>
              <a:buFont typeface="Times" pitchFamily="2" charset="0"/>
              <a:buAutoNum type="arabicPeriod"/>
            </a:pPr>
            <a:endParaRPr lang="en-US" altLang="en-US" sz="2000" dirty="0">
              <a:solidFill>
                <a:schemeClr val="bg1">
                  <a:lumMod val="75000"/>
                </a:schemeClr>
              </a:solidFill>
              <a:latin typeface="Arial Rounded MT Bold" panose="020F0704030504030204" pitchFamily="34" charset="77"/>
            </a:endParaRPr>
          </a:p>
          <a:p>
            <a:pPr>
              <a:buFont typeface="Times" pitchFamily="2" charset="0"/>
              <a:buAutoNum type="arabicPeriod"/>
            </a:pPr>
            <a:r>
              <a:rPr lang="en-US" altLang="en-US" sz="2000" dirty="0">
                <a:solidFill>
                  <a:schemeClr val="bg1">
                    <a:lumMod val="75000"/>
                  </a:schemeClr>
                </a:solidFill>
                <a:latin typeface="Arial Rounded MT Bold" panose="020F0704030504030204" pitchFamily="34" charset="77"/>
              </a:rPr>
              <a:t>No natural selection (for traits under study)</a:t>
            </a:r>
          </a:p>
          <a:p>
            <a:pPr>
              <a:buFont typeface="Times" pitchFamily="2" charset="0"/>
              <a:buAutoNum type="arabicPeriod"/>
            </a:pPr>
            <a:endParaRPr lang="en-US" altLang="en-US" sz="2000" dirty="0">
              <a:solidFill>
                <a:schemeClr val="bg1">
                  <a:lumMod val="75000"/>
                </a:schemeClr>
              </a:solidFill>
              <a:latin typeface="Arial Rounded MT Bold" panose="020F0704030504030204" pitchFamily="34" charset="77"/>
            </a:endParaRPr>
          </a:p>
          <a:p>
            <a:pPr>
              <a:buFont typeface="Times" pitchFamily="2" charset="0"/>
              <a:buAutoNum type="arabicPeriod"/>
            </a:pPr>
            <a:r>
              <a:rPr lang="en-US" altLang="en-US" sz="2000" dirty="0">
                <a:solidFill>
                  <a:schemeClr val="bg1">
                    <a:lumMod val="75000"/>
                  </a:schemeClr>
                </a:solidFill>
                <a:latin typeface="Arial Rounded MT Bold" panose="020F0704030504030204" pitchFamily="34" charset="77"/>
              </a:rPr>
              <a:t>No mutation</a:t>
            </a:r>
          </a:p>
          <a:p>
            <a:pPr>
              <a:buFont typeface="Times" pitchFamily="2" charset="0"/>
              <a:buAutoNum type="arabicPeriod"/>
            </a:pPr>
            <a:endParaRPr lang="en-US" altLang="en-US" sz="2000" dirty="0">
              <a:solidFill>
                <a:schemeClr val="bg1">
                  <a:lumMod val="75000"/>
                </a:schemeClr>
              </a:solidFill>
              <a:latin typeface="Arial Rounded MT Bold" panose="020F0704030504030204" pitchFamily="34" charset="77"/>
            </a:endParaRPr>
          </a:p>
          <a:p>
            <a:pPr>
              <a:buFont typeface="Times" pitchFamily="2" charset="0"/>
              <a:buAutoNum type="arabicPeriod"/>
            </a:pPr>
            <a:r>
              <a:rPr lang="en-US" altLang="en-US" sz="2000" dirty="0">
                <a:solidFill>
                  <a:schemeClr val="bg1">
                    <a:lumMod val="75000"/>
                  </a:schemeClr>
                </a:solidFill>
                <a:latin typeface="Arial Rounded MT Bold" panose="020F0704030504030204" pitchFamily="34" charset="77"/>
              </a:rPr>
              <a:t>No migration</a:t>
            </a:r>
          </a:p>
        </p:txBody>
      </p:sp>
    </p:spTree>
    <p:extLst>
      <p:ext uri="{BB962C8B-B14F-4D97-AF65-F5344CB8AC3E}">
        <p14:creationId xmlns:p14="http://schemas.microsoft.com/office/powerpoint/2010/main" val="12095883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Rectangle 2">
            <a:extLst>
              <a:ext uri="{FF2B5EF4-FFF2-40B4-BE49-F238E27FC236}">
                <a16:creationId xmlns:a16="http://schemas.microsoft.com/office/drawing/2014/main" id="{29937D8B-4929-464D-A485-1A6944EB6B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166092"/>
            <a:ext cx="8534400" cy="31393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defRPr sz="16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800" u="sng" dirty="0">
                <a:solidFill>
                  <a:schemeClr val="accent1">
                    <a:lumMod val="50000"/>
                  </a:schemeClr>
                </a:solidFill>
                <a:latin typeface="Arial Rounded MT Bold" panose="020F0704030504030204" pitchFamily="34" charset="77"/>
              </a:rPr>
              <a:t>Hardy-Weinberg law</a:t>
            </a:r>
            <a:r>
              <a:rPr lang="en-US" altLang="en-US" sz="1800" dirty="0">
                <a:solidFill>
                  <a:schemeClr val="accent1">
                    <a:lumMod val="50000"/>
                  </a:schemeClr>
                </a:solidFill>
                <a:latin typeface="Arial Rounded MT Bold" panose="020F0704030504030204" pitchFamily="34" charset="77"/>
              </a:rPr>
              <a:t>:</a:t>
            </a:r>
          </a:p>
          <a:p>
            <a:endParaRPr lang="en-US" altLang="en-US" sz="1800" dirty="0">
              <a:solidFill>
                <a:schemeClr val="accent1">
                  <a:lumMod val="50000"/>
                </a:schemeClr>
              </a:solidFill>
              <a:latin typeface="Arial Rounded MT Bold" panose="020F0704030504030204" pitchFamily="34" charset="77"/>
            </a:endParaRPr>
          </a:p>
          <a:p>
            <a:pPr>
              <a:buFontTx/>
              <a:buChar char="•"/>
            </a:pPr>
            <a:r>
              <a:rPr lang="en-US" altLang="en-US" sz="1800" dirty="0">
                <a:solidFill>
                  <a:schemeClr val="bg1">
                    <a:lumMod val="75000"/>
                  </a:schemeClr>
                </a:solidFill>
                <a:latin typeface="Arial Rounded MT Bold" panose="020F0704030504030204" pitchFamily="34" charset="77"/>
              </a:rPr>
              <a:t>If assumptions are met, population will be in genetic equilibrium</a:t>
            </a:r>
          </a:p>
          <a:p>
            <a:pPr>
              <a:buFontTx/>
              <a:buChar char="•"/>
            </a:pPr>
            <a:endParaRPr lang="en-US" altLang="en-US" sz="1800" dirty="0">
              <a:solidFill>
                <a:srgbClr val="92D050"/>
              </a:solidFill>
              <a:latin typeface="Arial Rounded MT Bold" panose="020F0704030504030204" pitchFamily="34" charset="77"/>
            </a:endParaRPr>
          </a:p>
          <a:p>
            <a:pPr>
              <a:buFontTx/>
              <a:buChar char="•"/>
            </a:pPr>
            <a:endParaRPr lang="en-US" altLang="en-US" sz="1800" dirty="0">
              <a:solidFill>
                <a:schemeClr val="accent1">
                  <a:lumMod val="50000"/>
                </a:schemeClr>
              </a:solidFill>
              <a:latin typeface="Arial Rounded MT Bold" panose="020F0704030504030204" pitchFamily="34" charset="77"/>
            </a:endParaRPr>
          </a:p>
          <a:p>
            <a:r>
              <a:rPr lang="en-US" altLang="en-US" sz="1800" u="sng" dirty="0">
                <a:solidFill>
                  <a:schemeClr val="accent1">
                    <a:lumMod val="50000"/>
                  </a:schemeClr>
                </a:solidFill>
                <a:latin typeface="Arial Rounded MT Bold" panose="020F0704030504030204" pitchFamily="34" charset="77"/>
              </a:rPr>
              <a:t>Two expected predictions</a:t>
            </a:r>
            <a:r>
              <a:rPr lang="en-US" altLang="en-US" sz="1800" dirty="0">
                <a:solidFill>
                  <a:schemeClr val="accent1">
                    <a:lumMod val="50000"/>
                  </a:schemeClr>
                </a:solidFill>
                <a:latin typeface="Arial Rounded MT Bold" panose="020F0704030504030204" pitchFamily="34" charset="77"/>
              </a:rPr>
              <a:t>:</a:t>
            </a:r>
          </a:p>
          <a:p>
            <a:endParaRPr lang="en-US" altLang="en-US" sz="1800" dirty="0">
              <a:solidFill>
                <a:schemeClr val="accent1">
                  <a:lumMod val="50000"/>
                </a:schemeClr>
              </a:solidFill>
              <a:latin typeface="Arial Rounded MT Bold" panose="020F0704030504030204" pitchFamily="34" charset="77"/>
            </a:endParaRPr>
          </a:p>
          <a:p>
            <a:pPr>
              <a:buFont typeface="Times" pitchFamily="2" charset="0"/>
              <a:buAutoNum type="arabicPeriod"/>
            </a:pPr>
            <a:r>
              <a:rPr lang="en-US" altLang="en-US" sz="1800" dirty="0">
                <a:solidFill>
                  <a:schemeClr val="bg1">
                    <a:lumMod val="75000"/>
                  </a:schemeClr>
                </a:solidFill>
                <a:latin typeface="Arial Rounded MT Bold" panose="020F0704030504030204" pitchFamily="34" charset="77"/>
              </a:rPr>
              <a:t>Allele frequencies do not change over generations.</a:t>
            </a:r>
          </a:p>
          <a:p>
            <a:pPr>
              <a:buFont typeface="Times" pitchFamily="2" charset="0"/>
              <a:buAutoNum type="arabicPeriod"/>
            </a:pPr>
            <a:endParaRPr lang="en-US" altLang="en-US" sz="1800" dirty="0">
              <a:solidFill>
                <a:schemeClr val="bg1">
                  <a:lumMod val="75000"/>
                </a:schemeClr>
              </a:solidFill>
              <a:latin typeface="Arial Rounded MT Bold" panose="020F0704030504030204" pitchFamily="34" charset="77"/>
            </a:endParaRPr>
          </a:p>
          <a:p>
            <a:pPr>
              <a:buFont typeface="Times" pitchFamily="2" charset="0"/>
              <a:buAutoNum type="arabicPeriod"/>
            </a:pPr>
            <a:r>
              <a:rPr lang="en-US" altLang="en-US" sz="1800" dirty="0">
                <a:solidFill>
                  <a:schemeClr val="bg1">
                    <a:lumMod val="75000"/>
                  </a:schemeClr>
                </a:solidFill>
                <a:latin typeface="Arial Rounded MT Bold" panose="020F0704030504030204" pitchFamily="34" charset="77"/>
              </a:rPr>
              <a:t>After one generation  of random mating, genotypic frequencies will remain in the following proportions:</a:t>
            </a:r>
          </a:p>
        </p:txBody>
      </p:sp>
    </p:spTree>
    <p:extLst>
      <p:ext uri="{BB962C8B-B14F-4D97-AF65-F5344CB8AC3E}">
        <p14:creationId xmlns:p14="http://schemas.microsoft.com/office/powerpoint/2010/main" val="40716610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Rectangle 2">
            <a:extLst>
              <a:ext uri="{FF2B5EF4-FFF2-40B4-BE49-F238E27FC236}">
                <a16:creationId xmlns:a16="http://schemas.microsoft.com/office/drawing/2014/main" id="{29937D8B-4929-464D-A485-1A6944EB6B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166092"/>
            <a:ext cx="8534400" cy="64633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defRPr sz="16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800" u="sng" dirty="0">
                <a:solidFill>
                  <a:schemeClr val="accent1">
                    <a:lumMod val="50000"/>
                  </a:schemeClr>
                </a:solidFill>
                <a:latin typeface="Arial Rounded MT Bold" panose="020F0704030504030204" pitchFamily="34" charset="77"/>
              </a:rPr>
              <a:t>Hardy-Weinberg law</a:t>
            </a:r>
            <a:r>
              <a:rPr lang="en-US" altLang="en-US" sz="1800" dirty="0">
                <a:solidFill>
                  <a:schemeClr val="accent1">
                    <a:lumMod val="50000"/>
                  </a:schemeClr>
                </a:solidFill>
                <a:latin typeface="Arial Rounded MT Bold" panose="020F0704030504030204" pitchFamily="34" charset="77"/>
              </a:rPr>
              <a:t>:</a:t>
            </a:r>
          </a:p>
          <a:p>
            <a:endParaRPr lang="en-US" altLang="en-US" sz="1800" dirty="0">
              <a:solidFill>
                <a:schemeClr val="accent1">
                  <a:lumMod val="50000"/>
                </a:schemeClr>
              </a:solidFill>
              <a:latin typeface="Arial Rounded MT Bold" panose="020F0704030504030204" pitchFamily="34" charset="77"/>
            </a:endParaRPr>
          </a:p>
          <a:p>
            <a:pPr>
              <a:buFontTx/>
              <a:buChar char="•"/>
            </a:pPr>
            <a:r>
              <a:rPr lang="en-US" altLang="en-US" sz="1800" dirty="0">
                <a:solidFill>
                  <a:schemeClr val="bg1">
                    <a:lumMod val="75000"/>
                  </a:schemeClr>
                </a:solidFill>
                <a:latin typeface="Arial Rounded MT Bold" panose="020F0704030504030204" pitchFamily="34" charset="77"/>
              </a:rPr>
              <a:t>If assumptions are met, population will be in genetic equilibrium</a:t>
            </a:r>
          </a:p>
          <a:p>
            <a:pPr>
              <a:buFontTx/>
              <a:buChar char="•"/>
            </a:pPr>
            <a:endParaRPr lang="en-US" altLang="en-US" sz="1800" dirty="0">
              <a:solidFill>
                <a:srgbClr val="92D050"/>
              </a:solidFill>
              <a:latin typeface="Arial Rounded MT Bold" panose="020F0704030504030204" pitchFamily="34" charset="77"/>
            </a:endParaRPr>
          </a:p>
          <a:p>
            <a:pPr>
              <a:buFontTx/>
              <a:buChar char="•"/>
            </a:pPr>
            <a:endParaRPr lang="en-US" altLang="en-US" sz="1800" dirty="0">
              <a:solidFill>
                <a:schemeClr val="accent1">
                  <a:lumMod val="50000"/>
                </a:schemeClr>
              </a:solidFill>
              <a:latin typeface="Arial Rounded MT Bold" panose="020F0704030504030204" pitchFamily="34" charset="77"/>
            </a:endParaRPr>
          </a:p>
          <a:p>
            <a:r>
              <a:rPr lang="en-US" altLang="en-US" sz="1800" u="sng" dirty="0">
                <a:solidFill>
                  <a:schemeClr val="accent1">
                    <a:lumMod val="50000"/>
                  </a:schemeClr>
                </a:solidFill>
                <a:latin typeface="Arial Rounded MT Bold" panose="020F0704030504030204" pitchFamily="34" charset="77"/>
              </a:rPr>
              <a:t>Two expected predictions</a:t>
            </a:r>
            <a:r>
              <a:rPr lang="en-US" altLang="en-US" sz="1800" dirty="0">
                <a:solidFill>
                  <a:schemeClr val="accent1">
                    <a:lumMod val="50000"/>
                  </a:schemeClr>
                </a:solidFill>
                <a:latin typeface="Arial Rounded MT Bold" panose="020F0704030504030204" pitchFamily="34" charset="77"/>
              </a:rPr>
              <a:t>:</a:t>
            </a:r>
          </a:p>
          <a:p>
            <a:endParaRPr lang="en-US" altLang="en-US" sz="1800" dirty="0">
              <a:solidFill>
                <a:schemeClr val="accent1">
                  <a:lumMod val="50000"/>
                </a:schemeClr>
              </a:solidFill>
              <a:latin typeface="Arial Rounded MT Bold" panose="020F0704030504030204" pitchFamily="34" charset="77"/>
            </a:endParaRPr>
          </a:p>
          <a:p>
            <a:pPr>
              <a:buFont typeface="Times" pitchFamily="2" charset="0"/>
              <a:buAutoNum type="arabicPeriod"/>
            </a:pPr>
            <a:r>
              <a:rPr lang="en-US" altLang="en-US" sz="1800" dirty="0">
                <a:solidFill>
                  <a:schemeClr val="bg1">
                    <a:lumMod val="75000"/>
                  </a:schemeClr>
                </a:solidFill>
                <a:latin typeface="Arial Rounded MT Bold" panose="020F0704030504030204" pitchFamily="34" charset="77"/>
              </a:rPr>
              <a:t>Allele frequencies do not change over generations.</a:t>
            </a:r>
          </a:p>
          <a:p>
            <a:pPr>
              <a:buFont typeface="Times" pitchFamily="2" charset="0"/>
              <a:buAutoNum type="arabicPeriod"/>
            </a:pPr>
            <a:endParaRPr lang="en-US" altLang="en-US" sz="1800" dirty="0">
              <a:solidFill>
                <a:schemeClr val="bg1">
                  <a:lumMod val="75000"/>
                </a:schemeClr>
              </a:solidFill>
              <a:latin typeface="Arial Rounded MT Bold" panose="020F0704030504030204" pitchFamily="34" charset="77"/>
            </a:endParaRPr>
          </a:p>
          <a:p>
            <a:pPr>
              <a:buFont typeface="Times" pitchFamily="2" charset="0"/>
              <a:buAutoNum type="arabicPeriod"/>
            </a:pPr>
            <a:r>
              <a:rPr lang="en-US" altLang="en-US" sz="1800" dirty="0">
                <a:solidFill>
                  <a:schemeClr val="bg1">
                    <a:lumMod val="75000"/>
                  </a:schemeClr>
                </a:solidFill>
                <a:latin typeface="Arial Rounded MT Bold" panose="020F0704030504030204" pitchFamily="34" charset="77"/>
              </a:rPr>
              <a:t>After one generation  of random mating, genotypic frequencies will remain in the following proportions:</a:t>
            </a:r>
          </a:p>
          <a:p>
            <a:pPr>
              <a:buFont typeface="Times" pitchFamily="2" charset="0"/>
              <a:buAutoNum type="arabicPeriod"/>
            </a:pPr>
            <a:endParaRPr lang="en-US" altLang="en-US" sz="1800" dirty="0">
              <a:solidFill>
                <a:schemeClr val="bg1">
                  <a:lumMod val="75000"/>
                </a:schemeClr>
              </a:solidFill>
              <a:latin typeface="Arial Rounded MT Bold" panose="020F0704030504030204" pitchFamily="34" charset="77"/>
            </a:endParaRPr>
          </a:p>
          <a:p>
            <a:pPr>
              <a:buFont typeface="Times" pitchFamily="2" charset="0"/>
              <a:buNone/>
            </a:pPr>
            <a:r>
              <a:rPr lang="en-US" altLang="en-US" sz="1800" dirty="0">
                <a:solidFill>
                  <a:schemeClr val="bg1">
                    <a:lumMod val="75000"/>
                  </a:schemeClr>
                </a:solidFill>
                <a:latin typeface="Arial Rounded MT Bold" panose="020F0704030504030204" pitchFamily="34" charset="77"/>
              </a:rPr>
              <a:t>	</a:t>
            </a:r>
            <a:r>
              <a:rPr lang="en-US" altLang="en-US" sz="1800" dirty="0">
                <a:solidFill>
                  <a:srgbClr val="92D050"/>
                </a:solidFill>
                <a:latin typeface="Arial Rounded MT Bold" panose="020F0704030504030204" pitchFamily="34" charset="77"/>
              </a:rPr>
              <a:t>p</a:t>
            </a:r>
            <a:r>
              <a:rPr lang="en-US" altLang="en-US" sz="1800" baseline="30000" dirty="0">
                <a:solidFill>
                  <a:srgbClr val="92D050"/>
                </a:solidFill>
                <a:latin typeface="Arial Rounded MT Bold" panose="020F0704030504030204" pitchFamily="34" charset="77"/>
              </a:rPr>
              <a:t>2</a:t>
            </a:r>
            <a:r>
              <a:rPr lang="en-US" altLang="en-US" sz="1800" dirty="0">
                <a:solidFill>
                  <a:schemeClr val="bg1">
                    <a:lumMod val="75000"/>
                  </a:schemeClr>
                </a:solidFill>
                <a:latin typeface="Arial Rounded MT Bold" panose="020F0704030504030204" pitchFamily="34" charset="77"/>
              </a:rPr>
              <a:t>		(frequency of </a:t>
            </a:r>
            <a:r>
              <a:rPr lang="en-US" altLang="en-US" sz="1800" dirty="0">
                <a:solidFill>
                  <a:srgbClr val="92D050"/>
                </a:solidFill>
                <a:latin typeface="Arial Rounded MT Bold" panose="020F0704030504030204" pitchFamily="34" charset="77"/>
              </a:rPr>
              <a:t>AA</a:t>
            </a:r>
            <a:r>
              <a:rPr lang="en-US" altLang="en-US" sz="1800" dirty="0">
                <a:solidFill>
                  <a:schemeClr val="bg1">
                    <a:lumMod val="75000"/>
                  </a:schemeClr>
                </a:solidFill>
                <a:latin typeface="Arial Rounded MT Bold" panose="020F0704030504030204" pitchFamily="34" charset="77"/>
              </a:rPr>
              <a:t>)</a:t>
            </a:r>
          </a:p>
          <a:p>
            <a:pPr>
              <a:buFont typeface="Times" pitchFamily="2" charset="0"/>
              <a:buNone/>
            </a:pPr>
            <a:endParaRPr lang="en-US" altLang="en-US" sz="1800" dirty="0">
              <a:solidFill>
                <a:schemeClr val="bg1">
                  <a:lumMod val="75000"/>
                </a:schemeClr>
              </a:solidFill>
              <a:latin typeface="Arial Rounded MT Bold" panose="020F0704030504030204" pitchFamily="34" charset="77"/>
            </a:endParaRPr>
          </a:p>
          <a:p>
            <a:pPr>
              <a:buFont typeface="Times" pitchFamily="2" charset="0"/>
              <a:buNone/>
            </a:pPr>
            <a:r>
              <a:rPr lang="en-US" altLang="en-US" sz="1800" dirty="0">
                <a:solidFill>
                  <a:schemeClr val="bg1">
                    <a:lumMod val="75000"/>
                  </a:schemeClr>
                </a:solidFill>
                <a:latin typeface="Arial Rounded MT Bold" panose="020F0704030504030204" pitchFamily="34" charset="77"/>
              </a:rPr>
              <a:t>	2pq		(frequency of Aa)</a:t>
            </a:r>
          </a:p>
          <a:p>
            <a:pPr>
              <a:buFont typeface="Times" pitchFamily="2" charset="0"/>
              <a:buNone/>
            </a:pPr>
            <a:endParaRPr lang="en-US" altLang="en-US" sz="1800" dirty="0">
              <a:solidFill>
                <a:schemeClr val="bg1">
                  <a:lumMod val="75000"/>
                </a:schemeClr>
              </a:solidFill>
              <a:latin typeface="Arial Rounded MT Bold" panose="020F0704030504030204" pitchFamily="34" charset="77"/>
            </a:endParaRPr>
          </a:p>
          <a:p>
            <a:pPr>
              <a:buFont typeface="Times" pitchFamily="2" charset="0"/>
              <a:buNone/>
            </a:pPr>
            <a:r>
              <a:rPr lang="en-US" altLang="en-US" sz="1800" dirty="0">
                <a:solidFill>
                  <a:schemeClr val="bg1">
                    <a:lumMod val="75000"/>
                  </a:schemeClr>
                </a:solidFill>
                <a:latin typeface="Arial Rounded MT Bold" panose="020F0704030504030204" pitchFamily="34" charset="77"/>
              </a:rPr>
              <a:t>	</a:t>
            </a:r>
            <a:r>
              <a:rPr lang="en-US" altLang="en-US" sz="1800" dirty="0">
                <a:solidFill>
                  <a:srgbClr val="FF0000"/>
                </a:solidFill>
                <a:latin typeface="Arial Rounded MT Bold" panose="020F0704030504030204" pitchFamily="34" charset="77"/>
              </a:rPr>
              <a:t>q</a:t>
            </a:r>
            <a:r>
              <a:rPr lang="en-US" altLang="en-US" sz="1800" baseline="30000" dirty="0">
                <a:solidFill>
                  <a:srgbClr val="FF0000"/>
                </a:solidFill>
                <a:latin typeface="Arial Rounded MT Bold" panose="020F0704030504030204" pitchFamily="34" charset="77"/>
              </a:rPr>
              <a:t>2</a:t>
            </a:r>
            <a:r>
              <a:rPr lang="en-US" altLang="en-US" sz="1800" dirty="0">
                <a:solidFill>
                  <a:schemeClr val="bg1">
                    <a:lumMod val="75000"/>
                  </a:schemeClr>
                </a:solidFill>
                <a:latin typeface="Arial Rounded MT Bold" panose="020F0704030504030204" pitchFamily="34" charset="77"/>
              </a:rPr>
              <a:t>		(frequency of </a:t>
            </a:r>
            <a:r>
              <a:rPr lang="en-US" altLang="en-US" sz="1800" dirty="0">
                <a:solidFill>
                  <a:srgbClr val="FF0000"/>
                </a:solidFill>
                <a:latin typeface="Arial Rounded MT Bold" panose="020F0704030504030204" pitchFamily="34" charset="77"/>
              </a:rPr>
              <a:t>aa</a:t>
            </a:r>
            <a:r>
              <a:rPr lang="en-US" altLang="en-US" sz="1800" dirty="0">
                <a:solidFill>
                  <a:schemeClr val="bg1">
                    <a:lumMod val="75000"/>
                  </a:schemeClr>
                </a:solidFill>
                <a:latin typeface="Arial Rounded MT Bold" panose="020F0704030504030204" pitchFamily="34" charset="77"/>
              </a:rPr>
              <a:t>)</a:t>
            </a:r>
          </a:p>
          <a:p>
            <a:pPr>
              <a:buFont typeface="Times" pitchFamily="2" charset="0"/>
              <a:buNone/>
            </a:pPr>
            <a:endParaRPr lang="en-US" altLang="en-US" sz="1800" dirty="0">
              <a:solidFill>
                <a:schemeClr val="bg1">
                  <a:lumMod val="75000"/>
                </a:schemeClr>
              </a:solidFill>
              <a:latin typeface="Arial Rounded MT Bold" panose="020F0704030504030204" pitchFamily="34" charset="77"/>
            </a:endParaRPr>
          </a:p>
          <a:p>
            <a:pPr>
              <a:buFont typeface="Times" pitchFamily="2" charset="0"/>
              <a:buNone/>
            </a:pPr>
            <a:endParaRPr lang="en-US" altLang="en-US" sz="1800" dirty="0">
              <a:solidFill>
                <a:schemeClr val="bg1">
                  <a:lumMod val="75000"/>
                </a:schemeClr>
              </a:solidFill>
              <a:latin typeface="Arial Rounded MT Bold" panose="020F0704030504030204" pitchFamily="34" charset="77"/>
            </a:endParaRPr>
          </a:p>
          <a:p>
            <a:pPr>
              <a:buFont typeface="Times" pitchFamily="2" charset="0"/>
              <a:buNone/>
            </a:pPr>
            <a:endParaRPr lang="en-US" altLang="en-US" sz="1800" dirty="0">
              <a:solidFill>
                <a:schemeClr val="bg1">
                  <a:lumMod val="75000"/>
                </a:schemeClr>
              </a:solidFill>
              <a:latin typeface="Arial Rounded MT Bold" panose="020F0704030504030204" pitchFamily="34" charset="77"/>
            </a:endParaRPr>
          </a:p>
          <a:p>
            <a:pPr>
              <a:buFont typeface="Times" pitchFamily="2" charset="0"/>
              <a:buNone/>
            </a:pPr>
            <a:r>
              <a:rPr lang="en-US" altLang="en-US" sz="1800" dirty="0">
                <a:solidFill>
                  <a:schemeClr val="bg1">
                    <a:lumMod val="75000"/>
                  </a:schemeClr>
                </a:solidFill>
                <a:latin typeface="Arial Rounded MT Bold" panose="020F0704030504030204" pitchFamily="34" charset="77"/>
              </a:rPr>
              <a:t>	p = allelic frequency of </a:t>
            </a:r>
            <a:r>
              <a:rPr lang="en-US" altLang="en-US" sz="1800" dirty="0">
                <a:solidFill>
                  <a:srgbClr val="92D050"/>
                </a:solidFill>
                <a:latin typeface="Arial Rounded MT Bold" panose="020F0704030504030204" pitchFamily="34" charset="77"/>
              </a:rPr>
              <a:t>A</a:t>
            </a:r>
          </a:p>
          <a:p>
            <a:pPr>
              <a:buFont typeface="Times" pitchFamily="2" charset="0"/>
              <a:buNone/>
            </a:pPr>
            <a:r>
              <a:rPr lang="en-US" altLang="en-US" sz="1800" dirty="0">
                <a:solidFill>
                  <a:schemeClr val="bg1">
                    <a:lumMod val="75000"/>
                  </a:schemeClr>
                </a:solidFill>
                <a:latin typeface="Arial Rounded MT Bold" panose="020F0704030504030204" pitchFamily="34" charset="77"/>
              </a:rPr>
              <a:t>	q = allelic frequency of </a:t>
            </a:r>
            <a:r>
              <a:rPr lang="en-US" altLang="en-US" sz="1800" dirty="0">
                <a:solidFill>
                  <a:srgbClr val="FF0000"/>
                </a:solidFill>
                <a:latin typeface="Arial Rounded MT Bold" panose="020F0704030504030204" pitchFamily="34" charset="77"/>
              </a:rPr>
              <a:t>a</a:t>
            </a:r>
          </a:p>
          <a:p>
            <a:pPr>
              <a:buFont typeface="Times" pitchFamily="2" charset="0"/>
              <a:buNone/>
            </a:pPr>
            <a:r>
              <a:rPr lang="en-US" altLang="en-US" sz="1800" dirty="0">
                <a:solidFill>
                  <a:schemeClr val="bg1">
                    <a:lumMod val="75000"/>
                  </a:schemeClr>
                </a:solidFill>
                <a:latin typeface="Arial Rounded MT Bold" panose="020F0704030504030204" pitchFamily="34" charset="77"/>
              </a:rPr>
              <a:t>	p</a:t>
            </a:r>
            <a:r>
              <a:rPr lang="en-US" altLang="en-US" sz="1800" baseline="30000" dirty="0">
                <a:solidFill>
                  <a:schemeClr val="bg1">
                    <a:lumMod val="75000"/>
                  </a:schemeClr>
                </a:solidFill>
                <a:latin typeface="Arial Rounded MT Bold" panose="020F0704030504030204" pitchFamily="34" charset="77"/>
              </a:rPr>
              <a:t>2  </a:t>
            </a:r>
            <a:r>
              <a:rPr lang="en-US" altLang="en-US" sz="1800" dirty="0">
                <a:solidFill>
                  <a:schemeClr val="bg1">
                    <a:lumMod val="75000"/>
                  </a:schemeClr>
                </a:solidFill>
                <a:latin typeface="Arial Rounded MT Bold" panose="020F0704030504030204" pitchFamily="34" charset="77"/>
              </a:rPr>
              <a:t>+ 2pq + q</a:t>
            </a:r>
            <a:r>
              <a:rPr lang="en-US" altLang="en-US" sz="1800" baseline="30000" dirty="0">
                <a:solidFill>
                  <a:schemeClr val="bg1">
                    <a:lumMod val="75000"/>
                  </a:schemeClr>
                </a:solidFill>
                <a:latin typeface="Arial Rounded MT Bold" panose="020F0704030504030204" pitchFamily="34" charset="77"/>
              </a:rPr>
              <a:t>2 </a:t>
            </a:r>
            <a:r>
              <a:rPr lang="en-US" altLang="en-US" sz="1800" dirty="0">
                <a:solidFill>
                  <a:schemeClr val="bg1">
                    <a:lumMod val="75000"/>
                  </a:schemeClr>
                </a:solidFill>
                <a:latin typeface="Arial Rounded MT Bold" panose="020F0704030504030204" pitchFamily="34" charset="77"/>
              </a:rPr>
              <a:t>= 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04CF76-161E-D94B-AD5D-7E0069EDE94D}"/>
              </a:ext>
            </a:extLst>
          </p:cNvPr>
          <p:cNvSpPr txBox="1"/>
          <p:nvPr/>
        </p:nvSpPr>
        <p:spPr>
          <a:xfrm>
            <a:off x="4800600" y="5951756"/>
            <a:ext cx="457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>
                    <a:lumMod val="85000"/>
                  </a:schemeClr>
                </a:solidFill>
                <a:latin typeface="Arial Rounded MT Bold" panose="020F0704030504030204" pitchFamily="34" charset="77"/>
              </a:rPr>
              <a:t>f</a:t>
            </a:r>
            <a:r>
              <a:rPr lang="en-US" sz="1800" baseline="-25000" dirty="0">
                <a:solidFill>
                  <a:srgbClr val="92D050"/>
                </a:solidFill>
                <a:latin typeface="Arial Rounded MT Bold" panose="020F0704030504030204" pitchFamily="34" charset="77"/>
              </a:rPr>
              <a:t>A</a:t>
            </a:r>
            <a:r>
              <a:rPr lang="en-US" sz="1800" baseline="30000" dirty="0">
                <a:solidFill>
                  <a:schemeClr val="bg1">
                    <a:lumMod val="85000"/>
                  </a:schemeClr>
                </a:solidFill>
                <a:latin typeface="Arial Rounded MT Bold" panose="020F0704030504030204" pitchFamily="34" charset="77"/>
              </a:rPr>
              <a:t>2</a:t>
            </a:r>
            <a:r>
              <a:rPr lang="en-US" sz="1800" dirty="0">
                <a:solidFill>
                  <a:schemeClr val="bg1">
                    <a:lumMod val="85000"/>
                  </a:schemeClr>
                </a:solidFill>
                <a:latin typeface="Arial Rounded MT Bold" panose="020F0704030504030204" pitchFamily="34" charset="77"/>
              </a:rPr>
              <a:t>   +   2f</a:t>
            </a:r>
            <a:r>
              <a:rPr lang="en-US" sz="1800" baseline="-25000" dirty="0">
                <a:solidFill>
                  <a:srgbClr val="92D050"/>
                </a:solidFill>
                <a:latin typeface="Arial Rounded MT Bold" panose="020F0704030504030204" pitchFamily="34" charset="77"/>
              </a:rPr>
              <a:t>A</a:t>
            </a:r>
            <a:r>
              <a:rPr lang="en-US" sz="1800" dirty="0">
                <a:solidFill>
                  <a:schemeClr val="bg1">
                    <a:lumMod val="85000"/>
                  </a:schemeClr>
                </a:solidFill>
                <a:latin typeface="Arial Rounded MT Bold" panose="020F0704030504030204" pitchFamily="34" charset="77"/>
              </a:rPr>
              <a:t>f</a:t>
            </a:r>
            <a:r>
              <a:rPr lang="en-US" sz="1800" baseline="-25000" dirty="0">
                <a:solidFill>
                  <a:srgbClr val="FF0000"/>
                </a:solidFill>
                <a:latin typeface="Arial Rounded MT Bold" panose="020F0704030504030204" pitchFamily="34" charset="77"/>
              </a:rPr>
              <a:t>a</a:t>
            </a:r>
            <a:r>
              <a:rPr lang="en-US" sz="1800" dirty="0">
                <a:solidFill>
                  <a:schemeClr val="bg1">
                    <a:lumMod val="85000"/>
                  </a:schemeClr>
                </a:solidFill>
                <a:latin typeface="Arial Rounded MT Bold" panose="020F0704030504030204" pitchFamily="34" charset="77"/>
              </a:rPr>
              <a:t>   +   f</a:t>
            </a:r>
            <a:r>
              <a:rPr lang="en-US" sz="1800" baseline="-25000" dirty="0">
                <a:solidFill>
                  <a:srgbClr val="FF0000"/>
                </a:solidFill>
                <a:latin typeface="Arial Rounded MT Bold" panose="020F0704030504030204" pitchFamily="34" charset="77"/>
              </a:rPr>
              <a:t>a</a:t>
            </a:r>
            <a:r>
              <a:rPr lang="en-US" sz="1800" baseline="30000" dirty="0">
                <a:solidFill>
                  <a:schemeClr val="bg1">
                    <a:lumMod val="85000"/>
                  </a:schemeClr>
                </a:solidFill>
                <a:latin typeface="Arial Rounded MT Bold" panose="020F0704030504030204" pitchFamily="34" charset="77"/>
              </a:rPr>
              <a:t>2</a:t>
            </a:r>
            <a:r>
              <a:rPr lang="en-US" sz="1800" dirty="0">
                <a:solidFill>
                  <a:schemeClr val="bg1">
                    <a:lumMod val="85000"/>
                  </a:schemeClr>
                </a:solidFill>
                <a:latin typeface="Arial Rounded MT Bold" panose="020F0704030504030204" pitchFamily="34" charset="77"/>
              </a:rPr>
              <a:t>   = (</a:t>
            </a:r>
            <a:r>
              <a:rPr lang="en-US" sz="1800" dirty="0" err="1">
                <a:solidFill>
                  <a:schemeClr val="bg1">
                    <a:lumMod val="85000"/>
                  </a:schemeClr>
                </a:solidFill>
                <a:latin typeface="Arial Rounded MT Bold" panose="020F0704030504030204" pitchFamily="34" charset="77"/>
              </a:rPr>
              <a:t>f</a:t>
            </a:r>
            <a:r>
              <a:rPr lang="en-US" sz="1800" baseline="-25000" dirty="0" err="1">
                <a:solidFill>
                  <a:srgbClr val="92D050"/>
                </a:solidFill>
                <a:latin typeface="Arial Rounded MT Bold" panose="020F0704030504030204" pitchFamily="34" charset="77"/>
              </a:rPr>
              <a:t>A</a:t>
            </a:r>
            <a:r>
              <a:rPr lang="en-US" sz="1800" dirty="0">
                <a:solidFill>
                  <a:schemeClr val="bg1">
                    <a:lumMod val="85000"/>
                  </a:schemeClr>
                </a:solidFill>
                <a:latin typeface="Arial Rounded MT Bold" panose="020F0704030504030204" pitchFamily="34" charset="77"/>
              </a:rPr>
              <a:t> + f</a:t>
            </a:r>
            <a:r>
              <a:rPr lang="en-US" sz="1800" baseline="-25000" dirty="0">
                <a:solidFill>
                  <a:srgbClr val="FF0000"/>
                </a:solidFill>
                <a:latin typeface="Arial Rounded MT Bold" panose="020F0704030504030204" pitchFamily="34" charset="77"/>
              </a:rPr>
              <a:t>a</a:t>
            </a:r>
            <a:r>
              <a:rPr lang="en-US" sz="1800" dirty="0">
                <a:solidFill>
                  <a:schemeClr val="bg1">
                    <a:lumMod val="85000"/>
                  </a:schemeClr>
                </a:solidFill>
                <a:latin typeface="Arial Rounded MT Bold" panose="020F0704030504030204" pitchFamily="34" charset="77"/>
              </a:rPr>
              <a:t>)</a:t>
            </a:r>
            <a:r>
              <a:rPr lang="en-US" sz="1800" baseline="30000" dirty="0">
                <a:solidFill>
                  <a:schemeClr val="bg1">
                    <a:lumMod val="85000"/>
                  </a:schemeClr>
                </a:solidFill>
                <a:latin typeface="Arial Rounded MT Bold" panose="020F0704030504030204" pitchFamily="34" charset="77"/>
              </a:rPr>
              <a:t>2</a:t>
            </a:r>
            <a:r>
              <a:rPr lang="en-US" sz="1800" dirty="0">
                <a:solidFill>
                  <a:schemeClr val="bg1">
                    <a:lumMod val="85000"/>
                  </a:schemeClr>
                </a:solidFill>
                <a:latin typeface="Arial Rounded MT Bold" panose="020F0704030504030204" pitchFamily="34" charset="77"/>
              </a:rPr>
              <a:t> = 1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Rectangle 1026">
            <a:extLst>
              <a:ext uri="{FF2B5EF4-FFF2-40B4-BE49-F238E27FC236}">
                <a16:creationId xmlns:a16="http://schemas.microsoft.com/office/drawing/2014/main" id="{35F85964-C7AA-A345-8419-3A30DD46E2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69294"/>
            <a:ext cx="8686800" cy="72943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defRPr sz="16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800" u="sng" dirty="0">
                <a:solidFill>
                  <a:schemeClr val="accent1">
                    <a:lumMod val="50000"/>
                  </a:schemeClr>
                </a:solidFill>
                <a:latin typeface="Arial Rounded MT Bold" panose="020F0704030504030204" pitchFamily="34" charset="77"/>
              </a:rPr>
              <a:t>Basis of the Hardy-Weinberg</a:t>
            </a:r>
          </a:p>
          <a:p>
            <a:endParaRPr lang="en-US" altLang="en-US" sz="1800" dirty="0">
              <a:solidFill>
                <a:schemeClr val="bg1">
                  <a:lumMod val="85000"/>
                </a:schemeClr>
              </a:solidFill>
              <a:latin typeface="Arial Rounded MT Bold" panose="020F0704030504030204" pitchFamily="34" charset="77"/>
            </a:endParaRPr>
          </a:p>
          <a:p>
            <a:r>
              <a:rPr lang="en-US" altLang="en-US" sz="1800" u="sng" dirty="0">
                <a:solidFill>
                  <a:schemeClr val="bg1">
                    <a:lumMod val="85000"/>
                  </a:schemeClr>
                </a:solidFill>
                <a:latin typeface="Arial Rounded MT Bold" panose="020F0704030504030204" pitchFamily="34" charset="77"/>
              </a:rPr>
              <a:t>Hardy-Weinberg state</a:t>
            </a:r>
            <a:r>
              <a:rPr lang="en-US" altLang="en-US" sz="1800" dirty="0">
                <a:solidFill>
                  <a:schemeClr val="bg1">
                    <a:lumMod val="85000"/>
                  </a:schemeClr>
                </a:solidFill>
                <a:latin typeface="Arial Rounded MT Bold" panose="020F0704030504030204" pitchFamily="34" charset="77"/>
              </a:rPr>
              <a:t>:           </a:t>
            </a:r>
            <a:r>
              <a:rPr lang="en-US" altLang="en-US" sz="1800" dirty="0">
                <a:solidFill>
                  <a:srgbClr val="92D050"/>
                </a:solidFill>
                <a:latin typeface="Arial Rounded MT Bold" panose="020F0704030504030204" pitchFamily="34" charset="77"/>
              </a:rPr>
              <a:t>p</a:t>
            </a:r>
            <a:r>
              <a:rPr lang="en-US" altLang="en-US" sz="1800" baseline="30000" dirty="0">
                <a:solidFill>
                  <a:srgbClr val="92D050"/>
                </a:solidFill>
                <a:latin typeface="Arial Rounded MT Bold" panose="020F0704030504030204" pitchFamily="34" charset="77"/>
              </a:rPr>
              <a:t>2  </a:t>
            </a:r>
            <a:r>
              <a:rPr lang="en-US" altLang="en-US" sz="1800" dirty="0">
                <a:solidFill>
                  <a:schemeClr val="bg1">
                    <a:lumMod val="85000"/>
                  </a:schemeClr>
                </a:solidFill>
                <a:latin typeface="Arial Rounded MT Bold" panose="020F0704030504030204" pitchFamily="34" charset="77"/>
              </a:rPr>
              <a:t>+ 2pq + </a:t>
            </a:r>
            <a:r>
              <a:rPr lang="en-US" altLang="en-US" sz="1800" dirty="0">
                <a:solidFill>
                  <a:srgbClr val="FF0000"/>
                </a:solidFill>
                <a:latin typeface="Arial Rounded MT Bold" panose="020F0704030504030204" pitchFamily="34" charset="77"/>
              </a:rPr>
              <a:t>q</a:t>
            </a:r>
            <a:r>
              <a:rPr lang="en-US" altLang="en-US" sz="1800" baseline="30000" dirty="0">
                <a:solidFill>
                  <a:srgbClr val="FF0000"/>
                </a:solidFill>
                <a:latin typeface="Arial Rounded MT Bold" panose="020F0704030504030204" pitchFamily="34" charset="77"/>
              </a:rPr>
              <a:t>2 </a:t>
            </a:r>
            <a:r>
              <a:rPr lang="en-US" altLang="en-US" sz="1800" dirty="0">
                <a:solidFill>
                  <a:schemeClr val="bg1">
                    <a:lumMod val="85000"/>
                  </a:schemeClr>
                </a:solidFill>
                <a:latin typeface="Arial Rounded MT Bold" panose="020F0704030504030204" pitchFamily="34" charset="77"/>
              </a:rPr>
              <a:t>= 1     ~   at equilibrium</a:t>
            </a:r>
          </a:p>
          <a:p>
            <a:endParaRPr lang="en-US" altLang="en-US" sz="1800" dirty="0">
              <a:solidFill>
                <a:schemeClr val="bg1">
                  <a:lumMod val="85000"/>
                </a:schemeClr>
              </a:solidFill>
              <a:latin typeface="Arial Rounded MT Bold" panose="020F0704030504030204" pitchFamily="34" charset="77"/>
            </a:endParaRPr>
          </a:p>
          <a:p>
            <a:pPr>
              <a:buFont typeface="Times" pitchFamily="2" charset="0"/>
              <a:buAutoNum type="arabicPeriod"/>
            </a:pPr>
            <a:r>
              <a:rPr lang="en-US" altLang="en-US" sz="1800" dirty="0">
                <a:solidFill>
                  <a:schemeClr val="bg1">
                    <a:lumMod val="85000"/>
                  </a:schemeClr>
                </a:solidFill>
                <a:latin typeface="Arial Rounded MT Bold" panose="020F0704030504030204" pitchFamily="34" charset="77"/>
              </a:rPr>
              <a:t>Zygotes form by random combinations of alleles, in proportion to the abundance of the alleles in the population</a:t>
            </a:r>
            <a:r>
              <a:rPr lang="en-US" altLang="en-US" sz="1800" dirty="0">
                <a:latin typeface="Arial Rounded MT Bold" panose="020F0704030504030204" pitchFamily="34" charset="77"/>
              </a:rPr>
              <a:t>.</a:t>
            </a:r>
          </a:p>
          <a:p>
            <a:pPr>
              <a:buFont typeface="Times" pitchFamily="2" charset="0"/>
              <a:buAutoNum type="arabicPeriod"/>
            </a:pPr>
            <a:endParaRPr lang="en-US" altLang="en-US" sz="1800" dirty="0">
              <a:latin typeface="Arial Rounded MT Bold" panose="020F0704030504030204" pitchFamily="34" charset="77"/>
            </a:endParaRPr>
          </a:p>
          <a:p>
            <a:pPr>
              <a:buFont typeface="Times" pitchFamily="2" charset="0"/>
              <a:buAutoNum type="arabicPeriod"/>
            </a:pPr>
            <a:r>
              <a:rPr lang="en-US" altLang="en-US" sz="1800" dirty="0">
                <a:solidFill>
                  <a:schemeClr val="bg1">
                    <a:lumMod val="85000"/>
                  </a:schemeClr>
                </a:solidFill>
                <a:latin typeface="Arial Rounded MT Bold" panose="020F0704030504030204" pitchFamily="34" charset="77"/>
              </a:rPr>
              <a:t>If </a:t>
            </a:r>
            <a:r>
              <a:rPr lang="en-US" altLang="en-US" sz="1800" i="1" dirty="0">
                <a:solidFill>
                  <a:schemeClr val="bg1">
                    <a:lumMod val="85000"/>
                  </a:schemeClr>
                </a:solidFill>
                <a:latin typeface="Arial Rounded MT Bold" panose="020F0704030504030204" pitchFamily="34" charset="77"/>
              </a:rPr>
              <a:t>f(</a:t>
            </a:r>
            <a:r>
              <a:rPr lang="en-US" altLang="en-US" sz="1800" i="1" dirty="0">
                <a:solidFill>
                  <a:srgbClr val="92D050"/>
                </a:solidFill>
                <a:latin typeface="Arial Rounded MT Bold" panose="020F0704030504030204" pitchFamily="34" charset="77"/>
              </a:rPr>
              <a:t>p</a:t>
            </a:r>
            <a:r>
              <a:rPr lang="en-US" altLang="en-US" sz="1800" i="1" dirty="0">
                <a:solidFill>
                  <a:schemeClr val="bg1">
                    <a:lumMod val="85000"/>
                  </a:schemeClr>
                </a:solidFill>
                <a:latin typeface="Arial Rounded MT Bold" panose="020F0704030504030204" pitchFamily="34" charset="77"/>
              </a:rPr>
              <a:t>)</a:t>
            </a:r>
            <a:r>
              <a:rPr lang="en-US" altLang="en-US" sz="1800" dirty="0">
                <a:solidFill>
                  <a:schemeClr val="bg1">
                    <a:lumMod val="85000"/>
                  </a:schemeClr>
                </a:solidFill>
                <a:latin typeface="Arial Rounded MT Bold" panose="020F0704030504030204" pitchFamily="34" charset="77"/>
              </a:rPr>
              <a:t> = 0.5 and </a:t>
            </a:r>
            <a:r>
              <a:rPr lang="en-US" altLang="en-US" sz="1800" i="1" dirty="0">
                <a:solidFill>
                  <a:schemeClr val="bg1">
                    <a:lumMod val="85000"/>
                  </a:schemeClr>
                </a:solidFill>
                <a:latin typeface="Arial Rounded MT Bold" panose="020F0704030504030204" pitchFamily="34" charset="77"/>
              </a:rPr>
              <a:t>f(</a:t>
            </a:r>
            <a:r>
              <a:rPr lang="en-US" altLang="en-US" sz="1800" i="1" dirty="0">
                <a:solidFill>
                  <a:srgbClr val="FF0000"/>
                </a:solidFill>
                <a:latin typeface="Arial Rounded MT Bold" panose="020F0704030504030204" pitchFamily="34" charset="77"/>
              </a:rPr>
              <a:t>q</a:t>
            </a:r>
            <a:r>
              <a:rPr lang="en-US" altLang="en-US" sz="1800" i="1" dirty="0">
                <a:solidFill>
                  <a:schemeClr val="bg1">
                    <a:lumMod val="85000"/>
                  </a:schemeClr>
                </a:solidFill>
                <a:latin typeface="Arial Rounded MT Bold" panose="020F0704030504030204" pitchFamily="34" charset="77"/>
              </a:rPr>
              <a:t>)</a:t>
            </a:r>
            <a:r>
              <a:rPr lang="en-US" altLang="en-US" sz="1800" dirty="0">
                <a:solidFill>
                  <a:schemeClr val="bg1">
                    <a:lumMod val="85000"/>
                  </a:schemeClr>
                </a:solidFill>
                <a:latin typeface="Arial Rounded MT Bold" panose="020F0704030504030204" pitchFamily="34" charset="77"/>
              </a:rPr>
              <a:t> = 0.5, outcome is as follows:</a:t>
            </a:r>
          </a:p>
          <a:p>
            <a:pPr>
              <a:buFont typeface="Times" pitchFamily="2" charset="0"/>
              <a:buAutoNum type="arabicPeriod"/>
            </a:pPr>
            <a:endParaRPr lang="en-US" altLang="en-US" sz="1800" dirty="0">
              <a:latin typeface="Arial Rounded MT Bold" panose="020F0704030504030204" pitchFamily="34" charset="77"/>
            </a:endParaRPr>
          </a:p>
          <a:p>
            <a:pPr>
              <a:buFont typeface="Times" pitchFamily="2" charset="0"/>
              <a:buAutoNum type="arabicPeriod"/>
            </a:pPr>
            <a:endParaRPr lang="en-US" altLang="en-US" sz="1800" dirty="0">
              <a:latin typeface="Arial Rounded MT Bold" panose="020F0704030504030204" pitchFamily="34" charset="77"/>
            </a:endParaRPr>
          </a:p>
          <a:p>
            <a:pPr>
              <a:buFont typeface="Times" pitchFamily="2" charset="0"/>
              <a:buAutoNum type="arabicPeriod"/>
            </a:pPr>
            <a:endParaRPr lang="en-US" altLang="en-US" sz="1800" dirty="0">
              <a:latin typeface="Arial Rounded MT Bold" panose="020F0704030504030204" pitchFamily="34" charset="77"/>
            </a:endParaRPr>
          </a:p>
          <a:p>
            <a:pPr>
              <a:buFont typeface="Times" pitchFamily="2" charset="0"/>
              <a:buAutoNum type="arabicPeriod"/>
            </a:pPr>
            <a:endParaRPr lang="en-US" altLang="en-US" sz="1800" dirty="0">
              <a:latin typeface="Arial Rounded MT Bold" panose="020F0704030504030204" pitchFamily="34" charset="77"/>
            </a:endParaRPr>
          </a:p>
          <a:p>
            <a:pPr>
              <a:buFont typeface="Times" pitchFamily="2" charset="0"/>
              <a:buAutoNum type="arabicPeriod"/>
            </a:pPr>
            <a:endParaRPr lang="en-US" altLang="en-US" sz="1800" dirty="0">
              <a:latin typeface="Arial Rounded MT Bold" panose="020F0704030504030204" pitchFamily="34" charset="77"/>
            </a:endParaRPr>
          </a:p>
          <a:p>
            <a:pPr>
              <a:buFont typeface="Times" pitchFamily="2" charset="0"/>
              <a:buAutoNum type="arabicPeriod"/>
            </a:pPr>
            <a:endParaRPr lang="en-US" altLang="en-US" sz="1800" dirty="0">
              <a:latin typeface="Arial Rounded MT Bold" panose="020F0704030504030204" pitchFamily="34" charset="77"/>
            </a:endParaRPr>
          </a:p>
          <a:p>
            <a:pPr>
              <a:buFont typeface="Times" pitchFamily="2" charset="0"/>
              <a:buAutoNum type="arabicPeriod"/>
            </a:pPr>
            <a:endParaRPr lang="en-US" altLang="en-US" sz="1800" dirty="0">
              <a:latin typeface="Arial Rounded MT Bold" panose="020F0704030504030204" pitchFamily="34" charset="77"/>
            </a:endParaRPr>
          </a:p>
          <a:p>
            <a:pPr>
              <a:buFont typeface="Times" pitchFamily="2" charset="0"/>
              <a:buAutoNum type="arabicPeriod"/>
            </a:pPr>
            <a:endParaRPr lang="en-US" altLang="en-US" sz="1800" dirty="0">
              <a:latin typeface="Arial Rounded MT Bold" panose="020F0704030504030204" pitchFamily="34" charset="77"/>
            </a:endParaRPr>
          </a:p>
          <a:p>
            <a:pPr>
              <a:buFont typeface="Times" pitchFamily="2" charset="0"/>
              <a:buAutoNum type="arabicPeriod"/>
            </a:pPr>
            <a:endParaRPr lang="en-US" altLang="en-US" sz="1800" dirty="0">
              <a:latin typeface="Arial Rounded MT Bold" panose="020F0704030504030204" pitchFamily="34" charset="77"/>
            </a:endParaRPr>
          </a:p>
          <a:p>
            <a:pPr>
              <a:buFont typeface="Times" pitchFamily="2" charset="0"/>
              <a:buAutoNum type="arabicPeriod"/>
            </a:pPr>
            <a:endParaRPr lang="en-US" altLang="en-US" sz="1800" dirty="0">
              <a:latin typeface="Arial Rounded MT Bold" panose="020F0704030504030204" pitchFamily="34" charset="77"/>
            </a:endParaRPr>
          </a:p>
          <a:p>
            <a:pPr>
              <a:buFont typeface="Times" pitchFamily="2" charset="0"/>
              <a:buAutoNum type="arabicPeriod"/>
            </a:pPr>
            <a:endParaRPr lang="en-US" altLang="en-US" sz="1800" dirty="0">
              <a:solidFill>
                <a:schemeClr val="bg1">
                  <a:lumMod val="85000"/>
                </a:schemeClr>
              </a:solidFill>
              <a:latin typeface="Arial Rounded MT Bold" panose="020F0704030504030204" pitchFamily="34" charset="77"/>
            </a:endParaRPr>
          </a:p>
          <a:p>
            <a:pPr>
              <a:buFont typeface="Times" pitchFamily="2" charset="0"/>
              <a:buAutoNum type="arabicPeriod"/>
            </a:pPr>
            <a:endParaRPr lang="en-US" altLang="en-US" sz="1800" dirty="0">
              <a:solidFill>
                <a:schemeClr val="bg1">
                  <a:lumMod val="85000"/>
                </a:schemeClr>
              </a:solidFill>
              <a:latin typeface="Arial Rounded MT Bold" panose="020F0704030504030204" pitchFamily="34" charset="77"/>
            </a:endParaRPr>
          </a:p>
          <a:p>
            <a:pPr>
              <a:buFont typeface="Times" pitchFamily="2" charset="0"/>
              <a:buAutoNum type="arabicPeriod"/>
            </a:pPr>
            <a:r>
              <a:rPr lang="en-US" altLang="en-US" sz="1800" dirty="0">
                <a:solidFill>
                  <a:schemeClr val="bg1">
                    <a:lumMod val="85000"/>
                  </a:schemeClr>
                </a:solidFill>
                <a:latin typeface="Arial Rounded MT Bold" panose="020F0704030504030204" pitchFamily="34" charset="77"/>
              </a:rPr>
              <a:t>When population is at equilibrium:</a:t>
            </a:r>
          </a:p>
          <a:p>
            <a:pPr>
              <a:buFont typeface="Times" pitchFamily="2" charset="0"/>
              <a:buAutoNum type="arabicPeriod"/>
            </a:pPr>
            <a:endParaRPr lang="en-US" altLang="en-US" sz="1800" dirty="0">
              <a:latin typeface="Arial Rounded MT Bold" panose="020F0704030504030204" pitchFamily="34" charset="77"/>
            </a:endParaRPr>
          </a:p>
          <a:p>
            <a:pPr>
              <a:buFont typeface="Times" pitchFamily="2" charset="0"/>
              <a:buNone/>
            </a:pPr>
            <a:r>
              <a:rPr lang="en-US" altLang="en-US" sz="1800" dirty="0">
                <a:latin typeface="Arial Rounded MT Bold" panose="020F0704030504030204" pitchFamily="34" charset="77"/>
              </a:rPr>
              <a:t>	</a:t>
            </a:r>
            <a:r>
              <a:rPr lang="en-US" altLang="en-US" sz="1800" dirty="0">
                <a:solidFill>
                  <a:srgbClr val="92D050"/>
                </a:solidFill>
                <a:latin typeface="Arial Rounded MT Bold" panose="020F0704030504030204" pitchFamily="34" charset="77"/>
              </a:rPr>
              <a:t>p</a:t>
            </a:r>
            <a:r>
              <a:rPr lang="en-US" altLang="en-US" sz="1800" baseline="30000" dirty="0">
                <a:solidFill>
                  <a:srgbClr val="92D050"/>
                </a:solidFill>
                <a:latin typeface="Arial Rounded MT Bold" panose="020F0704030504030204" pitchFamily="34" charset="77"/>
              </a:rPr>
              <a:t>2  </a:t>
            </a:r>
            <a:r>
              <a:rPr lang="en-US" altLang="en-US" sz="1800" dirty="0">
                <a:solidFill>
                  <a:schemeClr val="bg1">
                    <a:lumMod val="85000"/>
                  </a:schemeClr>
                </a:solidFill>
                <a:latin typeface="Arial Rounded MT Bold" panose="020F0704030504030204" pitchFamily="34" charset="77"/>
              </a:rPr>
              <a:t>+ 2pq + </a:t>
            </a:r>
            <a:r>
              <a:rPr lang="en-US" altLang="en-US" sz="1800" dirty="0">
                <a:solidFill>
                  <a:srgbClr val="FF0000"/>
                </a:solidFill>
                <a:latin typeface="Arial Rounded MT Bold" panose="020F0704030504030204" pitchFamily="34" charset="77"/>
              </a:rPr>
              <a:t>q</a:t>
            </a:r>
            <a:r>
              <a:rPr lang="en-US" altLang="en-US" sz="1800" baseline="30000" dirty="0">
                <a:solidFill>
                  <a:srgbClr val="FF0000"/>
                </a:solidFill>
                <a:latin typeface="Arial Rounded MT Bold" panose="020F0704030504030204" pitchFamily="34" charset="77"/>
              </a:rPr>
              <a:t>2 </a:t>
            </a:r>
            <a:r>
              <a:rPr lang="en-US" altLang="en-US" sz="1800" dirty="0">
                <a:solidFill>
                  <a:schemeClr val="bg1">
                    <a:lumMod val="85000"/>
                  </a:schemeClr>
                </a:solidFill>
                <a:latin typeface="Arial Rounded MT Bold" panose="020F0704030504030204" pitchFamily="34" charset="77"/>
              </a:rPr>
              <a:t>= 1</a:t>
            </a:r>
          </a:p>
          <a:p>
            <a:endParaRPr lang="en-US" altLang="en-US" sz="1800" dirty="0">
              <a:latin typeface="Arial Rounded MT Bold" panose="020F0704030504030204" pitchFamily="34" charset="77"/>
            </a:endParaRPr>
          </a:p>
          <a:p>
            <a:endParaRPr lang="en-US" altLang="en-US" sz="1800" dirty="0">
              <a:latin typeface="Arial Rounded MT Bold" panose="020F0704030504030204" pitchFamily="34" charset="77"/>
            </a:endParaRPr>
          </a:p>
        </p:txBody>
      </p:sp>
      <p:graphicFrame>
        <p:nvGraphicFramePr>
          <p:cNvPr id="668698" name="Group 1050">
            <a:extLst>
              <a:ext uri="{FF2B5EF4-FFF2-40B4-BE49-F238E27FC236}">
                <a16:creationId xmlns:a16="http://schemas.microsoft.com/office/drawing/2014/main" id="{0683EE60-DC53-8742-A157-7632F900E2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1369782"/>
              </p:ext>
            </p:extLst>
          </p:nvPr>
        </p:nvGraphicFramePr>
        <p:xfrm>
          <a:off x="1739900" y="2590800"/>
          <a:ext cx="5664200" cy="2336800"/>
        </p:xfrm>
        <a:graphic>
          <a:graphicData uri="http://schemas.openxmlformats.org/drawingml/2006/table">
            <a:tbl>
              <a:tblPr/>
              <a:tblGrid>
                <a:gridCol w="939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62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62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2719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charset="0"/>
                      </a:endParaRP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92D050"/>
                          </a:solidFill>
                          <a:effectLst/>
                          <a:latin typeface="Verdana" charset="0"/>
                        </a:rPr>
                        <a:t>A(p)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Verdana" charset="0"/>
                        </a:rPr>
                        <a:t>a(q)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0480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92D050"/>
                          </a:solidFill>
                          <a:effectLst/>
                          <a:latin typeface="Verdana" charset="0"/>
                        </a:rPr>
                        <a:t>A(p)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92D050"/>
                          </a:solidFill>
                          <a:effectLst/>
                          <a:latin typeface="Verdana" charset="0"/>
                        </a:rPr>
                        <a:t>AA</a:t>
                      </a: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Verdana" charset="0"/>
                        </a:rPr>
                        <a:t>(</a:t>
                      </a: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92D050"/>
                          </a:solidFill>
                          <a:effectLst/>
                          <a:latin typeface="Verdana" charset="0"/>
                        </a:rPr>
                        <a:t>p</a:t>
                      </a:r>
                      <a:r>
                        <a:rPr kumimoji="0" lang="en-US" sz="1600" b="1" i="0" u="none" strike="noStrike" cap="none" normalizeH="0" baseline="30000" dirty="0">
                          <a:ln>
                            <a:noFill/>
                          </a:ln>
                          <a:solidFill>
                            <a:srgbClr val="92D050"/>
                          </a:solidFill>
                          <a:effectLst/>
                          <a:latin typeface="Verdana" charset="0"/>
                        </a:rPr>
                        <a:t>2</a:t>
                      </a: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Verdana" charset="0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Verdana" charset="0"/>
                        </a:rPr>
                        <a:t>0.5 x 0.5 = 0.25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Verdana" charset="0"/>
                        </a:rPr>
                        <a:t>Aa(</a:t>
                      </a:r>
                      <a:r>
                        <a:rPr kumimoji="0" lang="en-US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Verdana" charset="0"/>
                        </a:rPr>
                        <a:t>pq</a:t>
                      </a: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Verdana" charset="0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Verdana" charset="0"/>
                        </a:rPr>
                        <a:t>0.5 x 0.5 = 0.25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0480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Verdana" charset="0"/>
                        </a:rPr>
                        <a:t>a(q)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Verdana" charset="0"/>
                        </a:rPr>
                        <a:t>Aa(</a:t>
                      </a:r>
                      <a:r>
                        <a:rPr kumimoji="0" lang="en-US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Verdana" charset="0"/>
                        </a:rPr>
                        <a:t>pq</a:t>
                      </a: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Verdana" charset="0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Verdana" charset="0"/>
                        </a:rPr>
                        <a:t>0.5 x 0.5 = 0.25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Verdana" charset="0"/>
                        </a:rPr>
                        <a:t>aa</a:t>
                      </a: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Verdana" charset="0"/>
                        </a:rPr>
                        <a:t>(</a:t>
                      </a: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Verdana" charset="0"/>
                        </a:rPr>
                        <a:t>q</a:t>
                      </a:r>
                      <a:r>
                        <a:rPr kumimoji="0" lang="en-US" sz="1600" b="1" i="0" u="none" strike="noStrike" cap="none" normalizeH="0" baseline="3000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Verdana" charset="0"/>
                        </a:rPr>
                        <a:t>2</a:t>
                      </a: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Verdana" charset="0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Verdana" charset="0"/>
                        </a:rPr>
                        <a:t>0.5 x 0.5 = 0.25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887C6F1A-F9E7-314D-90E7-E50587244D8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7862" r="73232"/>
          <a:stretch/>
        </p:blipFill>
        <p:spPr>
          <a:xfrm>
            <a:off x="6776928" y="5744787"/>
            <a:ext cx="2107096" cy="801624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1" name="Picture 2">
            <a:extLst>
              <a:ext uri="{FF2B5EF4-FFF2-40B4-BE49-F238E27FC236}">
                <a16:creationId xmlns:a16="http://schemas.microsoft.com/office/drawing/2014/main" id="{F3D1FE23-84E4-9349-A833-BFBDF271B0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68" b="11682"/>
          <a:stretch/>
        </p:blipFill>
        <p:spPr bwMode="auto">
          <a:xfrm>
            <a:off x="144874" y="9181"/>
            <a:ext cx="7017926" cy="68488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083" name="Text Box 4">
            <a:extLst>
              <a:ext uri="{FF2B5EF4-FFF2-40B4-BE49-F238E27FC236}">
                <a16:creationId xmlns:a16="http://schemas.microsoft.com/office/drawing/2014/main" id="{001912C2-ECBE-6443-8319-BF10A64EC1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52690" y="2590800"/>
            <a:ext cx="221887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 dirty="0">
                <a:solidFill>
                  <a:schemeClr val="accent2"/>
                </a:solidFill>
              </a:rPr>
              <a:t>Max. heterozygosity</a:t>
            </a:r>
          </a:p>
          <a:p>
            <a:r>
              <a:rPr lang="en-US" altLang="en-US" sz="1400" dirty="0">
                <a:solidFill>
                  <a:schemeClr val="accent2"/>
                </a:solidFill>
              </a:rPr>
              <a:t> p = q = 0.5</a:t>
            </a:r>
          </a:p>
        </p:txBody>
      </p:sp>
      <p:sp>
        <p:nvSpPr>
          <p:cNvPr id="46084" name="Line 5">
            <a:extLst>
              <a:ext uri="{FF2B5EF4-FFF2-40B4-BE49-F238E27FC236}">
                <a16:creationId xmlns:a16="http://schemas.microsoft.com/office/drawing/2014/main" id="{F68771BC-BF04-9F46-A408-61E0B2CD7CDB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486400" y="2895598"/>
            <a:ext cx="1371600" cy="1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Rectangle 2">
            <a:extLst>
              <a:ext uri="{FF2B5EF4-FFF2-40B4-BE49-F238E27FC236}">
                <a16:creationId xmlns:a16="http://schemas.microsoft.com/office/drawing/2014/main" id="{66250C3B-6DDA-6B49-A448-41F81D9E44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381000"/>
            <a:ext cx="8686800" cy="40934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defRPr sz="16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 u="sng" dirty="0">
                <a:solidFill>
                  <a:schemeClr val="accent1">
                    <a:lumMod val="50000"/>
                  </a:schemeClr>
                </a:solidFill>
                <a:latin typeface="Arial Rounded MT Bold" panose="020F0704030504030204" pitchFamily="34" charset="77"/>
              </a:rPr>
              <a:t>Assumptions of Hardy-Weinberg </a:t>
            </a:r>
            <a:r>
              <a:rPr lang="en-US" altLang="en-US" sz="2000" dirty="0">
                <a:solidFill>
                  <a:schemeClr val="accent1">
                    <a:lumMod val="50000"/>
                  </a:schemeClr>
                </a:solidFill>
                <a:latin typeface="Arial Rounded MT Bold" panose="020F0704030504030204" pitchFamily="34" charset="77"/>
              </a:rPr>
              <a:t>:</a:t>
            </a:r>
          </a:p>
          <a:p>
            <a:endParaRPr lang="en-US" altLang="en-US" sz="2000" dirty="0">
              <a:solidFill>
                <a:schemeClr val="accent1">
                  <a:lumMod val="50000"/>
                </a:schemeClr>
              </a:solidFill>
              <a:latin typeface="Arial Rounded MT Bold" panose="020F0704030504030204" pitchFamily="34" charset="77"/>
            </a:endParaRPr>
          </a:p>
          <a:p>
            <a:endParaRPr lang="en-US" altLang="en-US" sz="2000" dirty="0">
              <a:solidFill>
                <a:schemeClr val="accent1">
                  <a:lumMod val="50000"/>
                </a:schemeClr>
              </a:solidFill>
              <a:latin typeface="Arial Rounded MT Bold" panose="020F0704030504030204" pitchFamily="34" charset="77"/>
            </a:endParaRPr>
          </a:p>
          <a:p>
            <a:pPr>
              <a:buFont typeface="Times" pitchFamily="2" charset="0"/>
              <a:buAutoNum type="arabicPeriod"/>
            </a:pPr>
            <a:r>
              <a:rPr lang="en-US" altLang="en-US" sz="2000" dirty="0">
                <a:solidFill>
                  <a:schemeClr val="accent1">
                    <a:lumMod val="50000"/>
                  </a:schemeClr>
                </a:solidFill>
                <a:latin typeface="Arial Rounded MT Bold" panose="020F0704030504030204" pitchFamily="34" charset="77"/>
              </a:rPr>
              <a:t>Population is infinitely large</a:t>
            </a:r>
          </a:p>
          <a:p>
            <a:pPr>
              <a:buFont typeface="Times" pitchFamily="2" charset="0"/>
              <a:buChar char="•"/>
            </a:pPr>
            <a:endParaRPr lang="en-US" altLang="en-US" sz="2000" dirty="0">
              <a:solidFill>
                <a:schemeClr val="bg1">
                  <a:lumMod val="75000"/>
                </a:schemeClr>
              </a:solidFill>
              <a:latin typeface="Arial Rounded MT Bold" panose="020F0704030504030204" pitchFamily="34" charset="77"/>
            </a:endParaRPr>
          </a:p>
          <a:p>
            <a:pPr>
              <a:buFont typeface="Times" pitchFamily="2" charset="0"/>
              <a:buChar char="•"/>
            </a:pPr>
            <a:r>
              <a:rPr lang="en-US" altLang="en-US" sz="2000" dirty="0">
                <a:solidFill>
                  <a:schemeClr val="bg1">
                    <a:lumMod val="75000"/>
                  </a:schemeClr>
                </a:solidFill>
                <a:latin typeface="Arial Rounded MT Bold" panose="020F0704030504030204" pitchFamily="34" charset="77"/>
              </a:rPr>
              <a:t>Assumption is unrealistic</a:t>
            </a:r>
          </a:p>
          <a:p>
            <a:pPr>
              <a:buFont typeface="Times" pitchFamily="2" charset="0"/>
              <a:buChar char="•"/>
            </a:pPr>
            <a:endParaRPr lang="en-US" altLang="en-US" sz="2000" dirty="0">
              <a:solidFill>
                <a:schemeClr val="bg1">
                  <a:lumMod val="75000"/>
                </a:schemeClr>
              </a:solidFill>
              <a:latin typeface="Arial Rounded MT Bold" panose="020F0704030504030204" pitchFamily="34" charset="77"/>
            </a:endParaRPr>
          </a:p>
          <a:p>
            <a:pPr>
              <a:buFont typeface="Times" pitchFamily="2" charset="0"/>
              <a:buChar char="•"/>
            </a:pPr>
            <a:r>
              <a:rPr lang="en-US" altLang="en-US" sz="2000" dirty="0">
                <a:solidFill>
                  <a:schemeClr val="bg1">
                    <a:lumMod val="75000"/>
                  </a:schemeClr>
                </a:solidFill>
                <a:latin typeface="Arial Rounded MT Bold" panose="020F0704030504030204" pitchFamily="34" charset="77"/>
              </a:rPr>
              <a:t>Large populations are mathematically similar to infinitely large populations</a:t>
            </a:r>
          </a:p>
          <a:p>
            <a:pPr>
              <a:buFont typeface="Times" pitchFamily="2" charset="0"/>
              <a:buChar char="•"/>
            </a:pPr>
            <a:endParaRPr lang="en-US" altLang="en-US" sz="2000" dirty="0">
              <a:solidFill>
                <a:schemeClr val="bg1">
                  <a:lumMod val="75000"/>
                </a:schemeClr>
              </a:solidFill>
              <a:latin typeface="Arial Rounded MT Bold" panose="020F0704030504030204" pitchFamily="34" charset="77"/>
            </a:endParaRPr>
          </a:p>
          <a:p>
            <a:pPr>
              <a:buFont typeface="Times" pitchFamily="2" charset="0"/>
              <a:buChar char="•"/>
            </a:pPr>
            <a:r>
              <a:rPr lang="en-US" altLang="en-US" sz="2000" dirty="0">
                <a:solidFill>
                  <a:schemeClr val="bg1">
                    <a:lumMod val="75000"/>
                  </a:schemeClr>
                </a:solidFill>
                <a:latin typeface="Arial Rounded MT Bold" panose="020F0704030504030204" pitchFamily="34" charset="77"/>
              </a:rPr>
              <a:t>Finite populations with rare mutations, rare migrants, and weak selection generally fit Hardy-Weinberg proportions</a:t>
            </a:r>
          </a:p>
          <a:p>
            <a:pPr>
              <a:buFont typeface="Times" pitchFamily="2" charset="0"/>
              <a:buAutoNum type="arabicPeriod"/>
            </a:pPr>
            <a:endParaRPr lang="en-US" altLang="en-US" sz="2000" dirty="0">
              <a:solidFill>
                <a:schemeClr val="bg1">
                  <a:lumMod val="75000"/>
                </a:schemeClr>
              </a:solidFill>
              <a:latin typeface="Arial Rounded MT Bold" panose="020F0704030504030204" pitchFamily="34" charset="77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Rectangle 2">
            <a:extLst>
              <a:ext uri="{FF2B5EF4-FFF2-40B4-BE49-F238E27FC236}">
                <a16:creationId xmlns:a16="http://schemas.microsoft.com/office/drawing/2014/main" id="{8860FC61-4908-D94E-8346-60FC91C59F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381000"/>
            <a:ext cx="8686800" cy="37856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457200" indent="-457200">
              <a:defRPr/>
            </a:pPr>
            <a:endParaRPr lang="en-US" sz="2000" dirty="0">
              <a:solidFill>
                <a:schemeClr val="bg1">
                  <a:lumMod val="75000"/>
                </a:schemeClr>
              </a:solidFill>
              <a:latin typeface="Arial Rounded MT Bold" panose="020F0704030504030204" pitchFamily="34" charset="77"/>
              <a:ea typeface="ＭＳ Ｐゴシック" charset="0"/>
              <a:cs typeface="ＭＳ Ｐゴシック" charset="0"/>
            </a:endParaRPr>
          </a:p>
          <a:p>
            <a:pPr marL="457200" indent="-457200">
              <a:buFont typeface="Times" charset="0"/>
              <a:buAutoNum type="arabicPeriod" startAt="2"/>
              <a:defRPr/>
            </a:pP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Arial Rounded MT Bold" panose="020F0704030504030204" pitchFamily="34" charset="77"/>
                <a:ea typeface="ＭＳ Ｐゴシック" charset="0"/>
                <a:cs typeface="ＭＳ Ｐゴシック" charset="0"/>
              </a:rPr>
              <a:t>Mating is random</a:t>
            </a:r>
          </a:p>
          <a:p>
            <a:pPr marL="457200" indent="-457200">
              <a:buFont typeface="Times" charset="0"/>
              <a:buAutoNum type="arabicPeriod" startAt="2"/>
              <a:defRPr/>
            </a:pPr>
            <a:endParaRPr lang="en-US" sz="2000" dirty="0">
              <a:solidFill>
                <a:schemeClr val="bg1">
                  <a:lumMod val="75000"/>
                </a:schemeClr>
              </a:solidFill>
              <a:latin typeface="Arial Rounded MT Bold" panose="020F0704030504030204" pitchFamily="34" charset="77"/>
              <a:ea typeface="ＭＳ Ｐゴシック" charset="0"/>
              <a:cs typeface="ＭＳ Ｐゴシック" charset="0"/>
            </a:endParaRPr>
          </a:p>
          <a:p>
            <a:pPr marL="457200" indent="-457200">
              <a:buFont typeface="Times" charset="0"/>
              <a:buChar char="•"/>
              <a:defRPr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Arial Rounded MT Bold" panose="020F0704030504030204" pitchFamily="34" charset="77"/>
                <a:ea typeface="ＭＳ Ｐゴシック" charset="0"/>
                <a:cs typeface="ＭＳ Ｐゴシック" charset="0"/>
              </a:rPr>
              <a:t>Few organisms mate randomly for all traits or loci</a:t>
            </a:r>
          </a:p>
          <a:p>
            <a:pPr marL="457200" indent="-457200">
              <a:buFont typeface="Times" charset="0"/>
              <a:buChar char="•"/>
              <a:defRPr/>
            </a:pPr>
            <a:endParaRPr lang="en-US" sz="2000" dirty="0">
              <a:solidFill>
                <a:schemeClr val="bg1">
                  <a:lumMod val="75000"/>
                </a:schemeClr>
              </a:solidFill>
              <a:latin typeface="Arial Rounded MT Bold" panose="020F0704030504030204" pitchFamily="34" charset="77"/>
              <a:ea typeface="ＭＳ Ｐゴシック" charset="0"/>
              <a:cs typeface="ＭＳ Ｐゴシック" charset="0"/>
            </a:endParaRPr>
          </a:p>
          <a:p>
            <a:pPr marL="457200" indent="-457200">
              <a:buFont typeface="Times" charset="0"/>
              <a:buChar char="•"/>
              <a:defRPr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Arial Rounded MT Bold" panose="020F0704030504030204" pitchFamily="34" charset="77"/>
                <a:ea typeface="ＭＳ Ｐゴシック" charset="0"/>
                <a:cs typeface="ＭＳ Ｐゴシック" charset="0"/>
              </a:rPr>
              <a:t>Hardy-Weinberg applies to any locus for which mating occurs randomly, even if mating is non-random for other loci</a:t>
            </a:r>
          </a:p>
          <a:p>
            <a:pPr marL="457200" indent="-457200">
              <a:buFont typeface="Times" charset="0"/>
              <a:buChar char="•"/>
              <a:defRPr/>
            </a:pPr>
            <a:endParaRPr lang="en-US" sz="2000" dirty="0">
              <a:solidFill>
                <a:schemeClr val="bg1">
                  <a:lumMod val="75000"/>
                </a:schemeClr>
              </a:solidFill>
              <a:latin typeface="Arial Rounded MT Bold" panose="020F0704030504030204" pitchFamily="34" charset="77"/>
              <a:ea typeface="ＭＳ Ｐゴシック" charset="0"/>
              <a:cs typeface="ＭＳ Ｐゴシック" charset="0"/>
            </a:endParaRPr>
          </a:p>
          <a:p>
            <a:pPr marL="457200" indent="-457200">
              <a:buFont typeface="Times" charset="0"/>
              <a:buChar char="•"/>
              <a:defRPr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Arial Rounded MT Bold" panose="020F0704030504030204" pitchFamily="34" charset="77"/>
                <a:ea typeface="ＭＳ Ｐゴシック" charset="0"/>
                <a:cs typeface="ＭＳ Ｐゴシック" charset="0"/>
              </a:rPr>
              <a:t>This works because different loci assort independently due to recombination</a:t>
            </a:r>
          </a:p>
          <a:p>
            <a:pPr>
              <a:defRPr/>
            </a:pPr>
            <a:endParaRPr lang="en-US" sz="2000" dirty="0">
              <a:latin typeface="Arial Rounded MT Bold" panose="020F0704030504030204" pitchFamily="34" charset="77"/>
              <a:ea typeface="ＭＳ Ｐゴシック" charset="0"/>
              <a:cs typeface="ＭＳ Ｐゴシック" charset="0"/>
            </a:endParaRPr>
          </a:p>
          <a:p>
            <a:pPr marL="457200" indent="-457200">
              <a:buFont typeface="Times" charset="0"/>
              <a:buAutoNum type="arabicPeriod" startAt="2"/>
              <a:defRPr/>
            </a:pPr>
            <a:endParaRPr lang="en-US" sz="2000" dirty="0">
              <a:latin typeface="Arial Rounded MT Bold" panose="020F0704030504030204" pitchFamily="34" charset="77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Rectangle 2">
            <a:extLst>
              <a:ext uri="{FF2B5EF4-FFF2-40B4-BE49-F238E27FC236}">
                <a16:creationId xmlns:a16="http://schemas.microsoft.com/office/drawing/2014/main" id="{4D3D2D96-E221-2245-A68E-D1D481E97B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" y="151179"/>
            <a:ext cx="8915400" cy="53245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57200" indent="-457200">
              <a:defRPr sz="16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 sz="2000" dirty="0">
              <a:solidFill>
                <a:schemeClr val="bg1">
                  <a:lumMod val="75000"/>
                </a:schemeClr>
              </a:solidFill>
              <a:latin typeface="Arial Rounded MT Bold" panose="020F0704030504030204" pitchFamily="34" charset="77"/>
            </a:endParaRPr>
          </a:p>
          <a:p>
            <a:pPr>
              <a:buFont typeface="Times" pitchFamily="2" charset="0"/>
              <a:buAutoNum type="arabicPeriod" startAt="3"/>
            </a:pPr>
            <a:r>
              <a:rPr lang="en-US" altLang="en-US" sz="2000" dirty="0">
                <a:solidFill>
                  <a:schemeClr val="accent1">
                    <a:lumMod val="50000"/>
                  </a:schemeClr>
                </a:solidFill>
                <a:latin typeface="Arial Rounded MT Bold" panose="020F0704030504030204" pitchFamily="34" charset="77"/>
              </a:rPr>
              <a:t>No natural selection</a:t>
            </a:r>
          </a:p>
          <a:p>
            <a:pPr>
              <a:buFont typeface="Times" pitchFamily="2" charset="0"/>
              <a:buAutoNum type="arabicPeriod" startAt="3"/>
            </a:pPr>
            <a:r>
              <a:rPr lang="en-US" altLang="en-US" sz="2000" dirty="0">
                <a:solidFill>
                  <a:schemeClr val="accent1">
                    <a:lumMod val="50000"/>
                  </a:schemeClr>
                </a:solidFill>
                <a:latin typeface="Arial Rounded MT Bold" panose="020F0704030504030204" pitchFamily="34" charset="77"/>
              </a:rPr>
              <a:t>No mutation</a:t>
            </a:r>
          </a:p>
          <a:p>
            <a:pPr>
              <a:buFont typeface="Times" pitchFamily="2" charset="0"/>
              <a:buAutoNum type="arabicPeriod" startAt="3"/>
            </a:pPr>
            <a:r>
              <a:rPr lang="en-US" altLang="en-US" sz="2000" dirty="0">
                <a:solidFill>
                  <a:schemeClr val="accent1">
                    <a:lumMod val="50000"/>
                  </a:schemeClr>
                </a:solidFill>
                <a:latin typeface="Arial Rounded MT Bold" panose="020F0704030504030204" pitchFamily="34" charset="77"/>
              </a:rPr>
              <a:t>No migration</a:t>
            </a:r>
          </a:p>
          <a:p>
            <a:pPr>
              <a:buFont typeface="Times" pitchFamily="2" charset="0"/>
              <a:buAutoNum type="arabicPeriod" startAt="3"/>
            </a:pPr>
            <a:endParaRPr lang="en-US" altLang="en-US" sz="2000" dirty="0">
              <a:solidFill>
                <a:schemeClr val="bg1">
                  <a:lumMod val="75000"/>
                </a:schemeClr>
              </a:solidFill>
              <a:latin typeface="Arial Rounded MT Bold" panose="020F0704030504030204" pitchFamily="34" charset="77"/>
            </a:endParaRPr>
          </a:p>
          <a:p>
            <a:pPr>
              <a:buFont typeface="Times" pitchFamily="2" charset="0"/>
              <a:buChar char="•"/>
            </a:pPr>
            <a:r>
              <a:rPr lang="en-US" altLang="en-US" sz="2000" dirty="0">
                <a:solidFill>
                  <a:schemeClr val="bg1">
                    <a:lumMod val="75000"/>
                  </a:schemeClr>
                </a:solidFill>
                <a:latin typeface="Arial Rounded MT Bold" panose="020F0704030504030204" pitchFamily="34" charset="77"/>
              </a:rPr>
              <a:t>Gene pool must be closed to the addition/subtraction of new alleles</a:t>
            </a:r>
          </a:p>
          <a:p>
            <a:pPr>
              <a:buFont typeface="Times" pitchFamily="2" charset="0"/>
              <a:buChar char="•"/>
            </a:pPr>
            <a:endParaRPr lang="en-US" altLang="en-US" sz="2000" dirty="0">
              <a:solidFill>
                <a:schemeClr val="bg1">
                  <a:lumMod val="75000"/>
                </a:schemeClr>
              </a:solidFill>
              <a:latin typeface="Arial Rounded MT Bold" panose="020F0704030504030204" pitchFamily="34" charset="77"/>
            </a:endParaRPr>
          </a:p>
          <a:p>
            <a:pPr>
              <a:buFont typeface="Times" pitchFamily="2" charset="0"/>
              <a:buChar char="•"/>
            </a:pPr>
            <a:r>
              <a:rPr lang="en-US" altLang="en-US" sz="2000" dirty="0">
                <a:solidFill>
                  <a:schemeClr val="bg1">
                    <a:lumMod val="75000"/>
                  </a:schemeClr>
                </a:solidFill>
                <a:latin typeface="Arial Rounded MT Bold" panose="020F0704030504030204" pitchFamily="34" charset="77"/>
              </a:rPr>
              <a:t>Selection subtract alleles or cause some alleles to increase in frequency</a:t>
            </a:r>
          </a:p>
          <a:p>
            <a:pPr>
              <a:buFont typeface="Times" pitchFamily="2" charset="0"/>
              <a:buChar char="•"/>
            </a:pPr>
            <a:endParaRPr lang="en-US" altLang="en-US" sz="2000" dirty="0">
              <a:solidFill>
                <a:schemeClr val="bg1">
                  <a:lumMod val="75000"/>
                </a:schemeClr>
              </a:solidFill>
              <a:latin typeface="Arial Rounded MT Bold" panose="020F0704030504030204" pitchFamily="34" charset="77"/>
            </a:endParaRPr>
          </a:p>
          <a:p>
            <a:pPr>
              <a:buFont typeface="Times" pitchFamily="2" charset="0"/>
              <a:buChar char="•"/>
            </a:pPr>
            <a:r>
              <a:rPr lang="en-US" altLang="en-US" sz="2000" dirty="0">
                <a:solidFill>
                  <a:schemeClr val="bg1">
                    <a:lumMod val="75000"/>
                  </a:schemeClr>
                </a:solidFill>
                <a:latin typeface="Arial Rounded MT Bold" panose="020F0704030504030204" pitchFamily="34" charset="77"/>
              </a:rPr>
              <a:t>Mutation adds variation (generates novel alleles) </a:t>
            </a:r>
          </a:p>
          <a:p>
            <a:pPr>
              <a:buFont typeface="Times" pitchFamily="2" charset="0"/>
              <a:buChar char="•"/>
            </a:pPr>
            <a:r>
              <a:rPr lang="en-US" altLang="en-US" sz="2000" dirty="0">
                <a:solidFill>
                  <a:schemeClr val="bg1">
                    <a:lumMod val="75000"/>
                  </a:schemeClr>
                </a:solidFill>
                <a:latin typeface="Arial Rounded MT Bold" panose="020F0704030504030204" pitchFamily="34" charset="77"/>
              </a:rPr>
              <a:t>Effects of mutation can be accommodated with a model (e.g., infinite alleles model)</a:t>
            </a:r>
          </a:p>
          <a:p>
            <a:pPr>
              <a:buFont typeface="Times" pitchFamily="2" charset="0"/>
              <a:buChar char="•"/>
            </a:pPr>
            <a:endParaRPr lang="en-US" altLang="en-US" sz="2000" dirty="0">
              <a:solidFill>
                <a:schemeClr val="bg1">
                  <a:lumMod val="75000"/>
                </a:schemeClr>
              </a:solidFill>
              <a:latin typeface="Arial Rounded MT Bold" panose="020F0704030504030204" pitchFamily="34" charset="77"/>
            </a:endParaRPr>
          </a:p>
          <a:p>
            <a:pPr>
              <a:buFont typeface="Times" pitchFamily="2" charset="0"/>
              <a:buChar char="•"/>
            </a:pPr>
            <a:r>
              <a:rPr lang="en-US" altLang="en-US" sz="2000" dirty="0">
                <a:solidFill>
                  <a:schemeClr val="bg1">
                    <a:lumMod val="75000"/>
                  </a:schemeClr>
                </a:solidFill>
                <a:latin typeface="Arial Rounded MT Bold" panose="020F0704030504030204" pitchFamily="34" charset="77"/>
              </a:rPr>
              <a:t>Migration can add or subtract variation depending on which alleles migrants carry and whether they immigrate or emigrate</a:t>
            </a:r>
          </a:p>
          <a:p>
            <a:pPr>
              <a:buFont typeface="Times" pitchFamily="2" charset="0"/>
              <a:buChar char="•"/>
            </a:pPr>
            <a:endParaRPr lang="en-US" altLang="en-US" sz="2000" dirty="0">
              <a:solidFill>
                <a:schemeClr val="bg1">
                  <a:lumMod val="75000"/>
                </a:schemeClr>
              </a:solidFill>
              <a:latin typeface="Arial Rounded MT Bold" panose="020F0704030504030204" pitchFamily="34" charset="77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Rectangle 2">
            <a:extLst>
              <a:ext uri="{FF2B5EF4-FFF2-40B4-BE49-F238E27FC236}">
                <a16:creationId xmlns:a16="http://schemas.microsoft.com/office/drawing/2014/main" id="{429D1432-7158-804A-ADCC-9C36AE7C64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" y="152400"/>
            <a:ext cx="8382000" cy="7478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defRPr sz="16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914400" indent="-457200">
              <a:defRPr sz="16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 dirty="0">
                <a:solidFill>
                  <a:schemeClr val="accent1">
                    <a:lumMod val="50000"/>
                  </a:schemeClr>
                </a:solidFill>
                <a:latin typeface="Arial Rounded MT Bold" panose="020F0704030504030204" pitchFamily="34" charset="77"/>
              </a:rPr>
              <a:t>Testing Hardy-Weinberg assumptions:</a:t>
            </a:r>
          </a:p>
          <a:p>
            <a:endParaRPr lang="en-US" altLang="en-US" sz="2000" dirty="0">
              <a:solidFill>
                <a:schemeClr val="bg1">
                  <a:lumMod val="75000"/>
                </a:schemeClr>
              </a:solidFill>
              <a:latin typeface="Arial Rounded MT Bold" panose="020F0704030504030204" pitchFamily="34" charset="77"/>
            </a:endParaRPr>
          </a:p>
          <a:p>
            <a:pPr>
              <a:buFontTx/>
              <a:buChar char="•"/>
            </a:pPr>
            <a:r>
              <a:rPr lang="en-US" altLang="en-US" sz="2000" dirty="0">
                <a:solidFill>
                  <a:schemeClr val="bg1">
                    <a:lumMod val="75000"/>
                  </a:schemeClr>
                </a:solidFill>
                <a:latin typeface="Arial Rounded MT Bold" panose="020F0704030504030204" pitchFamily="34" charset="77"/>
              </a:rPr>
              <a:t>Data from real populations rarely match Hardy-Weinberg proportions</a:t>
            </a:r>
          </a:p>
          <a:p>
            <a:pPr>
              <a:buFontTx/>
              <a:buChar char="•"/>
            </a:pPr>
            <a:endParaRPr lang="en-US" altLang="en-US" sz="2000" dirty="0">
              <a:solidFill>
                <a:schemeClr val="bg1">
                  <a:lumMod val="75000"/>
                </a:schemeClr>
              </a:solidFill>
              <a:latin typeface="Arial Rounded MT Bold" panose="020F0704030504030204" pitchFamily="34" charset="77"/>
            </a:endParaRPr>
          </a:p>
          <a:p>
            <a:pPr>
              <a:buFontTx/>
              <a:buChar char="•"/>
            </a:pPr>
            <a:r>
              <a:rPr lang="en-US" altLang="en-US" sz="2000" dirty="0">
                <a:solidFill>
                  <a:schemeClr val="bg1">
                    <a:lumMod val="75000"/>
                  </a:schemeClr>
                </a:solidFill>
                <a:latin typeface="Arial Rounded MT Bold" panose="020F0704030504030204" pitchFamily="34" charset="77"/>
              </a:rPr>
              <a:t>Test observed and expected proportions with a goodness of fit (GF) test such as a </a:t>
            </a:r>
            <a:r>
              <a:rPr lang="en-US" altLang="en-US" sz="2000" u="sng" dirty="0">
                <a:solidFill>
                  <a:schemeClr val="bg1">
                    <a:lumMod val="75000"/>
                  </a:schemeClr>
                </a:solidFill>
                <a:latin typeface="Arial Rounded MT Bold" panose="020F0704030504030204" pitchFamily="34" charset="77"/>
              </a:rPr>
              <a:t>chi-square test</a:t>
            </a:r>
            <a:r>
              <a:rPr lang="en-US" altLang="en-US" sz="2000" dirty="0">
                <a:solidFill>
                  <a:schemeClr val="bg1">
                    <a:lumMod val="75000"/>
                  </a:schemeClr>
                </a:solidFill>
                <a:latin typeface="Arial Rounded MT Bold" panose="020F0704030504030204" pitchFamily="34" charset="77"/>
              </a:rPr>
              <a:t>.</a:t>
            </a:r>
          </a:p>
          <a:p>
            <a:pPr>
              <a:buFontTx/>
              <a:buChar char="•"/>
            </a:pPr>
            <a:endParaRPr lang="en-US" altLang="en-US" sz="2000" dirty="0">
              <a:solidFill>
                <a:schemeClr val="bg1">
                  <a:lumMod val="75000"/>
                </a:schemeClr>
              </a:solidFill>
              <a:latin typeface="Arial Rounded MT Bold" panose="020F0704030504030204" pitchFamily="34" charset="77"/>
            </a:endParaRPr>
          </a:p>
          <a:p>
            <a:pPr>
              <a:buFontTx/>
              <a:buChar char="•"/>
            </a:pPr>
            <a:r>
              <a:rPr lang="en-US" altLang="en-US" sz="2000" dirty="0">
                <a:solidFill>
                  <a:schemeClr val="bg1">
                    <a:lumMod val="75000"/>
                  </a:schemeClr>
                </a:solidFill>
                <a:latin typeface="Arial Rounded MT Bold" panose="020F0704030504030204" pitchFamily="34" charset="77"/>
              </a:rPr>
              <a:t>If deviation is larger than expected, begin to determine which assumptions are violated (this is where the real work of population genetics begins).</a:t>
            </a:r>
          </a:p>
          <a:p>
            <a:pPr>
              <a:buFontTx/>
              <a:buChar char="•"/>
            </a:pPr>
            <a:endParaRPr lang="en-US" altLang="en-US" sz="2000" dirty="0">
              <a:solidFill>
                <a:schemeClr val="bg1">
                  <a:lumMod val="75000"/>
                </a:schemeClr>
              </a:solidFill>
              <a:latin typeface="Arial Rounded MT Bold" panose="020F0704030504030204" pitchFamily="34" charset="77"/>
            </a:endParaRPr>
          </a:p>
          <a:p>
            <a:pPr>
              <a:buFontTx/>
              <a:buChar char="•"/>
            </a:pPr>
            <a:r>
              <a:rPr lang="en-US" altLang="en-US" sz="2000" dirty="0">
                <a:solidFill>
                  <a:schemeClr val="bg1">
                    <a:lumMod val="75000"/>
                  </a:schemeClr>
                </a:solidFill>
                <a:latin typeface="Arial Rounded MT Bold" panose="020F0704030504030204" pitchFamily="34" charset="77"/>
              </a:rPr>
              <a:t>Factors that contribute to non-equilibrium:</a:t>
            </a:r>
          </a:p>
          <a:p>
            <a:pPr>
              <a:buFontTx/>
              <a:buChar char="•"/>
            </a:pPr>
            <a:endParaRPr lang="en-US" altLang="en-US" sz="2000" dirty="0">
              <a:solidFill>
                <a:schemeClr val="bg1">
                  <a:lumMod val="75000"/>
                </a:schemeClr>
              </a:solidFill>
              <a:latin typeface="Arial Rounded MT Bold" panose="020F0704030504030204" pitchFamily="34" charset="77"/>
            </a:endParaRPr>
          </a:p>
          <a:p>
            <a:pPr lvl="1">
              <a:buFontTx/>
              <a:buChar char="•"/>
            </a:pPr>
            <a:r>
              <a:rPr lang="en-US" altLang="en-US" sz="2000" dirty="0">
                <a:solidFill>
                  <a:srgbClr val="FFC000"/>
                </a:solidFill>
                <a:latin typeface="Arial Rounded MT Bold" panose="020F0704030504030204" pitchFamily="34" charset="77"/>
              </a:rPr>
              <a:t>Population differentiation (through drift and mutation)</a:t>
            </a:r>
          </a:p>
          <a:p>
            <a:pPr lvl="1">
              <a:buFontTx/>
              <a:buChar char="•"/>
            </a:pPr>
            <a:endParaRPr lang="en-US" altLang="en-US" sz="2000" dirty="0">
              <a:solidFill>
                <a:srgbClr val="FFC000"/>
              </a:solidFill>
              <a:latin typeface="Arial Rounded MT Bold" panose="020F0704030504030204" pitchFamily="34" charset="77"/>
            </a:endParaRPr>
          </a:p>
          <a:p>
            <a:pPr lvl="1">
              <a:buFontTx/>
              <a:buChar char="•"/>
            </a:pPr>
            <a:r>
              <a:rPr lang="en-US" altLang="en-US" sz="2000" dirty="0">
                <a:solidFill>
                  <a:srgbClr val="FFC000"/>
                </a:solidFill>
                <a:latin typeface="Arial Rounded MT Bold" panose="020F0704030504030204" pitchFamily="34" charset="77"/>
              </a:rPr>
              <a:t>Migration</a:t>
            </a:r>
          </a:p>
          <a:p>
            <a:pPr lvl="1">
              <a:buFontTx/>
              <a:buChar char="•"/>
            </a:pPr>
            <a:endParaRPr lang="en-US" altLang="en-US" sz="2000" dirty="0">
              <a:solidFill>
                <a:srgbClr val="FFC000"/>
              </a:solidFill>
              <a:latin typeface="Arial Rounded MT Bold" panose="020F0704030504030204" pitchFamily="34" charset="77"/>
            </a:endParaRPr>
          </a:p>
          <a:p>
            <a:pPr lvl="1">
              <a:buFontTx/>
              <a:buChar char="•"/>
            </a:pPr>
            <a:r>
              <a:rPr lang="en-US" altLang="en-US" sz="2000" dirty="0">
                <a:solidFill>
                  <a:srgbClr val="FFC000"/>
                </a:solidFill>
                <a:latin typeface="Arial Rounded MT Bold" panose="020F0704030504030204" pitchFamily="34" charset="77"/>
              </a:rPr>
              <a:t>Fluctuations in population size</a:t>
            </a:r>
          </a:p>
          <a:p>
            <a:pPr lvl="1">
              <a:buFontTx/>
              <a:buChar char="•"/>
            </a:pPr>
            <a:endParaRPr lang="en-US" altLang="en-US" sz="2000" dirty="0">
              <a:solidFill>
                <a:schemeClr val="bg1">
                  <a:lumMod val="75000"/>
                </a:schemeClr>
              </a:solidFill>
              <a:latin typeface="Arial Rounded MT Bold" panose="020F0704030504030204" pitchFamily="34" charset="77"/>
            </a:endParaRPr>
          </a:p>
          <a:p>
            <a:pPr lvl="1">
              <a:buFontTx/>
              <a:buChar char="•"/>
            </a:pPr>
            <a:r>
              <a:rPr lang="en-US" altLang="en-US" sz="2000" dirty="0">
                <a:solidFill>
                  <a:schemeClr val="bg1">
                    <a:lumMod val="75000"/>
                  </a:schemeClr>
                </a:solidFill>
                <a:latin typeface="Arial Rounded MT Bold" panose="020F0704030504030204" pitchFamily="34" charset="77"/>
              </a:rPr>
              <a:t>Selection</a:t>
            </a:r>
          </a:p>
          <a:p>
            <a:pPr>
              <a:buFontTx/>
              <a:buChar char="•"/>
            </a:pPr>
            <a:endParaRPr lang="en-US" altLang="en-US" sz="2000" dirty="0">
              <a:solidFill>
                <a:schemeClr val="bg1">
                  <a:lumMod val="75000"/>
                </a:schemeClr>
              </a:solidFill>
              <a:latin typeface="Arial Rounded MT Bold" panose="020F0704030504030204" pitchFamily="34" charset="77"/>
            </a:endParaRPr>
          </a:p>
          <a:p>
            <a:pPr>
              <a:buFontTx/>
              <a:buChar char="•"/>
            </a:pPr>
            <a:endParaRPr lang="en-US" altLang="en-US" sz="2000" dirty="0">
              <a:solidFill>
                <a:schemeClr val="bg1">
                  <a:lumMod val="75000"/>
                </a:schemeClr>
              </a:solidFill>
              <a:latin typeface="Arial Rounded MT Bold" panose="020F0704030504030204" pitchFamily="34" charset="77"/>
            </a:endParaRPr>
          </a:p>
          <a:p>
            <a:pPr>
              <a:buFontTx/>
              <a:buChar char="•"/>
            </a:pPr>
            <a:endParaRPr lang="en-US" altLang="en-US" sz="2000" dirty="0">
              <a:solidFill>
                <a:schemeClr val="bg1">
                  <a:lumMod val="75000"/>
                </a:schemeClr>
              </a:solidFill>
              <a:latin typeface="Arial Rounded MT Bold" panose="020F0704030504030204" pitchFamily="34" charset="77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1CC9B7A-D3A7-1B4D-B7C1-39E4103B7579}"/>
              </a:ext>
            </a:extLst>
          </p:cNvPr>
          <p:cNvSpPr/>
          <p:nvPr/>
        </p:nvSpPr>
        <p:spPr>
          <a:xfrm>
            <a:off x="454834" y="2351419"/>
            <a:ext cx="2716520" cy="1534781"/>
          </a:xfrm>
          <a:prstGeom prst="rect">
            <a:avLst/>
          </a:prstGeom>
          <a:noFill/>
          <a:ln w="57150" cmpd="sng">
            <a:solidFill>
              <a:srgbClr val="40008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CF7E74D-F868-414D-A23B-31B159DF7F08}"/>
              </a:ext>
            </a:extLst>
          </p:cNvPr>
          <p:cNvSpPr>
            <a:spLocks noChangeAspect="1"/>
          </p:cNvSpPr>
          <p:nvPr/>
        </p:nvSpPr>
        <p:spPr>
          <a:xfrm>
            <a:off x="2404520" y="2736356"/>
            <a:ext cx="153569" cy="153577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AEFBBC3-3884-734F-BEE9-4FA3EADAB3C8}"/>
              </a:ext>
            </a:extLst>
          </p:cNvPr>
          <p:cNvSpPr>
            <a:spLocks noChangeAspect="1"/>
          </p:cNvSpPr>
          <p:nvPr/>
        </p:nvSpPr>
        <p:spPr>
          <a:xfrm>
            <a:off x="1502102" y="2659567"/>
            <a:ext cx="153569" cy="15357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F7B0FE6-0B78-8A49-945B-1CB23606AF5D}"/>
              </a:ext>
            </a:extLst>
          </p:cNvPr>
          <p:cNvSpPr>
            <a:spLocks noChangeAspect="1"/>
          </p:cNvSpPr>
          <p:nvPr/>
        </p:nvSpPr>
        <p:spPr>
          <a:xfrm>
            <a:off x="1654502" y="2811967"/>
            <a:ext cx="153569" cy="15357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2AFA160-DDD6-0140-AEFE-84CB43A54F53}"/>
              </a:ext>
            </a:extLst>
          </p:cNvPr>
          <p:cNvSpPr>
            <a:spLocks noChangeAspect="1"/>
          </p:cNvSpPr>
          <p:nvPr/>
        </p:nvSpPr>
        <p:spPr>
          <a:xfrm>
            <a:off x="1702324" y="3266021"/>
            <a:ext cx="153569" cy="153577"/>
          </a:xfrm>
          <a:prstGeom prst="ellipse">
            <a:avLst/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1A1B2B0-E556-9742-9570-D2C9AAA5EC0F}"/>
              </a:ext>
            </a:extLst>
          </p:cNvPr>
          <p:cNvSpPr>
            <a:spLocks noChangeAspect="1"/>
          </p:cNvSpPr>
          <p:nvPr/>
        </p:nvSpPr>
        <p:spPr>
          <a:xfrm>
            <a:off x="1959302" y="3116767"/>
            <a:ext cx="153569" cy="153577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E721DA1-4066-2E46-B4F3-DB189E5FD223}"/>
              </a:ext>
            </a:extLst>
          </p:cNvPr>
          <p:cNvSpPr>
            <a:spLocks noChangeAspect="1"/>
          </p:cNvSpPr>
          <p:nvPr/>
        </p:nvSpPr>
        <p:spPr>
          <a:xfrm>
            <a:off x="2404520" y="3518741"/>
            <a:ext cx="153569" cy="153577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F8D0363-2EBA-204B-805C-21A574CE4BBC}"/>
              </a:ext>
            </a:extLst>
          </p:cNvPr>
          <p:cNvSpPr>
            <a:spLocks noChangeAspect="1"/>
          </p:cNvSpPr>
          <p:nvPr/>
        </p:nvSpPr>
        <p:spPr>
          <a:xfrm>
            <a:off x="815718" y="2691560"/>
            <a:ext cx="153569" cy="153577"/>
          </a:xfrm>
          <a:prstGeom prst="ellipse">
            <a:avLst/>
          </a:prstGeom>
          <a:solidFill>
            <a:srgbClr val="008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514F63B-1C75-034A-9B49-45B54B17F37D}"/>
              </a:ext>
            </a:extLst>
          </p:cNvPr>
          <p:cNvSpPr>
            <a:spLocks noChangeAspect="1"/>
          </p:cNvSpPr>
          <p:nvPr/>
        </p:nvSpPr>
        <p:spPr>
          <a:xfrm>
            <a:off x="1038192" y="2807645"/>
            <a:ext cx="153569" cy="153577"/>
          </a:xfrm>
          <a:prstGeom prst="ellipse">
            <a:avLst/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7E9D9D8-8AA3-DC45-90E8-4D4A34E7F076}"/>
              </a:ext>
            </a:extLst>
          </p:cNvPr>
          <p:cNvSpPr>
            <a:spLocks noChangeAspect="1"/>
          </p:cNvSpPr>
          <p:nvPr/>
        </p:nvSpPr>
        <p:spPr>
          <a:xfrm>
            <a:off x="1013961" y="3149937"/>
            <a:ext cx="153569" cy="153577"/>
          </a:xfrm>
          <a:prstGeom prst="ellipse">
            <a:avLst/>
          </a:prstGeom>
          <a:solidFill>
            <a:srgbClr val="008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1526049-303C-0341-A066-D2BA3E09A622}"/>
              </a:ext>
            </a:extLst>
          </p:cNvPr>
          <p:cNvSpPr>
            <a:spLocks noChangeAspect="1"/>
          </p:cNvSpPr>
          <p:nvPr/>
        </p:nvSpPr>
        <p:spPr>
          <a:xfrm>
            <a:off x="1393793" y="3041155"/>
            <a:ext cx="153569" cy="153577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463C53D-7BAC-664F-A82D-A4E172CAE7FB}"/>
              </a:ext>
            </a:extLst>
          </p:cNvPr>
          <p:cNvSpPr>
            <a:spLocks noChangeAspect="1"/>
          </p:cNvSpPr>
          <p:nvPr/>
        </p:nvSpPr>
        <p:spPr>
          <a:xfrm>
            <a:off x="1425318" y="3301160"/>
            <a:ext cx="153569" cy="15357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CC88503-2CB7-9A48-A4B3-DC23FCAF57D9}"/>
              </a:ext>
            </a:extLst>
          </p:cNvPr>
          <p:cNvSpPr>
            <a:spLocks noChangeAspect="1"/>
          </p:cNvSpPr>
          <p:nvPr/>
        </p:nvSpPr>
        <p:spPr>
          <a:xfrm>
            <a:off x="606600" y="3192379"/>
            <a:ext cx="153569" cy="15357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95EEE3E-FA50-9E47-9B78-857B03620EA6}"/>
              </a:ext>
            </a:extLst>
          </p:cNvPr>
          <p:cNvSpPr>
            <a:spLocks noChangeAspect="1"/>
          </p:cNvSpPr>
          <p:nvPr/>
        </p:nvSpPr>
        <p:spPr>
          <a:xfrm>
            <a:off x="525443" y="3421567"/>
            <a:ext cx="153569" cy="153577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EFCB336-0593-194A-8C79-94CB19922A2A}"/>
              </a:ext>
            </a:extLst>
          </p:cNvPr>
          <p:cNvSpPr>
            <a:spLocks noChangeAspect="1"/>
          </p:cNvSpPr>
          <p:nvPr/>
        </p:nvSpPr>
        <p:spPr>
          <a:xfrm>
            <a:off x="1038191" y="3606000"/>
            <a:ext cx="153569" cy="153577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3A707AC-DEB9-3541-ABB8-9E6D44D56F98}"/>
              </a:ext>
            </a:extLst>
          </p:cNvPr>
          <p:cNvSpPr>
            <a:spLocks noChangeAspect="1"/>
          </p:cNvSpPr>
          <p:nvPr/>
        </p:nvSpPr>
        <p:spPr>
          <a:xfrm>
            <a:off x="1197302" y="3529171"/>
            <a:ext cx="153569" cy="153577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61C94C4-776A-0B48-BE61-A2CCB381402E}"/>
              </a:ext>
            </a:extLst>
          </p:cNvPr>
          <p:cNvSpPr>
            <a:spLocks noChangeAspect="1"/>
          </p:cNvSpPr>
          <p:nvPr/>
        </p:nvSpPr>
        <p:spPr>
          <a:xfrm>
            <a:off x="2078631" y="3454737"/>
            <a:ext cx="153569" cy="153577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D778A4B-DF57-9647-A852-E1F6B4B480C9}"/>
              </a:ext>
            </a:extLst>
          </p:cNvPr>
          <p:cNvSpPr>
            <a:spLocks noChangeAspect="1"/>
          </p:cNvSpPr>
          <p:nvPr/>
        </p:nvSpPr>
        <p:spPr>
          <a:xfrm>
            <a:off x="2232199" y="3237475"/>
            <a:ext cx="153569" cy="153577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61483751-A560-C94E-8817-BD2A84EB0918}"/>
              </a:ext>
            </a:extLst>
          </p:cNvPr>
          <p:cNvSpPr>
            <a:spLocks noChangeAspect="1"/>
          </p:cNvSpPr>
          <p:nvPr/>
        </p:nvSpPr>
        <p:spPr>
          <a:xfrm>
            <a:off x="1779108" y="2398711"/>
            <a:ext cx="153569" cy="15357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0655781-883F-7340-95B7-6B6B63E5E50A}"/>
              </a:ext>
            </a:extLst>
          </p:cNvPr>
          <p:cNvSpPr>
            <a:spLocks noChangeAspect="1"/>
          </p:cNvSpPr>
          <p:nvPr/>
        </p:nvSpPr>
        <p:spPr>
          <a:xfrm>
            <a:off x="1931508" y="2551111"/>
            <a:ext cx="153569" cy="15357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C11334B-4382-F74F-A48A-8944A013F1D1}"/>
              </a:ext>
            </a:extLst>
          </p:cNvPr>
          <p:cNvSpPr>
            <a:spLocks noChangeAspect="1"/>
          </p:cNvSpPr>
          <p:nvPr/>
        </p:nvSpPr>
        <p:spPr>
          <a:xfrm>
            <a:off x="2155415" y="2876828"/>
            <a:ext cx="153569" cy="153577"/>
          </a:xfrm>
          <a:prstGeom prst="ellipse">
            <a:avLst/>
          </a:prstGeom>
          <a:solidFill>
            <a:srgbClr val="008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EA8056F-ED07-EC49-8089-17F1FB15E8B9}"/>
              </a:ext>
            </a:extLst>
          </p:cNvPr>
          <p:cNvSpPr>
            <a:spLocks noChangeAspect="1"/>
          </p:cNvSpPr>
          <p:nvPr/>
        </p:nvSpPr>
        <p:spPr>
          <a:xfrm>
            <a:off x="1925062" y="2931522"/>
            <a:ext cx="153569" cy="153577"/>
          </a:xfrm>
          <a:prstGeom prst="ellipse">
            <a:avLst/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72469CC-1D80-C24D-AD85-2EB8CB7F96C2}"/>
              </a:ext>
            </a:extLst>
          </p:cNvPr>
          <p:cNvSpPr>
            <a:spLocks noChangeAspect="1"/>
          </p:cNvSpPr>
          <p:nvPr/>
        </p:nvSpPr>
        <p:spPr>
          <a:xfrm>
            <a:off x="2388708" y="3008311"/>
            <a:ext cx="153569" cy="15357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70AB9905-8475-9145-BEE6-B65B28F2AE40}"/>
              </a:ext>
            </a:extLst>
          </p:cNvPr>
          <p:cNvSpPr>
            <a:spLocks noChangeAspect="1"/>
          </p:cNvSpPr>
          <p:nvPr/>
        </p:nvSpPr>
        <p:spPr>
          <a:xfrm>
            <a:off x="2694677" y="3391052"/>
            <a:ext cx="153569" cy="153577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73A485B2-F64F-BD47-89A3-59A128059BAB}"/>
              </a:ext>
            </a:extLst>
          </p:cNvPr>
          <p:cNvSpPr>
            <a:spLocks noChangeAspect="1"/>
          </p:cNvSpPr>
          <p:nvPr/>
        </p:nvSpPr>
        <p:spPr>
          <a:xfrm>
            <a:off x="2519573" y="2428535"/>
            <a:ext cx="153569" cy="153577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9AACD657-D3B8-7648-86A7-C1EE65605A26}"/>
              </a:ext>
            </a:extLst>
          </p:cNvPr>
          <p:cNvSpPr>
            <a:spLocks noChangeAspect="1"/>
          </p:cNvSpPr>
          <p:nvPr/>
        </p:nvSpPr>
        <p:spPr>
          <a:xfrm>
            <a:off x="2901157" y="2428535"/>
            <a:ext cx="153569" cy="153577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C284E953-7F06-764C-ABEC-8477EAC0FB35}"/>
              </a:ext>
            </a:extLst>
          </p:cNvPr>
          <p:cNvSpPr>
            <a:spLocks noChangeAspect="1"/>
          </p:cNvSpPr>
          <p:nvPr/>
        </p:nvSpPr>
        <p:spPr>
          <a:xfrm>
            <a:off x="2824373" y="2733335"/>
            <a:ext cx="153569" cy="153577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659151E0-8AA7-F04D-95FD-2324E0029F21}"/>
              </a:ext>
            </a:extLst>
          </p:cNvPr>
          <p:cNvSpPr>
            <a:spLocks noChangeAspect="1"/>
          </p:cNvSpPr>
          <p:nvPr/>
        </p:nvSpPr>
        <p:spPr>
          <a:xfrm>
            <a:off x="1515611" y="3651933"/>
            <a:ext cx="153569" cy="153577"/>
          </a:xfrm>
          <a:prstGeom prst="ellipse">
            <a:avLst/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F9E0E88-F5E0-6E40-A145-52997C5CE65E}"/>
              </a:ext>
            </a:extLst>
          </p:cNvPr>
          <p:cNvSpPr>
            <a:spLocks noChangeAspect="1"/>
          </p:cNvSpPr>
          <p:nvPr/>
        </p:nvSpPr>
        <p:spPr>
          <a:xfrm>
            <a:off x="1730118" y="3605960"/>
            <a:ext cx="153569" cy="15357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418C7627-2C9F-404A-BF45-E6DA9010EFCC}"/>
              </a:ext>
            </a:extLst>
          </p:cNvPr>
          <p:cNvSpPr>
            <a:spLocks noChangeAspect="1"/>
          </p:cNvSpPr>
          <p:nvPr/>
        </p:nvSpPr>
        <p:spPr>
          <a:xfrm>
            <a:off x="2771461" y="3160711"/>
            <a:ext cx="153569" cy="153577"/>
          </a:xfrm>
          <a:prstGeom prst="ellipse">
            <a:avLst/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5699C5F6-B329-3A4E-9611-989D13DA397E}"/>
              </a:ext>
            </a:extLst>
          </p:cNvPr>
          <p:cNvSpPr>
            <a:spLocks noChangeAspect="1"/>
          </p:cNvSpPr>
          <p:nvPr/>
        </p:nvSpPr>
        <p:spPr>
          <a:xfrm>
            <a:off x="2670804" y="2938723"/>
            <a:ext cx="153569" cy="15357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15593330-AF4C-C042-A904-07BACF6D7A9A}"/>
              </a:ext>
            </a:extLst>
          </p:cNvPr>
          <p:cNvSpPr>
            <a:spLocks noChangeAspect="1"/>
          </p:cNvSpPr>
          <p:nvPr/>
        </p:nvSpPr>
        <p:spPr>
          <a:xfrm>
            <a:off x="2556920" y="3671141"/>
            <a:ext cx="153569" cy="153577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B629A031-490E-534C-B036-8579637E6053}"/>
              </a:ext>
            </a:extLst>
          </p:cNvPr>
          <p:cNvSpPr>
            <a:spLocks noChangeAspect="1"/>
          </p:cNvSpPr>
          <p:nvPr/>
        </p:nvSpPr>
        <p:spPr>
          <a:xfrm>
            <a:off x="2844007" y="3629182"/>
            <a:ext cx="153569" cy="153577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88678D32-3F67-884A-8684-F51CD4D396DF}"/>
              </a:ext>
            </a:extLst>
          </p:cNvPr>
          <p:cNvSpPr>
            <a:spLocks noChangeAspect="1"/>
          </p:cNvSpPr>
          <p:nvPr/>
        </p:nvSpPr>
        <p:spPr>
          <a:xfrm>
            <a:off x="529815" y="2889933"/>
            <a:ext cx="153569" cy="153577"/>
          </a:xfrm>
          <a:prstGeom prst="ellipse">
            <a:avLst/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7CB39AD3-6027-CC4F-B28B-89B15EB961E6}"/>
              </a:ext>
            </a:extLst>
          </p:cNvPr>
          <p:cNvSpPr>
            <a:spLocks noChangeAspect="1"/>
          </p:cNvSpPr>
          <p:nvPr/>
        </p:nvSpPr>
        <p:spPr>
          <a:xfrm>
            <a:off x="760169" y="2964366"/>
            <a:ext cx="153569" cy="153577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B510B9A9-65C1-134A-992E-440668112A53}"/>
              </a:ext>
            </a:extLst>
          </p:cNvPr>
          <p:cNvSpPr>
            <a:spLocks noChangeAspect="1"/>
          </p:cNvSpPr>
          <p:nvPr/>
        </p:nvSpPr>
        <p:spPr>
          <a:xfrm>
            <a:off x="525443" y="3597724"/>
            <a:ext cx="153569" cy="15357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258C35C5-E4A1-7C43-BA7D-8A4E491B57C7}"/>
              </a:ext>
            </a:extLst>
          </p:cNvPr>
          <p:cNvSpPr>
            <a:spLocks noChangeAspect="1"/>
          </p:cNvSpPr>
          <p:nvPr/>
        </p:nvSpPr>
        <p:spPr>
          <a:xfrm>
            <a:off x="1425318" y="3301160"/>
            <a:ext cx="153569" cy="153577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6DDC3D06-7444-364C-9CF5-CD40D6572471}"/>
              </a:ext>
            </a:extLst>
          </p:cNvPr>
          <p:cNvSpPr>
            <a:spLocks noChangeAspect="1"/>
          </p:cNvSpPr>
          <p:nvPr/>
        </p:nvSpPr>
        <p:spPr>
          <a:xfrm>
            <a:off x="1114976" y="3345956"/>
            <a:ext cx="153569" cy="15357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0E34CE8F-9F5D-BF42-8015-E6090570FC26}"/>
              </a:ext>
            </a:extLst>
          </p:cNvPr>
          <p:cNvSpPr>
            <a:spLocks noChangeAspect="1"/>
          </p:cNvSpPr>
          <p:nvPr/>
        </p:nvSpPr>
        <p:spPr>
          <a:xfrm>
            <a:off x="779668" y="3251148"/>
            <a:ext cx="153569" cy="153577"/>
          </a:xfrm>
          <a:prstGeom prst="ellipse">
            <a:avLst/>
          </a:prstGeom>
          <a:solidFill>
            <a:srgbClr val="008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1E203B8B-7995-BB46-9F43-A203667D2E4B}"/>
              </a:ext>
            </a:extLst>
          </p:cNvPr>
          <p:cNvSpPr>
            <a:spLocks noChangeAspect="1"/>
          </p:cNvSpPr>
          <p:nvPr/>
        </p:nvSpPr>
        <p:spPr>
          <a:xfrm>
            <a:off x="1120517" y="2475499"/>
            <a:ext cx="153569" cy="15357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658A675E-5451-A243-8F17-885FD413C704}"/>
              </a:ext>
            </a:extLst>
          </p:cNvPr>
          <p:cNvSpPr>
            <a:spLocks noChangeAspect="1"/>
          </p:cNvSpPr>
          <p:nvPr/>
        </p:nvSpPr>
        <p:spPr>
          <a:xfrm>
            <a:off x="760169" y="3529171"/>
            <a:ext cx="153569" cy="15357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BA036D9E-C470-DF47-BCA7-7E78A75A64B7}"/>
              </a:ext>
            </a:extLst>
          </p:cNvPr>
          <p:cNvSpPr>
            <a:spLocks noChangeAspect="1"/>
          </p:cNvSpPr>
          <p:nvPr/>
        </p:nvSpPr>
        <p:spPr>
          <a:xfrm>
            <a:off x="1274086" y="2785146"/>
            <a:ext cx="153569" cy="153577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42BF6077-F2AD-3E40-A199-5628E6FD6713}"/>
              </a:ext>
            </a:extLst>
          </p:cNvPr>
          <p:cNvSpPr>
            <a:spLocks noChangeAspect="1"/>
          </p:cNvSpPr>
          <p:nvPr/>
        </p:nvSpPr>
        <p:spPr>
          <a:xfrm>
            <a:off x="2217914" y="3671141"/>
            <a:ext cx="153569" cy="15357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104D409A-DD86-0A48-9538-C0773A627652}"/>
              </a:ext>
            </a:extLst>
          </p:cNvPr>
          <p:cNvSpPr>
            <a:spLocks noChangeAspect="1"/>
          </p:cNvSpPr>
          <p:nvPr/>
        </p:nvSpPr>
        <p:spPr>
          <a:xfrm>
            <a:off x="1362042" y="2494729"/>
            <a:ext cx="153569" cy="153577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51A87EAA-97A0-0F4F-9408-E62FFAA3F065}"/>
              </a:ext>
            </a:extLst>
          </p:cNvPr>
          <p:cNvSpPr>
            <a:spLocks noChangeAspect="1"/>
          </p:cNvSpPr>
          <p:nvPr/>
        </p:nvSpPr>
        <p:spPr>
          <a:xfrm>
            <a:off x="525443" y="2428535"/>
            <a:ext cx="153569" cy="15357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227D3132-3137-B342-B64A-BAC7C1867A42}"/>
              </a:ext>
            </a:extLst>
          </p:cNvPr>
          <p:cNvSpPr>
            <a:spLocks noChangeAspect="1"/>
          </p:cNvSpPr>
          <p:nvPr/>
        </p:nvSpPr>
        <p:spPr>
          <a:xfrm>
            <a:off x="815718" y="2474322"/>
            <a:ext cx="153569" cy="153577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22B737B6-FA16-0841-9644-F3F0BC3466D6}"/>
              </a:ext>
            </a:extLst>
          </p:cNvPr>
          <p:cNvSpPr>
            <a:spLocks noChangeAspect="1"/>
          </p:cNvSpPr>
          <p:nvPr/>
        </p:nvSpPr>
        <p:spPr>
          <a:xfrm>
            <a:off x="1730117" y="3085099"/>
            <a:ext cx="153569" cy="15357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50899CA3-79AB-0D45-A5A3-AAAADA57236E}"/>
              </a:ext>
            </a:extLst>
          </p:cNvPr>
          <p:cNvSpPr>
            <a:spLocks noChangeAspect="1"/>
          </p:cNvSpPr>
          <p:nvPr/>
        </p:nvSpPr>
        <p:spPr>
          <a:xfrm>
            <a:off x="1592395" y="2515300"/>
            <a:ext cx="153569" cy="153577"/>
          </a:xfrm>
          <a:prstGeom prst="ellipse">
            <a:avLst/>
          </a:prstGeom>
          <a:solidFill>
            <a:srgbClr val="008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49C3B3D5-2CB7-D94E-8BF0-64F08DD1D961}"/>
              </a:ext>
            </a:extLst>
          </p:cNvPr>
          <p:cNvSpPr>
            <a:spLocks noChangeAspect="1"/>
          </p:cNvSpPr>
          <p:nvPr/>
        </p:nvSpPr>
        <p:spPr>
          <a:xfrm>
            <a:off x="1744795" y="2667700"/>
            <a:ext cx="153569" cy="153577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25551A77-E81E-BC47-9949-1705378CDB1B}"/>
              </a:ext>
            </a:extLst>
          </p:cNvPr>
          <p:cNvSpPr>
            <a:spLocks noChangeAspect="1"/>
          </p:cNvSpPr>
          <p:nvPr/>
        </p:nvSpPr>
        <p:spPr>
          <a:xfrm>
            <a:off x="2206741" y="2475499"/>
            <a:ext cx="153569" cy="15357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94E0EA08-F6E1-0E4D-9416-6EB2DEC23256}"/>
              </a:ext>
            </a:extLst>
          </p:cNvPr>
          <p:cNvSpPr>
            <a:spLocks noChangeAspect="1"/>
          </p:cNvSpPr>
          <p:nvPr/>
        </p:nvSpPr>
        <p:spPr>
          <a:xfrm>
            <a:off x="2053172" y="2723251"/>
            <a:ext cx="153569" cy="153577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181149A4-E069-AD4F-8FD6-953C265AAD2C}"/>
              </a:ext>
            </a:extLst>
          </p:cNvPr>
          <p:cNvSpPr>
            <a:spLocks noChangeAspect="1"/>
          </p:cNvSpPr>
          <p:nvPr/>
        </p:nvSpPr>
        <p:spPr>
          <a:xfrm>
            <a:off x="2480135" y="3207753"/>
            <a:ext cx="153569" cy="153577"/>
          </a:xfrm>
          <a:prstGeom prst="ellipse">
            <a:avLst/>
          </a:prstGeom>
          <a:solidFill>
            <a:srgbClr val="008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23D7C9F0-EFF0-7447-AB00-E7F00F6ECD36}"/>
              </a:ext>
            </a:extLst>
          </p:cNvPr>
          <p:cNvSpPr>
            <a:spLocks noChangeAspect="1"/>
          </p:cNvSpPr>
          <p:nvPr/>
        </p:nvSpPr>
        <p:spPr>
          <a:xfrm>
            <a:off x="1191760" y="3048153"/>
            <a:ext cx="153569" cy="15357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C0959D08-4693-2E4D-AFFE-17201D757625}"/>
              </a:ext>
            </a:extLst>
          </p:cNvPr>
          <p:cNvSpPr>
            <a:spLocks noChangeAspect="1"/>
          </p:cNvSpPr>
          <p:nvPr/>
        </p:nvSpPr>
        <p:spPr>
          <a:xfrm>
            <a:off x="1882517" y="3336542"/>
            <a:ext cx="153569" cy="153577"/>
          </a:xfrm>
          <a:prstGeom prst="ellipse">
            <a:avLst/>
          </a:prstGeom>
          <a:solidFill>
            <a:srgbClr val="008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05EBFFA9-589E-2847-A5BF-6ABF1680C0FF}"/>
              </a:ext>
            </a:extLst>
          </p:cNvPr>
          <p:cNvSpPr txBox="1"/>
          <p:nvPr/>
        </p:nvSpPr>
        <p:spPr>
          <a:xfrm>
            <a:off x="1420400" y="1724280"/>
            <a:ext cx="19307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C6"/>
                </a:solidFill>
              </a:rPr>
              <a:t>Pop 1</a:t>
            </a:r>
          </a:p>
        </p:txBody>
      </p:sp>
      <p:sp>
        <p:nvSpPr>
          <p:cNvPr id="57" name="Rectangle 2">
            <a:extLst>
              <a:ext uri="{FF2B5EF4-FFF2-40B4-BE49-F238E27FC236}">
                <a16:creationId xmlns:a16="http://schemas.microsoft.com/office/drawing/2014/main" id="{C1A2BC88-07B9-E04A-8E23-4146437E0F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5084" y="-129946"/>
            <a:ext cx="8382000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defRPr sz="16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914400" indent="-457200">
              <a:defRPr sz="16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indent="0" algn="ctr"/>
            <a:endParaRPr lang="en-US" altLang="en-US" sz="2000" dirty="0">
              <a:solidFill>
                <a:schemeClr val="bg1">
                  <a:lumMod val="75000"/>
                </a:schemeClr>
              </a:solidFill>
              <a:latin typeface="Arial Rounded MT Bold" panose="020F0704030504030204" pitchFamily="34" charset="77"/>
            </a:endParaRPr>
          </a:p>
          <a:p>
            <a:pPr marL="457200" lvl="1" indent="0" algn="ctr"/>
            <a:r>
              <a:rPr lang="en-US" altLang="en-US" sz="2000" dirty="0">
                <a:solidFill>
                  <a:srgbClr val="FFC000"/>
                </a:solidFill>
                <a:latin typeface="Arial Rounded MT Bold" panose="020F0704030504030204" pitchFamily="34" charset="77"/>
              </a:rPr>
              <a:t>Mutations </a:t>
            </a:r>
            <a:r>
              <a:rPr lang="en-US" altLang="en-US" sz="2000" dirty="0">
                <a:solidFill>
                  <a:srgbClr val="FFFFC6"/>
                </a:solidFill>
                <a:latin typeface="Arial Rounded MT Bold" panose="020F0704030504030204" pitchFamily="34" charset="77"/>
              </a:rPr>
              <a:t>change allele frequencies</a:t>
            </a:r>
          </a:p>
          <a:p>
            <a:pPr marL="457200" lvl="1" indent="0" algn="ctr"/>
            <a:endParaRPr lang="en-US" altLang="en-US" sz="2000" dirty="0">
              <a:solidFill>
                <a:srgbClr val="FFFFC6"/>
              </a:solidFill>
              <a:latin typeface="Arial Rounded MT Bold" panose="020F0704030504030204" pitchFamily="34" charset="77"/>
            </a:endParaRPr>
          </a:p>
          <a:p>
            <a:pPr marL="0" indent="0" algn="ctr"/>
            <a:endParaRPr lang="en-US" altLang="en-US" sz="2000" dirty="0">
              <a:solidFill>
                <a:schemeClr val="bg1">
                  <a:lumMod val="75000"/>
                </a:schemeClr>
              </a:solidFill>
              <a:latin typeface="Arial Rounded MT Bold" panose="020F0704030504030204" pitchFamily="34" charset="77"/>
            </a:endParaRPr>
          </a:p>
          <a:p>
            <a:pPr marL="0" indent="0" algn="ctr"/>
            <a:endParaRPr lang="en-US" altLang="en-US" sz="2000" dirty="0">
              <a:solidFill>
                <a:schemeClr val="bg1">
                  <a:lumMod val="75000"/>
                </a:schemeClr>
              </a:solidFill>
              <a:latin typeface="Arial Rounded MT Bold" panose="020F0704030504030204" pitchFamily="34" charset="77"/>
            </a:endParaRPr>
          </a:p>
          <a:p>
            <a:pPr marL="0" indent="0" algn="ctr"/>
            <a:endParaRPr lang="en-US" altLang="en-US" sz="2000" dirty="0">
              <a:solidFill>
                <a:schemeClr val="bg1">
                  <a:lumMod val="75000"/>
                </a:schemeClr>
              </a:solidFill>
              <a:latin typeface="Arial Rounded MT Bold" panose="020F0704030504030204" pitchFamily="34" charset="77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EBF28F76-7CA0-4341-9EAB-9D5918A14EEE}"/>
              </a:ext>
            </a:extLst>
          </p:cNvPr>
          <p:cNvSpPr/>
          <p:nvPr/>
        </p:nvSpPr>
        <p:spPr>
          <a:xfrm>
            <a:off x="5578999" y="2348344"/>
            <a:ext cx="2716520" cy="1534781"/>
          </a:xfrm>
          <a:prstGeom prst="rect">
            <a:avLst/>
          </a:prstGeom>
          <a:noFill/>
          <a:ln w="57150" cmpd="sng">
            <a:solidFill>
              <a:srgbClr val="40008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12FD944B-10CD-6C45-B1CC-B0E0B781DC73}"/>
              </a:ext>
            </a:extLst>
          </p:cNvPr>
          <p:cNvSpPr>
            <a:spLocks noChangeAspect="1"/>
          </p:cNvSpPr>
          <p:nvPr/>
        </p:nvSpPr>
        <p:spPr>
          <a:xfrm>
            <a:off x="7528685" y="2733281"/>
            <a:ext cx="153569" cy="153577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60DC265E-494E-0F4A-BD60-41C6AC8BA6A5}"/>
              </a:ext>
            </a:extLst>
          </p:cNvPr>
          <p:cNvSpPr>
            <a:spLocks noChangeAspect="1"/>
          </p:cNvSpPr>
          <p:nvPr/>
        </p:nvSpPr>
        <p:spPr>
          <a:xfrm>
            <a:off x="6626267" y="2656492"/>
            <a:ext cx="153569" cy="15357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35CCFC04-8675-2049-A1E1-7CCB05AC5EE6}"/>
              </a:ext>
            </a:extLst>
          </p:cNvPr>
          <p:cNvSpPr>
            <a:spLocks noChangeAspect="1"/>
          </p:cNvSpPr>
          <p:nvPr/>
        </p:nvSpPr>
        <p:spPr>
          <a:xfrm>
            <a:off x="6778667" y="2808892"/>
            <a:ext cx="153569" cy="15357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649C2C3A-CF76-0942-BF7F-C587DB292025}"/>
              </a:ext>
            </a:extLst>
          </p:cNvPr>
          <p:cNvSpPr>
            <a:spLocks noChangeAspect="1"/>
          </p:cNvSpPr>
          <p:nvPr/>
        </p:nvSpPr>
        <p:spPr>
          <a:xfrm>
            <a:off x="6826489" y="3262946"/>
            <a:ext cx="153569" cy="153577"/>
          </a:xfrm>
          <a:prstGeom prst="ellipse">
            <a:avLst/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029DE79B-8CA6-8C45-A9B5-540EF2D5F5EF}"/>
              </a:ext>
            </a:extLst>
          </p:cNvPr>
          <p:cNvSpPr>
            <a:spLocks noChangeAspect="1"/>
          </p:cNvSpPr>
          <p:nvPr/>
        </p:nvSpPr>
        <p:spPr>
          <a:xfrm>
            <a:off x="7083467" y="3113692"/>
            <a:ext cx="153569" cy="153577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FF69E09C-0628-2143-956D-476840B805C6}"/>
              </a:ext>
            </a:extLst>
          </p:cNvPr>
          <p:cNvSpPr>
            <a:spLocks noChangeAspect="1"/>
          </p:cNvSpPr>
          <p:nvPr/>
        </p:nvSpPr>
        <p:spPr>
          <a:xfrm>
            <a:off x="7528685" y="3515666"/>
            <a:ext cx="153569" cy="153577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2C8786C9-68DA-D84F-807D-9820F3A25476}"/>
              </a:ext>
            </a:extLst>
          </p:cNvPr>
          <p:cNvSpPr>
            <a:spLocks noChangeAspect="1"/>
          </p:cNvSpPr>
          <p:nvPr/>
        </p:nvSpPr>
        <p:spPr>
          <a:xfrm>
            <a:off x="5939883" y="2688485"/>
            <a:ext cx="153569" cy="153577"/>
          </a:xfrm>
          <a:prstGeom prst="ellipse">
            <a:avLst/>
          </a:prstGeom>
          <a:solidFill>
            <a:srgbClr val="008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9431B537-17CC-9D41-8F5A-C32B78B1C737}"/>
              </a:ext>
            </a:extLst>
          </p:cNvPr>
          <p:cNvSpPr>
            <a:spLocks noChangeAspect="1"/>
          </p:cNvSpPr>
          <p:nvPr/>
        </p:nvSpPr>
        <p:spPr>
          <a:xfrm>
            <a:off x="6162357" y="2804570"/>
            <a:ext cx="153569" cy="153577"/>
          </a:xfrm>
          <a:prstGeom prst="ellipse">
            <a:avLst/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C9BBF298-E480-E040-B43A-59D2952CB029}"/>
              </a:ext>
            </a:extLst>
          </p:cNvPr>
          <p:cNvSpPr>
            <a:spLocks noChangeAspect="1"/>
          </p:cNvSpPr>
          <p:nvPr/>
        </p:nvSpPr>
        <p:spPr>
          <a:xfrm>
            <a:off x="6138126" y="3146862"/>
            <a:ext cx="153569" cy="153577"/>
          </a:xfrm>
          <a:prstGeom prst="ellipse">
            <a:avLst/>
          </a:prstGeom>
          <a:solidFill>
            <a:srgbClr val="008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2104A490-E77F-0547-B454-DE58CCD27D2D}"/>
              </a:ext>
            </a:extLst>
          </p:cNvPr>
          <p:cNvSpPr>
            <a:spLocks noChangeAspect="1"/>
          </p:cNvSpPr>
          <p:nvPr/>
        </p:nvSpPr>
        <p:spPr>
          <a:xfrm>
            <a:off x="6517958" y="3038080"/>
            <a:ext cx="153569" cy="153577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A9FE32F5-2D20-C049-8108-E82D4CE72A15}"/>
              </a:ext>
            </a:extLst>
          </p:cNvPr>
          <p:cNvSpPr>
            <a:spLocks noChangeAspect="1"/>
          </p:cNvSpPr>
          <p:nvPr/>
        </p:nvSpPr>
        <p:spPr>
          <a:xfrm>
            <a:off x="6549483" y="3298085"/>
            <a:ext cx="153569" cy="15357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E6AB715F-C21A-B84C-A2DF-1A085453D642}"/>
              </a:ext>
            </a:extLst>
          </p:cNvPr>
          <p:cNvSpPr>
            <a:spLocks noChangeAspect="1"/>
          </p:cNvSpPr>
          <p:nvPr/>
        </p:nvSpPr>
        <p:spPr>
          <a:xfrm>
            <a:off x="5730765" y="3189304"/>
            <a:ext cx="153569" cy="15357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BC899CDE-D0AB-6B4B-B08B-B2BC50A297F8}"/>
              </a:ext>
            </a:extLst>
          </p:cNvPr>
          <p:cNvSpPr>
            <a:spLocks noChangeAspect="1"/>
          </p:cNvSpPr>
          <p:nvPr/>
        </p:nvSpPr>
        <p:spPr>
          <a:xfrm>
            <a:off x="5649608" y="3418492"/>
            <a:ext cx="153569" cy="153577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92F0630D-C354-2942-9E20-DB5ED4807B05}"/>
              </a:ext>
            </a:extLst>
          </p:cNvPr>
          <p:cNvSpPr>
            <a:spLocks noChangeAspect="1"/>
          </p:cNvSpPr>
          <p:nvPr/>
        </p:nvSpPr>
        <p:spPr>
          <a:xfrm>
            <a:off x="6162356" y="3602925"/>
            <a:ext cx="153569" cy="153577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F1F6D4B0-0097-D345-8DDA-BA52F3535227}"/>
              </a:ext>
            </a:extLst>
          </p:cNvPr>
          <p:cNvSpPr>
            <a:spLocks noChangeAspect="1"/>
          </p:cNvSpPr>
          <p:nvPr/>
        </p:nvSpPr>
        <p:spPr>
          <a:xfrm>
            <a:off x="6321467" y="3526096"/>
            <a:ext cx="153569" cy="153577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A6E14843-2521-2F46-858F-2B1ED4D5B107}"/>
              </a:ext>
            </a:extLst>
          </p:cNvPr>
          <p:cNvSpPr>
            <a:spLocks noChangeAspect="1"/>
          </p:cNvSpPr>
          <p:nvPr/>
        </p:nvSpPr>
        <p:spPr>
          <a:xfrm>
            <a:off x="7202796" y="3451662"/>
            <a:ext cx="153569" cy="153577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963FF4ED-8DD8-C743-8198-6F9DD451722B}"/>
              </a:ext>
            </a:extLst>
          </p:cNvPr>
          <p:cNvSpPr>
            <a:spLocks noChangeAspect="1"/>
          </p:cNvSpPr>
          <p:nvPr/>
        </p:nvSpPr>
        <p:spPr>
          <a:xfrm>
            <a:off x="7356364" y="3234400"/>
            <a:ext cx="153569" cy="153577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E3AE9E6C-A19E-2F4F-B38B-C4202B3B60B1}"/>
              </a:ext>
            </a:extLst>
          </p:cNvPr>
          <p:cNvSpPr>
            <a:spLocks noChangeAspect="1"/>
          </p:cNvSpPr>
          <p:nvPr/>
        </p:nvSpPr>
        <p:spPr>
          <a:xfrm>
            <a:off x="6903273" y="2395636"/>
            <a:ext cx="153569" cy="15357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D658D092-EBAA-784E-8A28-B66DE38BBEFD}"/>
              </a:ext>
            </a:extLst>
          </p:cNvPr>
          <p:cNvSpPr>
            <a:spLocks noChangeAspect="1"/>
          </p:cNvSpPr>
          <p:nvPr/>
        </p:nvSpPr>
        <p:spPr>
          <a:xfrm>
            <a:off x="7055673" y="2548036"/>
            <a:ext cx="153569" cy="15357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C8E6F03C-1DD4-3247-AF4D-DBFAE835A010}"/>
              </a:ext>
            </a:extLst>
          </p:cNvPr>
          <p:cNvSpPr>
            <a:spLocks noChangeAspect="1"/>
          </p:cNvSpPr>
          <p:nvPr/>
        </p:nvSpPr>
        <p:spPr>
          <a:xfrm>
            <a:off x="7279580" y="2873753"/>
            <a:ext cx="153569" cy="153577"/>
          </a:xfrm>
          <a:prstGeom prst="ellipse">
            <a:avLst/>
          </a:prstGeom>
          <a:solidFill>
            <a:srgbClr val="008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2CE50875-27D3-9249-B427-86339EBE8E2D}"/>
              </a:ext>
            </a:extLst>
          </p:cNvPr>
          <p:cNvSpPr>
            <a:spLocks noChangeAspect="1"/>
          </p:cNvSpPr>
          <p:nvPr/>
        </p:nvSpPr>
        <p:spPr>
          <a:xfrm>
            <a:off x="7049227" y="2928447"/>
            <a:ext cx="153569" cy="153577"/>
          </a:xfrm>
          <a:prstGeom prst="ellipse">
            <a:avLst/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E0CDF7BC-41E5-B64D-A1C0-9CA8FA203486}"/>
              </a:ext>
            </a:extLst>
          </p:cNvPr>
          <p:cNvSpPr>
            <a:spLocks noChangeAspect="1"/>
          </p:cNvSpPr>
          <p:nvPr/>
        </p:nvSpPr>
        <p:spPr>
          <a:xfrm>
            <a:off x="7512873" y="3005236"/>
            <a:ext cx="153569" cy="15357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6460BFC8-980B-C346-8E60-CABD381D3EAF}"/>
              </a:ext>
            </a:extLst>
          </p:cNvPr>
          <p:cNvSpPr>
            <a:spLocks noChangeAspect="1"/>
          </p:cNvSpPr>
          <p:nvPr/>
        </p:nvSpPr>
        <p:spPr>
          <a:xfrm>
            <a:off x="7818842" y="3387977"/>
            <a:ext cx="153569" cy="153577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B294BA57-D06E-914D-AB4D-6CC2DFAADEFE}"/>
              </a:ext>
            </a:extLst>
          </p:cNvPr>
          <p:cNvSpPr>
            <a:spLocks noChangeAspect="1"/>
          </p:cNvSpPr>
          <p:nvPr/>
        </p:nvSpPr>
        <p:spPr>
          <a:xfrm>
            <a:off x="7643738" y="2425460"/>
            <a:ext cx="153569" cy="153577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1B0B17BB-ED26-914C-9AC0-D4A6F174F3B5}"/>
              </a:ext>
            </a:extLst>
          </p:cNvPr>
          <p:cNvSpPr>
            <a:spLocks noChangeAspect="1"/>
          </p:cNvSpPr>
          <p:nvPr/>
        </p:nvSpPr>
        <p:spPr>
          <a:xfrm>
            <a:off x="8025322" y="2425460"/>
            <a:ext cx="153569" cy="153577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7AC46B17-B026-8941-9311-C266D113D0C9}"/>
              </a:ext>
            </a:extLst>
          </p:cNvPr>
          <p:cNvSpPr>
            <a:spLocks noChangeAspect="1"/>
          </p:cNvSpPr>
          <p:nvPr/>
        </p:nvSpPr>
        <p:spPr>
          <a:xfrm>
            <a:off x="7948538" y="2730260"/>
            <a:ext cx="153569" cy="153577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5B3C8AE8-FF5D-B94A-84F4-52DF33383AD3}"/>
              </a:ext>
            </a:extLst>
          </p:cNvPr>
          <p:cNvSpPr>
            <a:spLocks noChangeAspect="1"/>
          </p:cNvSpPr>
          <p:nvPr/>
        </p:nvSpPr>
        <p:spPr>
          <a:xfrm>
            <a:off x="6639776" y="3648858"/>
            <a:ext cx="153569" cy="153577"/>
          </a:xfrm>
          <a:prstGeom prst="ellipse">
            <a:avLst/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D837C3C4-3774-8342-BBC2-BB4720EF06B6}"/>
              </a:ext>
            </a:extLst>
          </p:cNvPr>
          <p:cNvSpPr>
            <a:spLocks noChangeAspect="1"/>
          </p:cNvSpPr>
          <p:nvPr/>
        </p:nvSpPr>
        <p:spPr>
          <a:xfrm>
            <a:off x="6854283" y="3602885"/>
            <a:ext cx="153569" cy="15357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7872FB3C-C276-584B-8C5B-31D6868AD83E}"/>
              </a:ext>
            </a:extLst>
          </p:cNvPr>
          <p:cNvSpPr>
            <a:spLocks noChangeAspect="1"/>
          </p:cNvSpPr>
          <p:nvPr/>
        </p:nvSpPr>
        <p:spPr>
          <a:xfrm>
            <a:off x="7895626" y="3157636"/>
            <a:ext cx="153569" cy="153577"/>
          </a:xfrm>
          <a:prstGeom prst="ellipse">
            <a:avLst/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CB16DA37-5B4D-F544-BC3D-6AD5534E9060}"/>
              </a:ext>
            </a:extLst>
          </p:cNvPr>
          <p:cNvSpPr>
            <a:spLocks noChangeAspect="1"/>
          </p:cNvSpPr>
          <p:nvPr/>
        </p:nvSpPr>
        <p:spPr>
          <a:xfrm>
            <a:off x="7794969" y="2935648"/>
            <a:ext cx="153569" cy="153577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4B45BE84-859F-FF46-AA95-DDBEA9F29BE7}"/>
              </a:ext>
            </a:extLst>
          </p:cNvPr>
          <p:cNvSpPr>
            <a:spLocks noChangeAspect="1"/>
          </p:cNvSpPr>
          <p:nvPr/>
        </p:nvSpPr>
        <p:spPr>
          <a:xfrm>
            <a:off x="7681085" y="3668066"/>
            <a:ext cx="153569" cy="153577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A5F06590-196A-2B4C-8108-BFA7B420A24B}"/>
              </a:ext>
            </a:extLst>
          </p:cNvPr>
          <p:cNvSpPr>
            <a:spLocks noChangeAspect="1"/>
          </p:cNvSpPr>
          <p:nvPr/>
        </p:nvSpPr>
        <p:spPr>
          <a:xfrm>
            <a:off x="7968172" y="3626107"/>
            <a:ext cx="153569" cy="153577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8E8BE569-7A0B-484A-A332-25D6516CC215}"/>
              </a:ext>
            </a:extLst>
          </p:cNvPr>
          <p:cNvSpPr>
            <a:spLocks noChangeAspect="1"/>
          </p:cNvSpPr>
          <p:nvPr/>
        </p:nvSpPr>
        <p:spPr>
          <a:xfrm>
            <a:off x="5653980" y="2886858"/>
            <a:ext cx="153569" cy="153577"/>
          </a:xfrm>
          <a:prstGeom prst="ellipse">
            <a:avLst/>
          </a:prstGeom>
          <a:solidFill>
            <a:srgbClr val="66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7274B65C-3654-1540-B1D1-F64CB41488C7}"/>
              </a:ext>
            </a:extLst>
          </p:cNvPr>
          <p:cNvSpPr>
            <a:spLocks noChangeAspect="1"/>
          </p:cNvSpPr>
          <p:nvPr/>
        </p:nvSpPr>
        <p:spPr>
          <a:xfrm>
            <a:off x="5884334" y="2961291"/>
            <a:ext cx="153569" cy="153577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318881D1-727E-8D4C-8681-62914A11EF2A}"/>
              </a:ext>
            </a:extLst>
          </p:cNvPr>
          <p:cNvSpPr>
            <a:spLocks noChangeAspect="1"/>
          </p:cNvSpPr>
          <p:nvPr/>
        </p:nvSpPr>
        <p:spPr>
          <a:xfrm>
            <a:off x="5649608" y="3594649"/>
            <a:ext cx="153569" cy="15357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3166707E-29F4-3D49-B74B-54FF05A36F8E}"/>
              </a:ext>
            </a:extLst>
          </p:cNvPr>
          <p:cNvSpPr>
            <a:spLocks noChangeAspect="1"/>
          </p:cNvSpPr>
          <p:nvPr/>
        </p:nvSpPr>
        <p:spPr>
          <a:xfrm>
            <a:off x="6549483" y="3298085"/>
            <a:ext cx="153569" cy="153577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6D5CBFC2-B860-0048-9BB3-C46AE4244BBC}"/>
              </a:ext>
            </a:extLst>
          </p:cNvPr>
          <p:cNvSpPr>
            <a:spLocks noChangeAspect="1"/>
          </p:cNvSpPr>
          <p:nvPr/>
        </p:nvSpPr>
        <p:spPr>
          <a:xfrm>
            <a:off x="6239141" y="3342881"/>
            <a:ext cx="153569" cy="15357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9DB11400-3C8C-E94F-AA28-02814E307165}"/>
              </a:ext>
            </a:extLst>
          </p:cNvPr>
          <p:cNvSpPr>
            <a:spLocks noChangeAspect="1"/>
          </p:cNvSpPr>
          <p:nvPr/>
        </p:nvSpPr>
        <p:spPr>
          <a:xfrm>
            <a:off x="5903833" y="3248073"/>
            <a:ext cx="153569" cy="153577"/>
          </a:xfrm>
          <a:prstGeom prst="ellipse">
            <a:avLst/>
          </a:prstGeom>
          <a:solidFill>
            <a:srgbClr val="008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C5BC111B-22F3-1245-A09E-582F0F1984F0}"/>
              </a:ext>
            </a:extLst>
          </p:cNvPr>
          <p:cNvSpPr>
            <a:spLocks noChangeAspect="1"/>
          </p:cNvSpPr>
          <p:nvPr/>
        </p:nvSpPr>
        <p:spPr>
          <a:xfrm>
            <a:off x="6244682" y="2472424"/>
            <a:ext cx="153569" cy="15357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FFD5294B-2E5E-6848-B2AC-E681F3C829C7}"/>
              </a:ext>
            </a:extLst>
          </p:cNvPr>
          <p:cNvSpPr>
            <a:spLocks noChangeAspect="1"/>
          </p:cNvSpPr>
          <p:nvPr/>
        </p:nvSpPr>
        <p:spPr>
          <a:xfrm>
            <a:off x="5884334" y="3526096"/>
            <a:ext cx="153569" cy="15357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0B880E2A-B789-5A4A-91E7-851B023D3015}"/>
              </a:ext>
            </a:extLst>
          </p:cNvPr>
          <p:cNvSpPr>
            <a:spLocks noChangeAspect="1"/>
          </p:cNvSpPr>
          <p:nvPr/>
        </p:nvSpPr>
        <p:spPr>
          <a:xfrm>
            <a:off x="6398251" y="2782071"/>
            <a:ext cx="153569" cy="153577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B668A22E-8AAF-9149-9F48-5A94915C586C}"/>
              </a:ext>
            </a:extLst>
          </p:cNvPr>
          <p:cNvSpPr>
            <a:spLocks noChangeAspect="1"/>
          </p:cNvSpPr>
          <p:nvPr/>
        </p:nvSpPr>
        <p:spPr>
          <a:xfrm>
            <a:off x="7342079" y="3668066"/>
            <a:ext cx="153569" cy="15357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C6820C9C-C536-6443-9729-A070F9D3B300}"/>
              </a:ext>
            </a:extLst>
          </p:cNvPr>
          <p:cNvSpPr>
            <a:spLocks noChangeAspect="1"/>
          </p:cNvSpPr>
          <p:nvPr/>
        </p:nvSpPr>
        <p:spPr>
          <a:xfrm>
            <a:off x="6486207" y="2491654"/>
            <a:ext cx="153569" cy="153577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821532CF-3F74-8840-9BBA-67F59EB8EBF6}"/>
              </a:ext>
            </a:extLst>
          </p:cNvPr>
          <p:cNvSpPr>
            <a:spLocks noChangeAspect="1"/>
          </p:cNvSpPr>
          <p:nvPr/>
        </p:nvSpPr>
        <p:spPr>
          <a:xfrm>
            <a:off x="5649608" y="2425460"/>
            <a:ext cx="153569" cy="15357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83FD69DC-E77A-C340-B629-82335F3FC46E}"/>
              </a:ext>
            </a:extLst>
          </p:cNvPr>
          <p:cNvSpPr>
            <a:spLocks noChangeAspect="1"/>
          </p:cNvSpPr>
          <p:nvPr/>
        </p:nvSpPr>
        <p:spPr>
          <a:xfrm>
            <a:off x="5939883" y="2471247"/>
            <a:ext cx="153569" cy="153577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E373B6F1-694C-A740-A417-E764D6BC7BB0}"/>
              </a:ext>
            </a:extLst>
          </p:cNvPr>
          <p:cNvSpPr>
            <a:spLocks noChangeAspect="1"/>
          </p:cNvSpPr>
          <p:nvPr/>
        </p:nvSpPr>
        <p:spPr>
          <a:xfrm>
            <a:off x="6854282" y="3082024"/>
            <a:ext cx="153569" cy="15357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6CF4D8EE-AF24-4C41-A209-F6E070297472}"/>
              </a:ext>
            </a:extLst>
          </p:cNvPr>
          <p:cNvSpPr>
            <a:spLocks noChangeAspect="1"/>
          </p:cNvSpPr>
          <p:nvPr/>
        </p:nvSpPr>
        <p:spPr>
          <a:xfrm>
            <a:off x="6716560" y="2512225"/>
            <a:ext cx="153569" cy="153577"/>
          </a:xfrm>
          <a:prstGeom prst="ellipse">
            <a:avLst/>
          </a:prstGeom>
          <a:solidFill>
            <a:srgbClr val="008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8ABD0FDD-3D8A-6D4A-9AA4-23EEFB89985B}"/>
              </a:ext>
            </a:extLst>
          </p:cNvPr>
          <p:cNvSpPr>
            <a:spLocks noChangeAspect="1"/>
          </p:cNvSpPr>
          <p:nvPr/>
        </p:nvSpPr>
        <p:spPr>
          <a:xfrm>
            <a:off x="6868960" y="2664625"/>
            <a:ext cx="153569" cy="153577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2549E7B2-B5AA-FF46-902B-816F67C01A16}"/>
              </a:ext>
            </a:extLst>
          </p:cNvPr>
          <p:cNvSpPr>
            <a:spLocks noChangeAspect="1"/>
          </p:cNvSpPr>
          <p:nvPr/>
        </p:nvSpPr>
        <p:spPr>
          <a:xfrm>
            <a:off x="7330906" y="2472424"/>
            <a:ext cx="153569" cy="15357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6AB2A9C3-FD85-7B43-A956-BE16E0FD714C}"/>
              </a:ext>
            </a:extLst>
          </p:cNvPr>
          <p:cNvSpPr>
            <a:spLocks noChangeAspect="1"/>
          </p:cNvSpPr>
          <p:nvPr/>
        </p:nvSpPr>
        <p:spPr>
          <a:xfrm>
            <a:off x="7177337" y="2720176"/>
            <a:ext cx="153569" cy="153577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6A2058ED-F73E-1D4B-8756-45087C3E054D}"/>
              </a:ext>
            </a:extLst>
          </p:cNvPr>
          <p:cNvSpPr>
            <a:spLocks noChangeAspect="1"/>
          </p:cNvSpPr>
          <p:nvPr/>
        </p:nvSpPr>
        <p:spPr>
          <a:xfrm>
            <a:off x="7604300" y="3204678"/>
            <a:ext cx="153569" cy="153577"/>
          </a:xfrm>
          <a:prstGeom prst="ellipse">
            <a:avLst/>
          </a:prstGeom>
          <a:solidFill>
            <a:srgbClr val="008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206A0025-DFD8-BC4F-A7E5-A1432C5BE9DF}"/>
              </a:ext>
            </a:extLst>
          </p:cNvPr>
          <p:cNvSpPr>
            <a:spLocks noChangeAspect="1"/>
          </p:cNvSpPr>
          <p:nvPr/>
        </p:nvSpPr>
        <p:spPr>
          <a:xfrm>
            <a:off x="6315925" y="3045078"/>
            <a:ext cx="153569" cy="15357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B1591983-2E7A-A042-8081-051C235001FF}"/>
              </a:ext>
            </a:extLst>
          </p:cNvPr>
          <p:cNvSpPr>
            <a:spLocks noChangeAspect="1"/>
          </p:cNvSpPr>
          <p:nvPr/>
        </p:nvSpPr>
        <p:spPr>
          <a:xfrm>
            <a:off x="7006682" y="3333467"/>
            <a:ext cx="153569" cy="153577"/>
          </a:xfrm>
          <a:prstGeom prst="ellipse">
            <a:avLst/>
          </a:prstGeom>
          <a:solidFill>
            <a:srgbClr val="008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7829CD42-7444-0B4B-A775-94F5DE4D5799}"/>
              </a:ext>
            </a:extLst>
          </p:cNvPr>
          <p:cNvSpPr txBox="1"/>
          <p:nvPr/>
        </p:nvSpPr>
        <p:spPr>
          <a:xfrm>
            <a:off x="5482683" y="1707590"/>
            <a:ext cx="32041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C6"/>
                </a:solidFill>
              </a:rPr>
              <a:t>Pop 1 (next generation)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E7113D56-B1EA-BB4C-B46B-1F5D85D36B60}"/>
              </a:ext>
            </a:extLst>
          </p:cNvPr>
          <p:cNvSpPr txBox="1"/>
          <p:nvPr/>
        </p:nvSpPr>
        <p:spPr>
          <a:xfrm>
            <a:off x="3820399" y="2326071"/>
            <a:ext cx="16650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FFC6"/>
                </a:solidFill>
              </a:rPr>
              <a:t>Mutation</a:t>
            </a:r>
          </a:p>
        </p:txBody>
      </p: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F77EEF9A-AA9C-7143-975F-3E3BC36EC3CF}"/>
              </a:ext>
            </a:extLst>
          </p:cNvPr>
          <p:cNvCxnSpPr>
            <a:cxnSpLocks/>
            <a:stCxn id="113" idx="1"/>
          </p:cNvCxnSpPr>
          <p:nvPr/>
        </p:nvCxnSpPr>
        <p:spPr bwMode="auto">
          <a:xfrm flipH="1">
            <a:off x="3054726" y="2526126"/>
            <a:ext cx="765673" cy="2190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FFC6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381470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93" grpId="0" animBg="1"/>
      <p:bldP spid="94" grpId="0" animBg="1"/>
      <p:bldP spid="95" grpId="0" animBg="1"/>
      <p:bldP spid="96" grpId="0" animBg="1"/>
      <p:bldP spid="97" grpId="0" animBg="1"/>
      <p:bldP spid="98" grpId="0" animBg="1"/>
      <p:bldP spid="99" grpId="0" animBg="1"/>
      <p:bldP spid="100" grpId="0" animBg="1"/>
      <p:bldP spid="101" grpId="0" animBg="1"/>
      <p:bldP spid="102" grpId="0" animBg="1"/>
      <p:bldP spid="103" grpId="0" animBg="1"/>
      <p:bldP spid="104" grpId="0" animBg="1"/>
      <p:bldP spid="105" grpId="0" animBg="1"/>
      <p:bldP spid="106" grpId="0" animBg="1"/>
      <p:bldP spid="107" grpId="0" animBg="1"/>
      <p:bldP spid="108" grpId="0" animBg="1"/>
      <p:bldP spid="109" grpId="0" animBg="1"/>
      <p:bldP spid="110" grpId="0" animBg="1"/>
      <p:bldP spid="11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>
            <a:extLst>
              <a:ext uri="{FF2B5EF4-FFF2-40B4-BE49-F238E27FC236}">
                <a16:creationId xmlns:a16="http://schemas.microsoft.com/office/drawing/2014/main" id="{7FFB836A-6ECF-3F42-9439-4C5844B68B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3498" y="0"/>
            <a:ext cx="7022022" cy="6774796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</p:pic>
      <p:sp>
        <p:nvSpPr>
          <p:cNvPr id="3076" name="Text Box 4">
            <a:extLst>
              <a:ext uri="{FF2B5EF4-FFF2-40B4-BE49-F238E27FC236}">
                <a16:creationId xmlns:a16="http://schemas.microsoft.com/office/drawing/2014/main" id="{B6CC375B-7923-864E-810D-766986D9B7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481" y="6476039"/>
            <a:ext cx="3918240" cy="2318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sgothic" charset="0"/>
                <a:cs typeface="msgothic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sgothic" charset="0"/>
                <a:cs typeface="msgothic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sgothic" charset="0"/>
                <a:cs typeface="msgothic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sgothic" charset="0"/>
                <a:cs typeface="msgothic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sgothic" charset="0"/>
                <a:cs typeface="msgothic" charset="0"/>
              </a:defRPr>
            </a:lvl5pPr>
            <a:lvl6pPr marL="15367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sgothic" charset="0"/>
                <a:cs typeface="msgothic" charset="0"/>
              </a:defRPr>
            </a:lvl6pPr>
            <a:lvl7pPr marL="19939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sgothic" charset="0"/>
                <a:cs typeface="msgothic" charset="0"/>
              </a:defRPr>
            </a:lvl7pPr>
            <a:lvl8pPr marL="24511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sgothic" charset="0"/>
                <a:cs typeface="msgothic" charset="0"/>
              </a:defRPr>
            </a:lvl8pPr>
            <a:lvl9pPr marL="29083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sgothic" charset="0"/>
                <a:cs typeface="msgothic" charset="0"/>
              </a:defRPr>
            </a:lvl9pPr>
          </a:lstStyle>
          <a:p>
            <a:r>
              <a:rPr lang="en-GB" altLang="en-US" sz="1089" dirty="0">
                <a:latin typeface="Arial" panose="020B0604020202020204" pitchFamily="34" charset="0"/>
              </a:rPr>
              <a:t>Benjamin </a:t>
            </a:r>
            <a:r>
              <a:rPr lang="en-GB" altLang="en-US" sz="1089" dirty="0" err="1">
                <a:latin typeface="Arial" panose="020B0604020202020204" pitchFamily="34" charset="0"/>
              </a:rPr>
              <a:t>Laenen</a:t>
            </a:r>
            <a:r>
              <a:rPr lang="en-GB" altLang="en-US" sz="1089" dirty="0">
                <a:latin typeface="Arial" panose="020B0604020202020204" pitchFamily="34" charset="0"/>
              </a:rPr>
              <a:t> et al.</a:t>
            </a:r>
          </a:p>
          <a:p>
            <a:r>
              <a:rPr lang="en-GB" altLang="en-US" sz="1089" dirty="0">
                <a:latin typeface="Arial" panose="020B0604020202020204" pitchFamily="34" charset="0"/>
              </a:rPr>
              <a:t>PNAS 2018;115:4:816-821</a:t>
            </a:r>
          </a:p>
        </p:txBody>
      </p:sp>
      <p:sp>
        <p:nvSpPr>
          <p:cNvPr id="3073" name="Text Box 1">
            <a:extLst>
              <a:ext uri="{FF2B5EF4-FFF2-40B4-BE49-F238E27FC236}">
                <a16:creationId xmlns:a16="http://schemas.microsoft.com/office/drawing/2014/main" id="{9968C872-C9DB-A74D-9386-A24E67F6B9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615940"/>
            <a:ext cx="2819400" cy="414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sgothic" charset="0"/>
                <a:cs typeface="msgothic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sgothic" charset="0"/>
                <a:cs typeface="msgothic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sgothic" charset="0"/>
                <a:cs typeface="msgothic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sgothic" charset="0"/>
                <a:cs typeface="msgothic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sgothic" charset="0"/>
                <a:cs typeface="msgothic" charset="0"/>
              </a:defRPr>
            </a:lvl5pPr>
            <a:lvl6pPr marL="15367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sgothic" charset="0"/>
                <a:cs typeface="msgothic" charset="0"/>
              </a:defRPr>
            </a:lvl6pPr>
            <a:lvl7pPr marL="19939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sgothic" charset="0"/>
                <a:cs typeface="msgothic" charset="0"/>
              </a:defRPr>
            </a:lvl7pPr>
            <a:lvl8pPr marL="24511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sgothic" charset="0"/>
                <a:cs typeface="msgothic" charset="0"/>
              </a:defRPr>
            </a:lvl8pPr>
            <a:lvl9pPr marL="29083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sgothic" charset="0"/>
                <a:cs typeface="msgothic" charset="0"/>
              </a:defRPr>
            </a:lvl9pPr>
          </a:lstStyle>
          <a:p>
            <a:pPr algn="ctr"/>
            <a:r>
              <a:rPr lang="en-GB" altLang="en-US" sz="1800" dirty="0">
                <a:solidFill>
                  <a:srgbClr val="002060"/>
                </a:solidFill>
                <a:latin typeface="Arial Rounded MT Bold" panose="020F0704030504030204" pitchFamily="34" charset="77"/>
              </a:rPr>
              <a:t>Geographic structure in</a:t>
            </a:r>
          </a:p>
          <a:p>
            <a:pPr algn="ctr"/>
            <a:r>
              <a:rPr lang="en-GB" altLang="en-US" sz="1800" dirty="0">
                <a:solidFill>
                  <a:srgbClr val="002060"/>
                </a:solidFill>
                <a:latin typeface="Arial Rounded MT Bold" panose="020F0704030504030204" pitchFamily="34" charset="77"/>
              </a:rPr>
              <a:t>European </a:t>
            </a:r>
            <a:r>
              <a:rPr lang="en-GB" altLang="en-US" sz="1800" i="1" dirty="0" err="1">
                <a:solidFill>
                  <a:srgbClr val="002060"/>
                </a:solidFill>
                <a:latin typeface="Arial Rounded MT Bold" panose="020F0704030504030204" pitchFamily="34" charset="77"/>
              </a:rPr>
              <a:t>Arabis</a:t>
            </a:r>
            <a:r>
              <a:rPr lang="en-GB" altLang="en-US" sz="1800" i="1" dirty="0">
                <a:solidFill>
                  <a:srgbClr val="002060"/>
                </a:solidFill>
                <a:latin typeface="Arial Rounded MT Bold" panose="020F0704030504030204" pitchFamily="34" charset="77"/>
              </a:rPr>
              <a:t> </a:t>
            </a:r>
            <a:r>
              <a:rPr lang="en-GB" altLang="en-US" sz="1800" i="1" dirty="0" err="1">
                <a:solidFill>
                  <a:srgbClr val="002060"/>
                </a:solidFill>
                <a:latin typeface="Arial Rounded MT Bold" panose="020F0704030504030204" pitchFamily="34" charset="77"/>
              </a:rPr>
              <a:t>alpina</a:t>
            </a:r>
            <a:endParaRPr lang="en-GB" altLang="en-US" sz="1800" dirty="0">
              <a:solidFill>
                <a:srgbClr val="002060"/>
              </a:solidFill>
              <a:latin typeface="Arial Rounded MT Bold" panose="020F0704030504030204" pitchFamily="34" charset="77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1EB121B-6D3E-4D46-8385-9A3DEB0AA6CB}"/>
              </a:ext>
            </a:extLst>
          </p:cNvPr>
          <p:cNvSpPr/>
          <p:nvPr/>
        </p:nvSpPr>
        <p:spPr bwMode="auto">
          <a:xfrm>
            <a:off x="1809001" y="-221596"/>
            <a:ext cx="457200" cy="6096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9EF87A9-2A01-3643-A1AF-9C12FAE87931}"/>
              </a:ext>
            </a:extLst>
          </p:cNvPr>
          <p:cNvSpPr/>
          <p:nvPr/>
        </p:nvSpPr>
        <p:spPr bwMode="auto">
          <a:xfrm>
            <a:off x="1809001" y="3252256"/>
            <a:ext cx="457200" cy="6096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6B3D31F-CE60-9040-8E1C-5CC188F385D9}"/>
              </a:ext>
            </a:extLst>
          </p:cNvPr>
          <p:cNvSpPr/>
          <p:nvPr/>
        </p:nvSpPr>
        <p:spPr bwMode="auto">
          <a:xfrm>
            <a:off x="5867400" y="3124200"/>
            <a:ext cx="304800" cy="6096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101178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40BFC70-1A46-E14B-8215-3265AB3EF7E5}"/>
              </a:ext>
            </a:extLst>
          </p:cNvPr>
          <p:cNvSpPr/>
          <p:nvPr/>
        </p:nvSpPr>
        <p:spPr>
          <a:xfrm>
            <a:off x="3276600" y="6480317"/>
            <a:ext cx="58674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rosetta.ahmedmoustafa.io</a:t>
            </a:r>
            <a:r>
              <a:rPr lang="en-US" dirty="0"/>
              <a:t>/drift/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B5CBBC3-90F0-BF4C-93E9-D4A9865238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463"/>
          <a:stretch/>
        </p:blipFill>
        <p:spPr>
          <a:xfrm>
            <a:off x="48912" y="1828800"/>
            <a:ext cx="9046176" cy="289334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77BF4F3-F414-C844-89C1-BEE53AF39CA8}"/>
              </a:ext>
            </a:extLst>
          </p:cNvPr>
          <p:cNvSpPr/>
          <p:nvPr/>
        </p:nvSpPr>
        <p:spPr bwMode="auto">
          <a:xfrm>
            <a:off x="2590800" y="1828800"/>
            <a:ext cx="6553200" cy="312419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B9DB5FB-4CAA-6444-85AB-6415895A5FF9}"/>
              </a:ext>
            </a:extLst>
          </p:cNvPr>
          <p:cNvSpPr/>
          <p:nvPr/>
        </p:nvSpPr>
        <p:spPr>
          <a:xfrm>
            <a:off x="193450" y="5301159"/>
            <a:ext cx="875709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buClr>
                <a:srgbClr val="0000FF"/>
              </a:buClr>
            </a:pPr>
            <a:endParaRPr lang="en-US" altLang="en-US" dirty="0">
              <a:solidFill>
                <a:schemeClr val="tx1">
                  <a:lumMod val="85000"/>
                  <a:lumOff val="15000"/>
                </a:schemeClr>
              </a:solidFill>
              <a:latin typeface="Arial Rounded MT Bold" panose="020F0704030504030204" pitchFamily="34" charset="77"/>
            </a:endParaRPr>
          </a:p>
          <a:p>
            <a:pPr eaLnBrk="1" hangingPunct="1">
              <a:buClr>
                <a:srgbClr val="0000FF"/>
              </a:buClr>
            </a:pPr>
            <a:r>
              <a:rPr lang="en-US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rial Rounded MT Bold" panose="020F0704030504030204" pitchFamily="34" charset="77"/>
              </a:rPr>
              <a:t>Drift occurs in finite populations, even with completely random mating, and leads to changes in </a:t>
            </a:r>
            <a:r>
              <a:rPr lang="en-US" altLang="en-US" i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 Rounded MT Bold" panose="020F0704030504030204" pitchFamily="34" charset="77"/>
              </a:rPr>
              <a:t>both</a:t>
            </a:r>
            <a:r>
              <a:rPr lang="en-US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rial Rounded MT Bold" panose="020F0704030504030204" pitchFamily="34" charset="77"/>
              </a:rPr>
              <a:t> genotype and allele frequencies.</a:t>
            </a: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5A72728-01CA-8D4A-BEEE-B8DA8624B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1985" y="-273687"/>
            <a:ext cx="8382000" cy="3108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defRPr sz="16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914400" indent="-457200">
              <a:defRPr sz="16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indent="0" algn="ctr"/>
            <a:endParaRPr lang="en-US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Arial Rounded MT Bold" panose="020F0704030504030204" pitchFamily="34" charset="77"/>
            </a:endParaRPr>
          </a:p>
          <a:p>
            <a:pPr marL="457200" lvl="1" indent="0" algn="ctr"/>
            <a:r>
              <a:rPr lang="en-US" altLang="en-US" sz="2800" dirty="0">
                <a:solidFill>
                  <a:schemeClr val="accent2">
                    <a:lumMod val="75000"/>
                  </a:schemeClr>
                </a:solidFill>
                <a:latin typeface="Arial Rounded MT Bold" panose="020F0704030504030204" pitchFamily="34" charset="77"/>
              </a:rPr>
              <a:t>Drift</a:t>
            </a:r>
            <a:r>
              <a:rPr lang="en-US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77"/>
              </a:rPr>
              <a:t> also changes allele frequencies</a:t>
            </a:r>
          </a:p>
          <a:p>
            <a:pPr marL="457200" lvl="1" indent="0" algn="ctr"/>
            <a:r>
              <a:rPr lang="en-US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77"/>
              </a:rPr>
              <a:t>(sampling error)</a:t>
            </a:r>
          </a:p>
          <a:p>
            <a:pPr marL="457200" lvl="1" indent="0" algn="ctr"/>
            <a:endParaRPr lang="en-US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Arial Rounded MT Bold" panose="020F0704030504030204" pitchFamily="34" charset="77"/>
            </a:endParaRPr>
          </a:p>
          <a:p>
            <a:pPr marL="0" indent="0" algn="ctr"/>
            <a:endParaRPr lang="en-US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Arial Rounded MT Bold" panose="020F0704030504030204" pitchFamily="34" charset="77"/>
            </a:endParaRPr>
          </a:p>
          <a:p>
            <a:pPr marL="0" indent="0" algn="ctr"/>
            <a:endParaRPr lang="en-US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Arial Rounded MT Bold" panose="020F0704030504030204" pitchFamily="34" charset="77"/>
            </a:endParaRPr>
          </a:p>
          <a:p>
            <a:pPr marL="0" indent="0" algn="ctr"/>
            <a:endParaRPr lang="en-US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Arial Rounded MT Bold" panose="020F070403050403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6340374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40BFC70-1A46-E14B-8215-3265AB3EF7E5}"/>
              </a:ext>
            </a:extLst>
          </p:cNvPr>
          <p:cNvSpPr/>
          <p:nvPr/>
        </p:nvSpPr>
        <p:spPr>
          <a:xfrm>
            <a:off x="3276600" y="6480317"/>
            <a:ext cx="58674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rosetta.ahmedmoustafa.io</a:t>
            </a:r>
            <a:r>
              <a:rPr lang="en-US" dirty="0"/>
              <a:t>/drift/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B5CBBC3-90F0-BF4C-93E9-D4A9865238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463"/>
          <a:stretch/>
        </p:blipFill>
        <p:spPr>
          <a:xfrm>
            <a:off x="48912" y="1828800"/>
            <a:ext cx="9046176" cy="289334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8876F41-4174-D14A-BC6F-90BFB66B7034}"/>
              </a:ext>
            </a:extLst>
          </p:cNvPr>
          <p:cNvSpPr/>
          <p:nvPr/>
        </p:nvSpPr>
        <p:spPr bwMode="auto">
          <a:xfrm>
            <a:off x="5181600" y="1828800"/>
            <a:ext cx="3962400" cy="312419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5A37FA8B-32CE-CC48-A2B8-7CC11B7119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1985" y="-273687"/>
            <a:ext cx="8382000" cy="3108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defRPr sz="16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914400" indent="-457200">
              <a:defRPr sz="16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indent="0" algn="ctr"/>
            <a:endParaRPr lang="en-US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Arial Rounded MT Bold" panose="020F0704030504030204" pitchFamily="34" charset="77"/>
            </a:endParaRPr>
          </a:p>
          <a:p>
            <a:pPr marL="457200" lvl="1" indent="0" algn="ctr"/>
            <a:r>
              <a:rPr lang="en-US" altLang="en-US" sz="2800" dirty="0">
                <a:solidFill>
                  <a:schemeClr val="accent2">
                    <a:lumMod val="75000"/>
                  </a:schemeClr>
                </a:solidFill>
                <a:latin typeface="Arial Rounded MT Bold" panose="020F0704030504030204" pitchFamily="34" charset="77"/>
              </a:rPr>
              <a:t>Drift</a:t>
            </a:r>
            <a:r>
              <a:rPr lang="en-US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77"/>
              </a:rPr>
              <a:t> changes allele frequencies</a:t>
            </a:r>
          </a:p>
          <a:p>
            <a:pPr marL="457200" lvl="1" indent="0" algn="ctr"/>
            <a:r>
              <a:rPr lang="en-US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77"/>
              </a:rPr>
              <a:t>(sampling error)</a:t>
            </a:r>
          </a:p>
          <a:p>
            <a:pPr marL="457200" lvl="1" indent="0" algn="ctr"/>
            <a:endParaRPr lang="en-US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Arial Rounded MT Bold" panose="020F0704030504030204" pitchFamily="34" charset="77"/>
            </a:endParaRPr>
          </a:p>
          <a:p>
            <a:pPr marL="0" indent="0" algn="ctr"/>
            <a:endParaRPr lang="en-US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Arial Rounded MT Bold" panose="020F0704030504030204" pitchFamily="34" charset="77"/>
            </a:endParaRPr>
          </a:p>
          <a:p>
            <a:pPr marL="0" indent="0" algn="ctr"/>
            <a:endParaRPr lang="en-US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Arial Rounded MT Bold" panose="020F0704030504030204" pitchFamily="34" charset="77"/>
            </a:endParaRPr>
          </a:p>
          <a:p>
            <a:pPr marL="0" indent="0" algn="ctr"/>
            <a:endParaRPr lang="en-US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Arial Rounded MT Bold" panose="020F070403050403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1662408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40BFC70-1A46-E14B-8215-3265AB3EF7E5}"/>
              </a:ext>
            </a:extLst>
          </p:cNvPr>
          <p:cNvSpPr/>
          <p:nvPr/>
        </p:nvSpPr>
        <p:spPr>
          <a:xfrm>
            <a:off x="3276600" y="6480317"/>
            <a:ext cx="58674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rosetta.ahmedmoustafa.io</a:t>
            </a:r>
            <a:r>
              <a:rPr lang="en-US" dirty="0"/>
              <a:t>/drift/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B5CBBC3-90F0-BF4C-93E9-D4A9865238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463"/>
          <a:stretch/>
        </p:blipFill>
        <p:spPr>
          <a:xfrm>
            <a:off x="48912" y="1828800"/>
            <a:ext cx="9046176" cy="2893348"/>
          </a:xfrm>
          <a:prstGeom prst="rect">
            <a:avLst/>
          </a:prstGeom>
        </p:spPr>
      </p:pic>
      <p:sp>
        <p:nvSpPr>
          <p:cNvPr id="6" name="Rectangle 2">
            <a:extLst>
              <a:ext uri="{FF2B5EF4-FFF2-40B4-BE49-F238E27FC236}">
                <a16:creationId xmlns:a16="http://schemas.microsoft.com/office/drawing/2014/main" id="{AB0AAB42-6760-A34D-8B08-85BF8243D4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1985" y="-273687"/>
            <a:ext cx="8382000" cy="3108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defRPr sz="16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914400" indent="-457200">
              <a:defRPr sz="16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indent="0" algn="ctr"/>
            <a:endParaRPr lang="en-US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Arial Rounded MT Bold" panose="020F0704030504030204" pitchFamily="34" charset="77"/>
            </a:endParaRPr>
          </a:p>
          <a:p>
            <a:pPr marL="457200" lvl="1" indent="0" algn="ctr"/>
            <a:r>
              <a:rPr lang="en-US" altLang="en-US" sz="2800" dirty="0">
                <a:solidFill>
                  <a:schemeClr val="accent2">
                    <a:lumMod val="75000"/>
                  </a:schemeClr>
                </a:solidFill>
                <a:latin typeface="Arial Rounded MT Bold" panose="020F0704030504030204" pitchFamily="34" charset="77"/>
              </a:rPr>
              <a:t>Drift</a:t>
            </a:r>
            <a:r>
              <a:rPr lang="en-US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77"/>
              </a:rPr>
              <a:t> changes allele frequencies</a:t>
            </a:r>
          </a:p>
          <a:p>
            <a:pPr marL="457200" lvl="1" indent="0" algn="ctr"/>
            <a:r>
              <a:rPr lang="en-US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77"/>
              </a:rPr>
              <a:t>(sampling error)</a:t>
            </a:r>
          </a:p>
          <a:p>
            <a:pPr marL="457200" lvl="1" indent="0" algn="ctr"/>
            <a:endParaRPr lang="en-US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Arial Rounded MT Bold" panose="020F0704030504030204" pitchFamily="34" charset="77"/>
            </a:endParaRPr>
          </a:p>
          <a:p>
            <a:pPr marL="0" indent="0" algn="ctr"/>
            <a:endParaRPr lang="en-US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Arial Rounded MT Bold" panose="020F0704030504030204" pitchFamily="34" charset="77"/>
            </a:endParaRPr>
          </a:p>
          <a:p>
            <a:pPr marL="0" indent="0" algn="ctr"/>
            <a:endParaRPr lang="en-US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Arial Rounded MT Bold" panose="020F0704030504030204" pitchFamily="34" charset="77"/>
            </a:endParaRPr>
          </a:p>
          <a:p>
            <a:pPr marL="0" indent="0" algn="ctr"/>
            <a:endParaRPr lang="en-US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Arial Rounded MT Bold" panose="020F070403050403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8408881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E57C32C9-9DCE-0349-B959-D287E7A6F1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3764"/>
            <a:ext cx="9144000" cy="6250472"/>
          </a:xfrm>
          <a:prstGeom prst="rect">
            <a:avLst/>
          </a:prstGeo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C6FFE3BB-27D3-A945-A4E6-8512CCD421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1985" y="-273687"/>
            <a:ext cx="8382000" cy="2677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defRPr sz="16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914400" indent="-457200">
              <a:defRPr sz="16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indent="0" algn="ctr"/>
            <a:endParaRPr lang="en-US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Arial Rounded MT Bold" panose="020F0704030504030204" pitchFamily="34" charset="77"/>
            </a:endParaRPr>
          </a:p>
          <a:p>
            <a:pPr marL="457200" lvl="1" indent="0" algn="ctr"/>
            <a:r>
              <a:rPr lang="en-US" altLang="en-US" sz="2800" dirty="0">
                <a:solidFill>
                  <a:schemeClr val="accent2">
                    <a:lumMod val="75000"/>
                  </a:schemeClr>
                </a:solidFill>
                <a:latin typeface="Arial Rounded MT Bold" panose="020F0704030504030204" pitchFamily="34" charset="77"/>
              </a:rPr>
              <a:t>Mutation and Drift</a:t>
            </a:r>
            <a:r>
              <a:rPr lang="en-US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77"/>
              </a:rPr>
              <a:t> change allele frequencies</a:t>
            </a:r>
          </a:p>
          <a:p>
            <a:pPr marL="457200" lvl="1" indent="0" algn="ctr"/>
            <a:endParaRPr lang="en-US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Arial Rounded MT Bold" panose="020F0704030504030204" pitchFamily="34" charset="77"/>
            </a:endParaRPr>
          </a:p>
          <a:p>
            <a:pPr marL="0" indent="0" algn="ctr"/>
            <a:endParaRPr lang="en-US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Arial Rounded MT Bold" panose="020F0704030504030204" pitchFamily="34" charset="77"/>
            </a:endParaRPr>
          </a:p>
          <a:p>
            <a:pPr marL="0" indent="0" algn="ctr"/>
            <a:endParaRPr lang="en-US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Arial Rounded MT Bold" panose="020F0704030504030204" pitchFamily="34" charset="77"/>
            </a:endParaRPr>
          </a:p>
          <a:p>
            <a:pPr marL="0" indent="0" algn="ctr"/>
            <a:endParaRPr lang="en-US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Arial Rounded MT Bold" panose="020F070403050403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3445110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1CD3B490-B1EE-E149-8BBA-715A7279BD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8376"/>
            <a:ext cx="9144000" cy="5861247"/>
          </a:xfrm>
          <a:prstGeom prst="rect">
            <a:avLst/>
          </a:prstGeom>
        </p:spPr>
      </p:pic>
      <p:sp>
        <p:nvSpPr>
          <p:cNvPr id="7" name="Rectangle 2">
            <a:extLst>
              <a:ext uri="{FF2B5EF4-FFF2-40B4-BE49-F238E27FC236}">
                <a16:creationId xmlns:a16="http://schemas.microsoft.com/office/drawing/2014/main" id="{B3B5DA5D-E341-494E-BC97-965DF69033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1985" y="-273687"/>
            <a:ext cx="8382000" cy="2677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defRPr sz="16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914400" indent="-457200">
              <a:defRPr sz="16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indent="0" algn="ctr"/>
            <a:endParaRPr lang="en-US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Arial Rounded MT Bold" panose="020F0704030504030204" pitchFamily="34" charset="77"/>
            </a:endParaRPr>
          </a:p>
          <a:p>
            <a:pPr marL="457200" lvl="1" indent="0" algn="ctr"/>
            <a:r>
              <a:rPr lang="en-US" altLang="en-US" sz="2800" dirty="0">
                <a:solidFill>
                  <a:schemeClr val="accent2">
                    <a:lumMod val="75000"/>
                  </a:schemeClr>
                </a:solidFill>
                <a:latin typeface="Arial Rounded MT Bold" panose="020F0704030504030204" pitchFamily="34" charset="77"/>
              </a:rPr>
              <a:t>Mutation and Drift</a:t>
            </a:r>
            <a:r>
              <a:rPr lang="en-US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77"/>
              </a:rPr>
              <a:t> change allele frequencies</a:t>
            </a:r>
          </a:p>
          <a:p>
            <a:pPr marL="457200" lvl="1" indent="0" algn="ctr"/>
            <a:endParaRPr lang="en-US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Arial Rounded MT Bold" panose="020F0704030504030204" pitchFamily="34" charset="77"/>
            </a:endParaRPr>
          </a:p>
          <a:p>
            <a:pPr marL="0" indent="0" algn="ctr"/>
            <a:endParaRPr lang="en-US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Arial Rounded MT Bold" panose="020F0704030504030204" pitchFamily="34" charset="77"/>
            </a:endParaRPr>
          </a:p>
          <a:p>
            <a:pPr marL="0" indent="0" algn="ctr"/>
            <a:endParaRPr lang="en-US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Arial Rounded MT Bold" panose="020F0704030504030204" pitchFamily="34" charset="77"/>
            </a:endParaRPr>
          </a:p>
          <a:p>
            <a:pPr marL="0" indent="0" algn="ctr"/>
            <a:endParaRPr lang="en-US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Arial Rounded MT Bold" panose="020F070403050403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5006356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3755E2D3-D742-1647-B4F7-1B37702558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5800"/>
            <a:ext cx="8852892" cy="5672942"/>
          </a:xfrm>
          <a:prstGeom prst="rect">
            <a:avLst/>
          </a:prstGeo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CF4A55F3-F05D-DC45-9CEF-B282DA1E31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1985" y="-273687"/>
            <a:ext cx="8382000" cy="2677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defRPr sz="16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914400" indent="-457200">
              <a:defRPr sz="16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indent="0" algn="ctr"/>
            <a:endParaRPr lang="en-US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Arial Rounded MT Bold" panose="020F0704030504030204" pitchFamily="34" charset="77"/>
            </a:endParaRPr>
          </a:p>
          <a:p>
            <a:pPr marL="457200" lvl="1" indent="0" algn="ctr"/>
            <a:r>
              <a:rPr lang="en-US" altLang="en-US" sz="2800" dirty="0">
                <a:solidFill>
                  <a:schemeClr val="accent2">
                    <a:lumMod val="75000"/>
                  </a:schemeClr>
                </a:solidFill>
                <a:latin typeface="Arial Rounded MT Bold" panose="020F0704030504030204" pitchFamily="34" charset="77"/>
              </a:rPr>
              <a:t>Mutation and Drift</a:t>
            </a:r>
            <a:r>
              <a:rPr lang="en-US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77"/>
              </a:rPr>
              <a:t> change allele frequencies</a:t>
            </a:r>
          </a:p>
          <a:p>
            <a:pPr marL="457200" lvl="1" indent="0" algn="ctr"/>
            <a:endParaRPr lang="en-US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Arial Rounded MT Bold" panose="020F0704030504030204" pitchFamily="34" charset="77"/>
            </a:endParaRPr>
          </a:p>
          <a:p>
            <a:pPr marL="0" indent="0" algn="ctr"/>
            <a:endParaRPr lang="en-US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Arial Rounded MT Bold" panose="020F0704030504030204" pitchFamily="34" charset="77"/>
            </a:endParaRPr>
          </a:p>
          <a:p>
            <a:pPr marL="0" indent="0" algn="ctr"/>
            <a:endParaRPr lang="en-US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Arial Rounded MT Bold" panose="020F0704030504030204" pitchFamily="34" charset="77"/>
            </a:endParaRPr>
          </a:p>
          <a:p>
            <a:pPr marL="0" indent="0" algn="ctr"/>
            <a:endParaRPr lang="en-US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Arial Rounded MT Bold" panose="020F070403050403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746241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14505A08-CC8F-024E-B215-08F5E161C4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9690"/>
            <a:ext cx="9144000" cy="5898620"/>
          </a:xfrm>
          <a:prstGeom prst="rect">
            <a:avLst/>
          </a:prstGeo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4FCF1DA7-551D-194B-8EDE-8636211F11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1985" y="-273687"/>
            <a:ext cx="8382000" cy="2677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defRPr sz="16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914400" indent="-457200">
              <a:defRPr sz="16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indent="0" algn="ctr"/>
            <a:endParaRPr lang="en-US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Arial Rounded MT Bold" panose="020F0704030504030204" pitchFamily="34" charset="77"/>
            </a:endParaRPr>
          </a:p>
          <a:p>
            <a:pPr marL="457200" lvl="1" indent="0" algn="ctr"/>
            <a:r>
              <a:rPr lang="en-US" altLang="en-US" sz="2800" dirty="0">
                <a:solidFill>
                  <a:schemeClr val="accent2">
                    <a:lumMod val="75000"/>
                  </a:schemeClr>
                </a:solidFill>
                <a:latin typeface="Arial Rounded MT Bold" panose="020F0704030504030204" pitchFamily="34" charset="77"/>
              </a:rPr>
              <a:t>Mutation and Drift</a:t>
            </a:r>
            <a:r>
              <a:rPr lang="en-US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77"/>
              </a:rPr>
              <a:t> change allele frequencies</a:t>
            </a:r>
          </a:p>
          <a:p>
            <a:pPr marL="457200" lvl="1" indent="0" algn="ctr"/>
            <a:endParaRPr lang="en-US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Arial Rounded MT Bold" panose="020F0704030504030204" pitchFamily="34" charset="77"/>
            </a:endParaRPr>
          </a:p>
          <a:p>
            <a:pPr marL="0" indent="0" algn="ctr"/>
            <a:endParaRPr lang="en-US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Arial Rounded MT Bold" panose="020F0704030504030204" pitchFamily="34" charset="77"/>
            </a:endParaRPr>
          </a:p>
          <a:p>
            <a:pPr marL="0" indent="0" algn="ctr"/>
            <a:endParaRPr lang="en-US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Arial Rounded MT Bold" panose="020F0704030504030204" pitchFamily="34" charset="77"/>
            </a:endParaRPr>
          </a:p>
          <a:p>
            <a:pPr marL="0" indent="0" algn="ctr"/>
            <a:endParaRPr lang="en-US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Arial Rounded MT Bold" panose="020F070403050403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5461947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035B336B-C8D9-9846-A887-25CC4968EC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4340"/>
            <a:ext cx="9144000" cy="5989320"/>
          </a:xfrm>
          <a:prstGeom prst="rect">
            <a:avLst/>
          </a:prstGeo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C1E26F83-C191-7D49-BDEB-A07A2DFC41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1985" y="-273687"/>
            <a:ext cx="8382000" cy="2677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defRPr sz="16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914400" indent="-457200">
              <a:defRPr sz="16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indent="0" algn="ctr"/>
            <a:endParaRPr lang="en-US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Arial Rounded MT Bold" panose="020F0704030504030204" pitchFamily="34" charset="77"/>
            </a:endParaRPr>
          </a:p>
          <a:p>
            <a:pPr marL="457200" lvl="1" indent="0" algn="ctr"/>
            <a:r>
              <a:rPr lang="en-US" altLang="en-US" sz="2800" dirty="0">
                <a:solidFill>
                  <a:schemeClr val="accent2">
                    <a:lumMod val="75000"/>
                  </a:schemeClr>
                </a:solidFill>
                <a:latin typeface="Arial Rounded MT Bold" panose="020F0704030504030204" pitchFamily="34" charset="77"/>
              </a:rPr>
              <a:t>Mutation and Drift</a:t>
            </a:r>
            <a:r>
              <a:rPr lang="en-US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77"/>
              </a:rPr>
              <a:t> change allele frequencies</a:t>
            </a:r>
          </a:p>
          <a:p>
            <a:pPr marL="457200" lvl="1" indent="0" algn="ctr"/>
            <a:endParaRPr lang="en-US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Arial Rounded MT Bold" panose="020F0704030504030204" pitchFamily="34" charset="77"/>
            </a:endParaRPr>
          </a:p>
          <a:p>
            <a:pPr marL="0" indent="0" algn="ctr"/>
            <a:endParaRPr lang="en-US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Arial Rounded MT Bold" panose="020F0704030504030204" pitchFamily="34" charset="77"/>
            </a:endParaRPr>
          </a:p>
          <a:p>
            <a:pPr marL="0" indent="0" algn="ctr"/>
            <a:endParaRPr lang="en-US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Arial Rounded MT Bold" panose="020F0704030504030204" pitchFamily="34" charset="77"/>
            </a:endParaRPr>
          </a:p>
          <a:p>
            <a:pPr marL="0" indent="0" algn="ctr"/>
            <a:endParaRPr lang="en-US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Arial Rounded MT Bold" panose="020F070403050403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5068565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C5E24CBD-2B3B-F143-9EC2-37863494FB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6633"/>
            <a:ext cx="9144000" cy="5944734"/>
          </a:xfrm>
          <a:prstGeom prst="rect">
            <a:avLst/>
          </a:prstGeo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90FFB4A0-41E7-C343-8C1D-D6C8316084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1985" y="-273687"/>
            <a:ext cx="8382000" cy="2677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defRPr sz="16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914400" indent="-457200">
              <a:defRPr sz="16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indent="0" algn="ctr"/>
            <a:endParaRPr lang="en-US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Arial Rounded MT Bold" panose="020F0704030504030204" pitchFamily="34" charset="77"/>
            </a:endParaRPr>
          </a:p>
          <a:p>
            <a:pPr marL="457200" lvl="1" indent="0" algn="ctr"/>
            <a:r>
              <a:rPr lang="en-US" altLang="en-US" sz="2800" dirty="0">
                <a:solidFill>
                  <a:schemeClr val="accent2">
                    <a:lumMod val="75000"/>
                  </a:schemeClr>
                </a:solidFill>
                <a:latin typeface="Arial Rounded MT Bold" panose="020F0704030504030204" pitchFamily="34" charset="77"/>
              </a:rPr>
              <a:t>Mutation and Drift</a:t>
            </a:r>
            <a:r>
              <a:rPr lang="en-US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77"/>
              </a:rPr>
              <a:t> change allele frequencies</a:t>
            </a:r>
          </a:p>
          <a:p>
            <a:pPr marL="457200" lvl="1" indent="0" algn="ctr"/>
            <a:endParaRPr lang="en-US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Arial Rounded MT Bold" panose="020F0704030504030204" pitchFamily="34" charset="77"/>
            </a:endParaRPr>
          </a:p>
          <a:p>
            <a:pPr marL="0" indent="0" algn="ctr"/>
            <a:endParaRPr lang="en-US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Arial Rounded MT Bold" panose="020F0704030504030204" pitchFamily="34" charset="77"/>
            </a:endParaRPr>
          </a:p>
          <a:p>
            <a:pPr marL="0" indent="0" algn="ctr"/>
            <a:endParaRPr lang="en-US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Arial Rounded MT Bold" panose="020F0704030504030204" pitchFamily="34" charset="77"/>
            </a:endParaRPr>
          </a:p>
          <a:p>
            <a:pPr marL="0" indent="0" algn="ctr"/>
            <a:endParaRPr lang="en-US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Arial Rounded MT Bold" panose="020F070403050403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8984675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3;&#10;&#13;&#10;Description automatically generated">
            <a:extLst>
              <a:ext uri="{FF2B5EF4-FFF2-40B4-BE49-F238E27FC236}">
                <a16:creationId xmlns:a16="http://schemas.microsoft.com/office/drawing/2014/main" id="{249A6C5E-96BD-C14C-8BE9-C7049DFD18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3357"/>
            <a:ext cx="9144000" cy="5831285"/>
          </a:xfrm>
          <a:prstGeom prst="rect">
            <a:avLst/>
          </a:prstGeo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0ECF2EC1-9DCB-7342-9F95-298CCCBEA2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1985" y="-273687"/>
            <a:ext cx="8382000" cy="2677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defRPr sz="16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914400" indent="-457200">
              <a:defRPr sz="16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indent="0" algn="ctr"/>
            <a:endParaRPr lang="en-US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Arial Rounded MT Bold" panose="020F0704030504030204" pitchFamily="34" charset="77"/>
            </a:endParaRPr>
          </a:p>
          <a:p>
            <a:pPr marL="457200" lvl="1" indent="0" algn="ctr"/>
            <a:r>
              <a:rPr lang="en-US" altLang="en-US" sz="2800" dirty="0">
                <a:solidFill>
                  <a:schemeClr val="accent2">
                    <a:lumMod val="75000"/>
                  </a:schemeClr>
                </a:solidFill>
                <a:latin typeface="Arial Rounded MT Bold" panose="020F0704030504030204" pitchFamily="34" charset="77"/>
              </a:rPr>
              <a:t>Mutation and Drift</a:t>
            </a:r>
            <a:r>
              <a:rPr lang="en-US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77"/>
              </a:rPr>
              <a:t> change allele frequencies</a:t>
            </a:r>
          </a:p>
          <a:p>
            <a:pPr marL="457200" lvl="1" indent="0" algn="ctr"/>
            <a:endParaRPr lang="en-US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Arial Rounded MT Bold" panose="020F0704030504030204" pitchFamily="34" charset="77"/>
            </a:endParaRPr>
          </a:p>
          <a:p>
            <a:pPr marL="0" indent="0" algn="ctr"/>
            <a:endParaRPr lang="en-US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Arial Rounded MT Bold" panose="020F0704030504030204" pitchFamily="34" charset="77"/>
            </a:endParaRPr>
          </a:p>
          <a:p>
            <a:pPr marL="0" indent="0" algn="ctr"/>
            <a:endParaRPr lang="en-US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Arial Rounded MT Bold" panose="020F0704030504030204" pitchFamily="34" charset="77"/>
            </a:endParaRPr>
          </a:p>
          <a:p>
            <a:pPr marL="0" indent="0" algn="ctr"/>
            <a:endParaRPr lang="en-US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Arial Rounded MT Bold" panose="020F070403050403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9733198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2">
            <a:extLst>
              <a:ext uri="{FF2B5EF4-FFF2-40B4-BE49-F238E27FC236}">
                <a16:creationId xmlns:a16="http://schemas.microsoft.com/office/drawing/2014/main" id="{41432865-D2B5-A942-B408-71E047C59C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914400"/>
            <a:ext cx="8915400" cy="4493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57200" indent="-457200">
              <a:defRPr sz="16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FontTx/>
              <a:buChar char="•"/>
            </a:pPr>
            <a:endParaRPr lang="en-US" altLang="en-US" sz="2200" dirty="0">
              <a:solidFill>
                <a:srgbClr val="00B0F0"/>
              </a:solidFill>
              <a:latin typeface="Arial Rounded MT Bold" panose="020F0704030504030204" pitchFamily="34" charset="77"/>
            </a:endParaRPr>
          </a:p>
          <a:p>
            <a:r>
              <a:rPr lang="en-US" altLang="en-US" sz="2200" u="sng" dirty="0">
                <a:solidFill>
                  <a:srgbClr val="00B0F0"/>
                </a:solidFill>
                <a:latin typeface="Arial Rounded MT Bold" panose="020F0704030504030204" pitchFamily="34" charset="77"/>
              </a:rPr>
              <a:t>Today</a:t>
            </a:r>
          </a:p>
          <a:p>
            <a:endParaRPr lang="en-US" altLang="en-US" sz="2200" dirty="0">
              <a:solidFill>
                <a:srgbClr val="00B0F0"/>
              </a:solidFill>
              <a:latin typeface="Arial Rounded MT Bold" panose="020F0704030504030204" pitchFamily="34" charset="77"/>
            </a:endParaRPr>
          </a:p>
          <a:p>
            <a:pPr>
              <a:buFontTx/>
              <a:buChar char="•"/>
            </a:pPr>
            <a:r>
              <a:rPr lang="en-US" altLang="en-US" sz="2200" dirty="0">
                <a:solidFill>
                  <a:srgbClr val="00B0F0"/>
                </a:solidFill>
                <a:latin typeface="Arial Rounded MT Bold" panose="020F0704030504030204" pitchFamily="34" charset="77"/>
              </a:rPr>
              <a:t>Genetic structure of populations</a:t>
            </a:r>
          </a:p>
          <a:p>
            <a:pPr>
              <a:buFontTx/>
              <a:buChar char="•"/>
            </a:pPr>
            <a:endParaRPr lang="en-US" altLang="en-US" sz="2200" dirty="0">
              <a:solidFill>
                <a:srgbClr val="00B0F0"/>
              </a:solidFill>
              <a:latin typeface="Arial Rounded MT Bold" panose="020F0704030504030204" pitchFamily="34" charset="77"/>
            </a:endParaRPr>
          </a:p>
          <a:p>
            <a:pPr>
              <a:buFontTx/>
              <a:buChar char="•"/>
            </a:pPr>
            <a:r>
              <a:rPr lang="en-US" altLang="en-US" sz="2200" dirty="0">
                <a:solidFill>
                  <a:srgbClr val="00B0F0"/>
                </a:solidFill>
                <a:latin typeface="Arial Rounded MT Bold" panose="020F0704030504030204" pitchFamily="34" charset="77"/>
              </a:rPr>
              <a:t>Hardy-Weinberg Equilibrium</a:t>
            </a:r>
          </a:p>
          <a:p>
            <a:pPr>
              <a:buFontTx/>
              <a:buChar char="•"/>
            </a:pPr>
            <a:endParaRPr lang="en-US" altLang="en-US" sz="2200" dirty="0">
              <a:solidFill>
                <a:srgbClr val="00B0F0"/>
              </a:solidFill>
              <a:latin typeface="Arial Rounded MT Bold" panose="020F0704030504030204" pitchFamily="34" charset="77"/>
            </a:endParaRPr>
          </a:p>
          <a:p>
            <a:pPr>
              <a:buFontTx/>
              <a:buChar char="•"/>
            </a:pPr>
            <a:r>
              <a:rPr lang="en-US" altLang="en-US" sz="2200" dirty="0">
                <a:solidFill>
                  <a:srgbClr val="00B0F0"/>
                </a:solidFill>
                <a:latin typeface="Arial Rounded MT Bold" panose="020F0704030504030204" pitchFamily="34" charset="77"/>
              </a:rPr>
              <a:t>Genetic variation in space and time</a:t>
            </a:r>
          </a:p>
          <a:p>
            <a:pPr>
              <a:buFontTx/>
              <a:buChar char="•"/>
            </a:pPr>
            <a:endParaRPr lang="en-US" altLang="en-US" sz="2200" dirty="0">
              <a:solidFill>
                <a:srgbClr val="00B0F0"/>
              </a:solidFill>
              <a:latin typeface="Arial Rounded MT Bold" panose="020F0704030504030204" pitchFamily="34" charset="77"/>
            </a:endParaRPr>
          </a:p>
          <a:p>
            <a:pPr>
              <a:buFontTx/>
              <a:buChar char="•"/>
            </a:pPr>
            <a:r>
              <a:rPr lang="en-US" altLang="en-US" sz="2200" dirty="0">
                <a:solidFill>
                  <a:srgbClr val="00B0F0"/>
                </a:solidFill>
                <a:latin typeface="Arial Rounded MT Bold" panose="020F0704030504030204" pitchFamily="34" charset="77"/>
              </a:rPr>
              <a:t>Variation in natural populations, Wright</a:t>
            </a:r>
            <a:r>
              <a:rPr lang="ja-JP" altLang="en-US" sz="2200">
                <a:solidFill>
                  <a:srgbClr val="00B0F0"/>
                </a:solidFill>
                <a:latin typeface="Arial Rounded MT Bold" panose="020F0704030504030204" pitchFamily="34" charset="77"/>
              </a:rPr>
              <a:t>’</a:t>
            </a:r>
            <a:r>
              <a:rPr lang="en-US" altLang="ja-JP" sz="2200" dirty="0">
                <a:solidFill>
                  <a:srgbClr val="00B0F0"/>
                </a:solidFill>
                <a:latin typeface="Arial Rounded MT Bold" panose="020F0704030504030204" pitchFamily="34" charset="77"/>
              </a:rPr>
              <a:t>s Fixation Index (F</a:t>
            </a:r>
            <a:r>
              <a:rPr lang="en-US" altLang="ja-JP" sz="2200" baseline="-25000" dirty="0">
                <a:solidFill>
                  <a:srgbClr val="00B0F0"/>
                </a:solidFill>
                <a:latin typeface="Arial Rounded MT Bold" panose="020F0704030504030204" pitchFamily="34" charset="77"/>
              </a:rPr>
              <a:t>ST</a:t>
            </a:r>
            <a:r>
              <a:rPr lang="en-US" altLang="ja-JP" sz="2200" dirty="0">
                <a:solidFill>
                  <a:srgbClr val="00B0F0"/>
                </a:solidFill>
                <a:latin typeface="Arial Rounded MT Bold" panose="020F0704030504030204" pitchFamily="34" charset="77"/>
              </a:rPr>
              <a:t>)</a:t>
            </a:r>
          </a:p>
          <a:p>
            <a:pPr>
              <a:buFontTx/>
              <a:buChar char="•"/>
            </a:pPr>
            <a:endParaRPr lang="en-US" altLang="en-US" sz="2200" dirty="0">
              <a:solidFill>
                <a:srgbClr val="00B0F0"/>
              </a:solidFill>
              <a:latin typeface="Arial Rounded MT Bold" panose="020F0704030504030204" pitchFamily="34" charset="77"/>
            </a:endParaRPr>
          </a:p>
          <a:p>
            <a:pPr>
              <a:buFontTx/>
              <a:buChar char="•"/>
            </a:pPr>
            <a:r>
              <a:rPr lang="en-US" altLang="en-US" sz="2200" dirty="0">
                <a:solidFill>
                  <a:srgbClr val="00B0F0"/>
                </a:solidFill>
                <a:latin typeface="Arial Rounded MT Bold" panose="020F0704030504030204" pitchFamily="34" charset="77"/>
              </a:rPr>
              <a:t>Other methods to measure population structure/gene flow</a:t>
            </a:r>
          </a:p>
          <a:p>
            <a:endParaRPr lang="en-US" altLang="en-US" sz="2200" dirty="0">
              <a:solidFill>
                <a:srgbClr val="00B0F0"/>
              </a:solidFill>
              <a:latin typeface="Arial Rounded MT Bold" panose="020F0704030504030204" pitchFamily="34" charset="77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B6AD57D0-D3DB-0041-A888-79901744EB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9359"/>
            <a:ext cx="9144000" cy="5719281"/>
          </a:xfrm>
          <a:prstGeom prst="rect">
            <a:avLst/>
          </a:prstGeo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663BB532-61CF-4F4E-8044-56CDEF7005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1985" y="-273687"/>
            <a:ext cx="8382000" cy="2677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defRPr sz="16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914400" indent="-457200">
              <a:defRPr sz="16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indent="0" algn="ctr"/>
            <a:endParaRPr lang="en-US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Arial Rounded MT Bold" panose="020F0704030504030204" pitchFamily="34" charset="77"/>
            </a:endParaRPr>
          </a:p>
          <a:p>
            <a:pPr marL="457200" lvl="1" indent="0" algn="ctr"/>
            <a:r>
              <a:rPr lang="en-US" altLang="en-US" sz="2800" dirty="0">
                <a:solidFill>
                  <a:schemeClr val="accent2">
                    <a:lumMod val="75000"/>
                  </a:schemeClr>
                </a:solidFill>
                <a:latin typeface="Arial Rounded MT Bold" panose="020F0704030504030204" pitchFamily="34" charset="77"/>
              </a:rPr>
              <a:t>Mutation and Drift</a:t>
            </a:r>
            <a:r>
              <a:rPr lang="en-US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77"/>
              </a:rPr>
              <a:t> change allele frequencies</a:t>
            </a:r>
          </a:p>
          <a:p>
            <a:pPr marL="457200" lvl="1" indent="0" algn="ctr"/>
            <a:endParaRPr lang="en-US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Arial Rounded MT Bold" panose="020F0704030504030204" pitchFamily="34" charset="77"/>
            </a:endParaRPr>
          </a:p>
          <a:p>
            <a:pPr marL="0" indent="0" algn="ctr"/>
            <a:endParaRPr lang="en-US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Arial Rounded MT Bold" panose="020F0704030504030204" pitchFamily="34" charset="77"/>
            </a:endParaRPr>
          </a:p>
          <a:p>
            <a:pPr marL="0" indent="0" algn="ctr"/>
            <a:endParaRPr lang="en-US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Arial Rounded MT Bold" panose="020F0704030504030204" pitchFamily="34" charset="77"/>
            </a:endParaRPr>
          </a:p>
          <a:p>
            <a:pPr marL="0" indent="0" algn="ctr"/>
            <a:endParaRPr lang="en-US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Arial Rounded MT Bold" panose="020F070403050403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1679872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0047A0A7-4C72-574C-8422-814601EC07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9203"/>
            <a:ext cx="9144000" cy="5939594"/>
          </a:xfrm>
          <a:prstGeom prst="rect">
            <a:avLst/>
          </a:prstGeo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40EDF73A-AA65-FB43-9DD9-02E34B7F63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1985" y="-273687"/>
            <a:ext cx="8382000" cy="2677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defRPr sz="16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914400" indent="-457200">
              <a:defRPr sz="16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indent="0" algn="ctr"/>
            <a:endParaRPr lang="en-US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Arial Rounded MT Bold" panose="020F0704030504030204" pitchFamily="34" charset="77"/>
            </a:endParaRPr>
          </a:p>
          <a:p>
            <a:pPr marL="457200" lvl="1" indent="0" algn="ctr"/>
            <a:r>
              <a:rPr lang="en-US" altLang="en-US" sz="2800" dirty="0">
                <a:solidFill>
                  <a:schemeClr val="accent2">
                    <a:lumMod val="75000"/>
                  </a:schemeClr>
                </a:solidFill>
                <a:latin typeface="Arial Rounded MT Bold" panose="020F0704030504030204" pitchFamily="34" charset="77"/>
              </a:rPr>
              <a:t>Mutation and Drift</a:t>
            </a:r>
            <a:r>
              <a:rPr lang="en-US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77"/>
              </a:rPr>
              <a:t> change allele frequencies</a:t>
            </a:r>
          </a:p>
          <a:p>
            <a:pPr marL="457200" lvl="1" indent="0" algn="ctr"/>
            <a:endParaRPr lang="en-US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Arial Rounded MT Bold" panose="020F0704030504030204" pitchFamily="34" charset="77"/>
            </a:endParaRPr>
          </a:p>
          <a:p>
            <a:pPr marL="0" indent="0" algn="ctr"/>
            <a:endParaRPr lang="en-US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Arial Rounded MT Bold" panose="020F0704030504030204" pitchFamily="34" charset="77"/>
            </a:endParaRPr>
          </a:p>
          <a:p>
            <a:pPr marL="0" indent="0" algn="ctr"/>
            <a:endParaRPr lang="en-US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Arial Rounded MT Bold" panose="020F0704030504030204" pitchFamily="34" charset="77"/>
            </a:endParaRPr>
          </a:p>
          <a:p>
            <a:pPr marL="0" indent="0" algn="ctr"/>
            <a:endParaRPr lang="en-US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Arial Rounded MT Bold" panose="020F0704030504030204" pitchFamily="34" charset="7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71AED7C-825E-5F43-B70A-E29ED9D2E1A7}"/>
              </a:ext>
            </a:extLst>
          </p:cNvPr>
          <p:cNvSpPr/>
          <p:nvPr/>
        </p:nvSpPr>
        <p:spPr>
          <a:xfrm>
            <a:off x="1126385" y="5921743"/>
            <a:ext cx="7467600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500" dirty="0">
                <a:latin typeface="Arial Rounded MT Bold" panose="020F0704030504030204" pitchFamily="34" charset="77"/>
                <a:hlinkClick r:id="rId3"/>
              </a:rPr>
              <a:t>https://</a:t>
            </a:r>
            <a:r>
              <a:rPr lang="en-US" sz="2500" dirty="0" err="1">
                <a:latin typeface="Arial Rounded MT Bold" panose="020F0704030504030204" pitchFamily="34" charset="77"/>
                <a:hlinkClick r:id="rId3"/>
              </a:rPr>
              <a:t>phytools.shinyapps.io</a:t>
            </a:r>
            <a:r>
              <a:rPr lang="en-US" sz="2500" dirty="0">
                <a:latin typeface="Arial Rounded MT Bold" panose="020F0704030504030204" pitchFamily="34" charset="77"/>
                <a:hlinkClick r:id="rId3"/>
              </a:rPr>
              <a:t>/drift-selection/</a:t>
            </a:r>
            <a:endParaRPr lang="en-US" sz="2500" dirty="0">
              <a:latin typeface="Arial Rounded MT Bold" panose="020F070403050403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6468322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86ED08F-DF9D-174B-97A5-CAC3ACE39849}"/>
              </a:ext>
            </a:extLst>
          </p:cNvPr>
          <p:cNvSpPr/>
          <p:nvPr/>
        </p:nvSpPr>
        <p:spPr>
          <a:xfrm>
            <a:off x="1447800" y="2133600"/>
            <a:ext cx="7467600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500" dirty="0">
                <a:latin typeface="Arial Rounded MT Bold" panose="020F0704030504030204" pitchFamily="34" charset="77"/>
                <a:hlinkClick r:id="rId2"/>
              </a:rPr>
              <a:t>https://</a:t>
            </a:r>
            <a:r>
              <a:rPr lang="en-US" sz="2500" dirty="0" err="1">
                <a:latin typeface="Arial Rounded MT Bold" panose="020F0704030504030204" pitchFamily="34" charset="77"/>
                <a:hlinkClick r:id="rId2"/>
              </a:rPr>
              <a:t>phytools.shinyapps.io</a:t>
            </a:r>
            <a:r>
              <a:rPr lang="en-US" sz="2500" dirty="0">
                <a:latin typeface="Arial Rounded MT Bold" panose="020F0704030504030204" pitchFamily="34" charset="77"/>
                <a:hlinkClick r:id="rId2"/>
              </a:rPr>
              <a:t>/drift-selection/</a:t>
            </a:r>
            <a:endParaRPr lang="en-US" sz="2500" dirty="0">
              <a:latin typeface="Arial Rounded MT Bold" panose="020F070403050403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9206467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FA6CB63-636F-2A47-BBF9-B422CB6790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57" y="1066800"/>
            <a:ext cx="9017264" cy="3752850"/>
          </a:xfrm>
          <a:prstGeom prst="rect">
            <a:avLst/>
          </a:prstGeom>
        </p:spPr>
      </p:pic>
      <p:sp>
        <p:nvSpPr>
          <p:cNvPr id="6" name="Rectangle 2">
            <a:extLst>
              <a:ext uri="{FF2B5EF4-FFF2-40B4-BE49-F238E27FC236}">
                <a16:creationId xmlns:a16="http://schemas.microsoft.com/office/drawing/2014/main" id="{E2E0AA61-331F-3841-AF84-998BAA99DD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273687"/>
            <a:ext cx="9080521" cy="2308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57200" indent="-457200">
              <a:defRPr sz="16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914400" indent="-457200">
              <a:defRPr sz="16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indent="0" algn="ctr"/>
            <a:endParaRPr lang="en-US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Arial Rounded MT Bold" panose="020F0704030504030204" pitchFamily="34" charset="77"/>
            </a:endParaRPr>
          </a:p>
          <a:p>
            <a:pPr marL="457200" lvl="1" indent="0" algn="ctr"/>
            <a:r>
              <a:rPr lang="en-US" altLang="en-US" sz="2400" dirty="0">
                <a:solidFill>
                  <a:schemeClr val="accent2">
                    <a:lumMod val="75000"/>
                  </a:schemeClr>
                </a:solidFill>
                <a:latin typeface="Arial Rounded MT Bold" panose="020F0704030504030204" pitchFamily="34" charset="77"/>
              </a:rPr>
              <a:t>Gene flow (migration) </a:t>
            </a:r>
            <a:r>
              <a:rPr lang="en-US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77"/>
              </a:rPr>
              <a:t>also changes allele frequencies</a:t>
            </a:r>
          </a:p>
          <a:p>
            <a:pPr marL="457200" lvl="1" indent="0" algn="ctr"/>
            <a:endParaRPr lang="en-US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Arial Rounded MT Bold" panose="020F0704030504030204" pitchFamily="34" charset="77"/>
            </a:endParaRPr>
          </a:p>
          <a:p>
            <a:pPr marL="0" indent="0" algn="ctr"/>
            <a:endParaRPr lang="en-US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Arial Rounded MT Bold" panose="020F0704030504030204" pitchFamily="34" charset="77"/>
            </a:endParaRPr>
          </a:p>
          <a:p>
            <a:pPr marL="0" indent="0" algn="ctr"/>
            <a:endParaRPr lang="en-US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Arial Rounded MT Bold" panose="020F0704030504030204" pitchFamily="34" charset="77"/>
            </a:endParaRPr>
          </a:p>
          <a:p>
            <a:pPr marL="0" indent="0" algn="ctr"/>
            <a:endParaRPr lang="en-US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Arial Rounded MT Bold" panose="020F0704030504030204" pitchFamily="34" charset="77"/>
            </a:endParaRPr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D1A51E01-7FD8-2940-B58F-4AE9455988E4}"/>
              </a:ext>
            </a:extLst>
          </p:cNvPr>
          <p:cNvSpPr txBox="1"/>
          <p:nvPr/>
        </p:nvSpPr>
        <p:spPr>
          <a:xfrm>
            <a:off x="218107" y="5181600"/>
            <a:ext cx="8644306" cy="1434047"/>
          </a:xfrm>
          <a:prstGeom prst="rect">
            <a:avLst/>
          </a:prstGeom>
        </p:spPr>
        <p:txBody>
          <a:bodyPr vert="horz" wrap="square" lIns="0" tIns="50165" rIns="0" bIns="0" rtlCol="0">
            <a:spAutoFit/>
          </a:bodyPr>
          <a:lstStyle/>
          <a:p>
            <a:pPr marL="12700" marR="5080" algn="just">
              <a:lnSpc>
                <a:spcPct val="114599"/>
              </a:lnSpc>
              <a:spcBef>
                <a:spcPts val="120"/>
              </a:spcBef>
            </a:pPr>
            <a:r>
              <a:rPr sz="2000" spc="-10" dirty="0">
                <a:solidFill>
                  <a:srgbClr val="22373A"/>
                </a:solidFill>
                <a:latin typeface="Arial Rounded MT Bold" panose="020F0704030504030204" pitchFamily="34" charset="77"/>
                <a:cs typeface="Arial"/>
              </a:rPr>
              <a:t>Migration </a:t>
            </a:r>
            <a:r>
              <a:rPr sz="2000" spc="-55" dirty="0">
                <a:solidFill>
                  <a:srgbClr val="22373A"/>
                </a:solidFill>
                <a:latin typeface="Arial Rounded MT Bold" panose="020F0704030504030204" pitchFamily="34" charset="77"/>
                <a:cs typeface="Arial"/>
              </a:rPr>
              <a:t>refers </a:t>
            </a:r>
            <a:r>
              <a:rPr sz="2000" spc="10" dirty="0">
                <a:solidFill>
                  <a:srgbClr val="22373A"/>
                </a:solidFill>
                <a:latin typeface="Arial Rounded MT Bold" panose="020F0704030504030204" pitchFamily="34" charset="77"/>
                <a:cs typeface="Arial"/>
              </a:rPr>
              <a:t>to </a:t>
            </a:r>
            <a:r>
              <a:rPr sz="2000" spc="-25" dirty="0">
                <a:solidFill>
                  <a:srgbClr val="22373A"/>
                </a:solidFill>
                <a:latin typeface="Arial Rounded MT Bold" panose="020F0704030504030204" pitchFamily="34" charset="77"/>
                <a:cs typeface="Arial"/>
              </a:rPr>
              <a:t>the </a:t>
            </a:r>
            <a:r>
              <a:rPr sz="2000" spc="-50" dirty="0">
                <a:solidFill>
                  <a:srgbClr val="22373A"/>
                </a:solidFill>
                <a:latin typeface="Arial Rounded MT Bold" panose="020F0704030504030204" pitchFamily="34" charset="77"/>
                <a:cs typeface="Arial"/>
              </a:rPr>
              <a:t>movement </a:t>
            </a:r>
            <a:r>
              <a:rPr sz="2000" spc="-20" dirty="0">
                <a:solidFill>
                  <a:srgbClr val="22373A"/>
                </a:solidFill>
                <a:latin typeface="Arial Rounded MT Bold" panose="020F0704030504030204" pitchFamily="34" charset="77"/>
                <a:cs typeface="Arial"/>
              </a:rPr>
              <a:t>of </a:t>
            </a:r>
            <a:r>
              <a:rPr sz="2000" spc="-85" dirty="0">
                <a:solidFill>
                  <a:srgbClr val="22373A"/>
                </a:solidFill>
                <a:latin typeface="Arial Rounded MT Bold" panose="020F0704030504030204" pitchFamily="34" charset="77"/>
                <a:cs typeface="Arial"/>
              </a:rPr>
              <a:t>some </a:t>
            </a:r>
            <a:r>
              <a:rPr sz="2000" spc="-60" dirty="0">
                <a:solidFill>
                  <a:srgbClr val="22373A"/>
                </a:solidFill>
                <a:latin typeface="Arial Rounded MT Bold" panose="020F0704030504030204" pitchFamily="34" charset="77"/>
                <a:cs typeface="Arial"/>
              </a:rPr>
              <a:t>organisms </a:t>
            </a:r>
            <a:r>
              <a:rPr sz="2000" spc="-10" dirty="0">
                <a:solidFill>
                  <a:srgbClr val="22373A"/>
                </a:solidFill>
                <a:latin typeface="Arial Rounded MT Bold" panose="020F0704030504030204" pitchFamily="34" charset="77"/>
                <a:cs typeface="Arial"/>
              </a:rPr>
              <a:t>(or </a:t>
            </a:r>
            <a:r>
              <a:rPr sz="2000" spc="-15" dirty="0">
                <a:solidFill>
                  <a:srgbClr val="22373A"/>
                </a:solidFill>
                <a:latin typeface="Arial Rounded MT Bold" panose="020F0704030504030204" pitchFamily="34" charset="77"/>
                <a:cs typeface="Arial"/>
              </a:rPr>
              <a:t>their </a:t>
            </a:r>
            <a:r>
              <a:rPr sz="2000" spc="-50" dirty="0">
                <a:solidFill>
                  <a:srgbClr val="22373A"/>
                </a:solidFill>
                <a:latin typeface="Arial Rounded MT Bold" panose="020F0704030504030204" pitchFamily="34" charset="77"/>
                <a:cs typeface="Arial"/>
              </a:rPr>
              <a:t>gametes)  </a:t>
            </a:r>
            <a:r>
              <a:rPr sz="2000" spc="-60" dirty="0">
                <a:solidFill>
                  <a:srgbClr val="22373A"/>
                </a:solidFill>
                <a:latin typeface="Arial Rounded MT Bold" panose="020F0704030504030204" pitchFamily="34" charset="77"/>
                <a:cs typeface="Arial"/>
              </a:rPr>
              <a:t>among </a:t>
            </a:r>
            <a:r>
              <a:rPr sz="2000" spc="-40" dirty="0">
                <a:solidFill>
                  <a:srgbClr val="22373A"/>
                </a:solidFill>
                <a:latin typeface="Arial Rounded MT Bold" panose="020F0704030504030204" pitchFamily="34" charset="77"/>
                <a:cs typeface="Arial"/>
              </a:rPr>
              <a:t>subpopulations </a:t>
            </a:r>
            <a:r>
              <a:rPr sz="2000" spc="-55" dirty="0">
                <a:solidFill>
                  <a:srgbClr val="22373A"/>
                </a:solidFill>
                <a:latin typeface="Arial Rounded MT Bold" panose="020F0704030504030204" pitchFamily="34" charset="77"/>
                <a:cs typeface="Arial"/>
              </a:rPr>
              <a:t>and </a:t>
            </a:r>
            <a:r>
              <a:rPr sz="2000" spc="-60" dirty="0">
                <a:solidFill>
                  <a:srgbClr val="22373A"/>
                </a:solidFill>
                <a:latin typeface="Arial Rounded MT Bold" panose="020F0704030504030204" pitchFamily="34" charset="77"/>
                <a:cs typeface="Arial"/>
              </a:rPr>
              <a:t>subsequent </a:t>
            </a:r>
            <a:r>
              <a:rPr sz="2000" spc="-50" dirty="0">
                <a:solidFill>
                  <a:srgbClr val="22373A"/>
                </a:solidFill>
                <a:latin typeface="Arial Rounded MT Bold" panose="020F0704030504030204" pitchFamily="34" charset="77"/>
                <a:cs typeface="Arial"/>
              </a:rPr>
              <a:t>breeding, </a:t>
            </a:r>
            <a:r>
              <a:rPr sz="2000" spc="-60" dirty="0">
                <a:solidFill>
                  <a:srgbClr val="22373A"/>
                </a:solidFill>
                <a:latin typeface="Arial Rounded MT Bold" panose="020F0704030504030204" pitchFamily="34" charset="77"/>
                <a:cs typeface="Arial"/>
              </a:rPr>
              <a:t>also </a:t>
            </a:r>
            <a:r>
              <a:rPr sz="2000" spc="-45" dirty="0">
                <a:solidFill>
                  <a:srgbClr val="22373A"/>
                </a:solidFill>
                <a:latin typeface="Arial Rounded MT Bold" panose="020F0704030504030204" pitchFamily="34" charset="77"/>
                <a:cs typeface="Arial"/>
              </a:rPr>
              <a:t>referred </a:t>
            </a:r>
            <a:r>
              <a:rPr sz="2000" spc="10" dirty="0">
                <a:solidFill>
                  <a:srgbClr val="22373A"/>
                </a:solidFill>
                <a:latin typeface="Arial Rounded MT Bold" panose="020F0704030504030204" pitchFamily="34" charset="77"/>
                <a:cs typeface="Arial"/>
              </a:rPr>
              <a:t>to </a:t>
            </a:r>
            <a:r>
              <a:rPr sz="2000" spc="-100" dirty="0">
                <a:solidFill>
                  <a:srgbClr val="22373A"/>
                </a:solidFill>
                <a:latin typeface="Arial Rounded MT Bold" panose="020F0704030504030204" pitchFamily="34" charset="77"/>
                <a:cs typeface="Arial"/>
              </a:rPr>
              <a:t>as </a:t>
            </a:r>
            <a:r>
              <a:rPr sz="2000" spc="-85" dirty="0">
                <a:solidFill>
                  <a:srgbClr val="22373A"/>
                </a:solidFill>
                <a:latin typeface="Arial Rounded MT Bold" panose="020F0704030504030204" pitchFamily="34" charset="77"/>
                <a:cs typeface="Arial"/>
              </a:rPr>
              <a:t>gene  </a:t>
            </a:r>
            <a:r>
              <a:rPr sz="2000" spc="-20" dirty="0">
                <a:solidFill>
                  <a:srgbClr val="22373A"/>
                </a:solidFill>
                <a:latin typeface="Arial Rounded MT Bold" panose="020F0704030504030204" pitchFamily="34" charset="77"/>
                <a:cs typeface="Arial"/>
              </a:rPr>
              <a:t>flow, </a:t>
            </a:r>
            <a:r>
              <a:rPr sz="2000" spc="-45" dirty="0">
                <a:solidFill>
                  <a:srgbClr val="22373A"/>
                </a:solidFill>
                <a:latin typeface="Arial Rounded MT Bold" panose="020F0704030504030204" pitchFamily="34" charset="77"/>
                <a:cs typeface="Arial"/>
              </a:rPr>
              <a:t>or </a:t>
            </a:r>
            <a:r>
              <a:rPr sz="2000" spc="-30" dirty="0">
                <a:solidFill>
                  <a:srgbClr val="22373A"/>
                </a:solidFill>
                <a:latin typeface="Arial Rounded MT Bold" panose="020F0704030504030204" pitchFamily="34" charset="77"/>
                <a:cs typeface="Arial"/>
              </a:rPr>
              <a:t>admixture. </a:t>
            </a:r>
            <a:r>
              <a:rPr sz="2000" spc="-10" dirty="0">
                <a:solidFill>
                  <a:srgbClr val="22373A"/>
                </a:solidFill>
                <a:latin typeface="Arial Rounded MT Bold" panose="020F0704030504030204" pitchFamily="34" charset="77"/>
                <a:cs typeface="Arial"/>
              </a:rPr>
              <a:t>Migration </a:t>
            </a:r>
            <a:r>
              <a:rPr sz="2000" spc="-45" dirty="0">
                <a:solidFill>
                  <a:srgbClr val="22373A"/>
                </a:solidFill>
                <a:latin typeface="Arial Rounded MT Bold" panose="020F0704030504030204" pitchFamily="34" charset="77"/>
                <a:cs typeface="Arial"/>
              </a:rPr>
              <a:t>acts </a:t>
            </a:r>
            <a:r>
              <a:rPr sz="2000" spc="10" dirty="0">
                <a:solidFill>
                  <a:srgbClr val="22373A"/>
                </a:solidFill>
                <a:latin typeface="Arial Rounded MT Bold" panose="020F0704030504030204" pitchFamily="34" charset="77"/>
                <a:cs typeface="Arial"/>
              </a:rPr>
              <a:t>to </a:t>
            </a:r>
            <a:r>
              <a:rPr sz="2000" spc="-60" dirty="0">
                <a:solidFill>
                  <a:srgbClr val="22373A"/>
                </a:solidFill>
                <a:latin typeface="Arial Rounded MT Bold" panose="020F0704030504030204" pitchFamily="34" charset="77"/>
                <a:cs typeface="Arial"/>
              </a:rPr>
              <a:t>homogenize </a:t>
            </a:r>
            <a:r>
              <a:rPr sz="2000" spc="-30" dirty="0">
                <a:solidFill>
                  <a:srgbClr val="22373A"/>
                </a:solidFill>
                <a:latin typeface="Arial Rounded MT Bold" panose="020F0704030504030204" pitchFamily="34" charset="77"/>
                <a:cs typeface="Arial"/>
              </a:rPr>
              <a:t>populations, </a:t>
            </a:r>
            <a:r>
              <a:rPr sz="2000" spc="-45" dirty="0">
                <a:solidFill>
                  <a:srgbClr val="22373A"/>
                </a:solidFill>
                <a:latin typeface="Arial Rounded MT Bold" panose="020F0704030504030204" pitchFamily="34" charset="77"/>
                <a:cs typeface="Arial"/>
              </a:rPr>
              <a:t>or </a:t>
            </a:r>
            <a:r>
              <a:rPr sz="2000" spc="-65" dirty="0">
                <a:solidFill>
                  <a:srgbClr val="22373A"/>
                </a:solidFill>
                <a:latin typeface="Arial Rounded MT Bold" panose="020F0704030504030204" pitchFamily="34" charset="77"/>
                <a:cs typeface="Arial"/>
              </a:rPr>
              <a:t>reduce  </a:t>
            </a:r>
            <a:r>
              <a:rPr sz="2000" spc="-55" dirty="0">
                <a:solidFill>
                  <a:srgbClr val="22373A"/>
                </a:solidFill>
                <a:latin typeface="Arial Rounded MT Bold" panose="020F0704030504030204" pitchFamily="34" charset="77"/>
                <a:cs typeface="Arial"/>
              </a:rPr>
              <a:t>differences </a:t>
            </a:r>
            <a:r>
              <a:rPr sz="2000" spc="-65" dirty="0">
                <a:solidFill>
                  <a:srgbClr val="22373A"/>
                </a:solidFill>
                <a:latin typeface="Arial Rounded MT Bold" panose="020F0704030504030204" pitchFamily="34" charset="77"/>
                <a:cs typeface="Arial"/>
              </a:rPr>
              <a:t>between </a:t>
            </a:r>
            <a:r>
              <a:rPr sz="2000" spc="-30" dirty="0">
                <a:solidFill>
                  <a:srgbClr val="22373A"/>
                </a:solidFill>
                <a:latin typeface="Arial Rounded MT Bold" panose="020F0704030504030204" pitchFamily="34" charset="77"/>
                <a:cs typeface="Arial"/>
              </a:rPr>
              <a:t>populations</a:t>
            </a:r>
            <a:endParaRPr sz="2000" dirty="0">
              <a:latin typeface="Arial Rounded MT Bold" panose="020F0704030504030204" pitchFamily="34" charset="77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863215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05DA2EB3-B3A6-1745-B1CA-77B4844297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1985" y="-273687"/>
            <a:ext cx="8382000" cy="3108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defRPr sz="16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914400" indent="-457200">
              <a:defRPr sz="16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indent="0" algn="ctr"/>
            <a:endParaRPr lang="en-US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Arial Rounded MT Bold" panose="020F0704030504030204" pitchFamily="34" charset="77"/>
            </a:endParaRPr>
          </a:p>
          <a:p>
            <a:pPr marL="457200" lvl="1" indent="0" algn="ctr"/>
            <a:r>
              <a:rPr lang="en-US" altLang="en-US" sz="2800" dirty="0">
                <a:solidFill>
                  <a:schemeClr val="accent2">
                    <a:lumMod val="75000"/>
                  </a:schemeClr>
                </a:solidFill>
                <a:latin typeface="Arial Rounded MT Bold" panose="020F0704030504030204" pitchFamily="34" charset="77"/>
              </a:rPr>
              <a:t>Variations in population size </a:t>
            </a:r>
            <a:r>
              <a:rPr lang="en-US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77"/>
              </a:rPr>
              <a:t>also changes allele frequencies</a:t>
            </a:r>
          </a:p>
          <a:p>
            <a:pPr marL="457200" lvl="1" indent="0" algn="ctr"/>
            <a:endParaRPr lang="en-US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Arial Rounded MT Bold" panose="020F0704030504030204" pitchFamily="34" charset="77"/>
            </a:endParaRPr>
          </a:p>
          <a:p>
            <a:pPr marL="0" indent="0" algn="ctr"/>
            <a:endParaRPr lang="en-US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Arial Rounded MT Bold" panose="020F0704030504030204" pitchFamily="34" charset="77"/>
            </a:endParaRPr>
          </a:p>
          <a:p>
            <a:pPr marL="0" indent="0" algn="ctr"/>
            <a:endParaRPr lang="en-US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Arial Rounded MT Bold" panose="020F0704030504030204" pitchFamily="34" charset="77"/>
            </a:endParaRPr>
          </a:p>
          <a:p>
            <a:pPr marL="0" indent="0" algn="ctr"/>
            <a:endParaRPr lang="en-US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Arial Rounded MT Bold" panose="020F0704030504030204" pitchFamily="34" charset="77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61A3CC-ADF0-874E-820B-B3691D2E87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3697"/>
          <a:stretch/>
        </p:blipFill>
        <p:spPr>
          <a:xfrm>
            <a:off x="0" y="1603535"/>
            <a:ext cx="9144000" cy="3959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2947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299409-64BC-BB4D-8C55-7CCA79E89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961" y="-202559"/>
            <a:ext cx="7772400" cy="1143000"/>
          </a:xfrm>
        </p:spPr>
        <p:txBody>
          <a:bodyPr/>
          <a:lstStyle/>
          <a:p>
            <a:r>
              <a:rPr lang="en-US" dirty="0">
                <a:solidFill>
                  <a:srgbClr val="FFFFC6"/>
                </a:solidFill>
                <a:latin typeface="Arial Rounded MT Bold" panose="020F0704030504030204" pitchFamily="34" charset="77"/>
              </a:rPr>
              <a:t>Balance between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9D4CC1D-AB02-7C45-B015-87CCCC2A4BAA}"/>
              </a:ext>
            </a:extLst>
          </p:cNvPr>
          <p:cNvSpPr txBox="1">
            <a:spLocks/>
          </p:cNvSpPr>
          <p:nvPr/>
        </p:nvSpPr>
        <p:spPr bwMode="auto">
          <a:xfrm>
            <a:off x="305206" y="472110"/>
            <a:ext cx="9295994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" charset="0"/>
              </a:defRPr>
            </a:lvl9pPr>
          </a:lstStyle>
          <a:p>
            <a:r>
              <a:rPr lang="en-US" b="0" kern="0" dirty="0">
                <a:solidFill>
                  <a:srgbClr val="92D050"/>
                </a:solidFill>
                <a:latin typeface="Arial Rounded MT Bold" panose="020F0704030504030204" pitchFamily="34" charset="77"/>
              </a:rPr>
              <a:t>Drift                             Migration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EC61CD6-EEE8-E246-90EA-DCC3C232BA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64" t="9366" r="5166" b="10436"/>
          <a:stretch/>
        </p:blipFill>
        <p:spPr>
          <a:xfrm>
            <a:off x="1" y="1519323"/>
            <a:ext cx="9162282" cy="2278101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ED0BD9D-1468-9445-B901-27FDFC5582A7}"/>
              </a:ext>
            </a:extLst>
          </p:cNvPr>
          <p:cNvCxnSpPr/>
          <p:nvPr/>
        </p:nvCxnSpPr>
        <p:spPr>
          <a:xfrm flipV="1">
            <a:off x="2681403" y="1126249"/>
            <a:ext cx="2881197" cy="1"/>
          </a:xfrm>
          <a:prstGeom prst="straightConnector1">
            <a:avLst/>
          </a:prstGeom>
          <a:ln w="76200">
            <a:solidFill>
              <a:srgbClr val="FF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5AEE8B2-8622-764A-B398-69B533947111}"/>
              </a:ext>
            </a:extLst>
          </p:cNvPr>
          <p:cNvSpPr txBox="1"/>
          <p:nvPr/>
        </p:nvSpPr>
        <p:spPr>
          <a:xfrm>
            <a:off x="19922" y="6611779"/>
            <a:ext cx="92764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7F7F7F"/>
                </a:solidFill>
              </a:rPr>
              <a:t>http://</a:t>
            </a:r>
            <a:r>
              <a:rPr lang="en-US" sz="1000" dirty="0" err="1">
                <a:solidFill>
                  <a:srgbClr val="7F7F7F"/>
                </a:solidFill>
              </a:rPr>
              <a:t>www.cienciaonline.com</a:t>
            </a:r>
            <a:r>
              <a:rPr lang="en-US" sz="1000" dirty="0">
                <a:solidFill>
                  <a:srgbClr val="7F7F7F"/>
                </a:solidFill>
              </a:rPr>
              <a:t>/2007/07/23/</a:t>
            </a:r>
            <a:r>
              <a:rPr lang="en-US" sz="1000" dirty="0" err="1">
                <a:solidFill>
                  <a:srgbClr val="7F7F7F"/>
                </a:solidFill>
              </a:rPr>
              <a:t>accion</a:t>
            </a:r>
            <a:r>
              <a:rPr lang="en-US" sz="1000" dirty="0">
                <a:solidFill>
                  <a:srgbClr val="7F7F7F"/>
                </a:solidFill>
              </a:rPr>
              <a:t>-</a:t>
            </a:r>
            <a:r>
              <a:rPr lang="en-US" sz="1000" dirty="0" err="1">
                <a:solidFill>
                  <a:srgbClr val="7F7F7F"/>
                </a:solidFill>
              </a:rPr>
              <a:t>reaccion</a:t>
            </a:r>
            <a:r>
              <a:rPr lang="en-US" sz="1000" dirty="0">
                <a:solidFill>
                  <a:srgbClr val="7F7F7F"/>
                </a:solidFill>
              </a:rPr>
              <a:t>-%C2%BFse-entiende/</a:t>
            </a:r>
          </a:p>
        </p:txBody>
      </p:sp>
    </p:spTree>
    <p:extLst>
      <p:ext uri="{BB962C8B-B14F-4D97-AF65-F5344CB8AC3E}">
        <p14:creationId xmlns:p14="http://schemas.microsoft.com/office/powerpoint/2010/main" val="16205691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299409-64BC-BB4D-8C55-7CCA79E89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961" y="-202559"/>
            <a:ext cx="7772400" cy="1143000"/>
          </a:xfrm>
        </p:spPr>
        <p:txBody>
          <a:bodyPr/>
          <a:lstStyle/>
          <a:p>
            <a:r>
              <a:rPr lang="en-US" dirty="0">
                <a:solidFill>
                  <a:srgbClr val="FFFFC6"/>
                </a:solidFill>
                <a:latin typeface="Arial Rounded MT Bold" panose="020F0704030504030204" pitchFamily="34" charset="77"/>
              </a:rPr>
              <a:t>Balance between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9D4CC1D-AB02-7C45-B015-87CCCC2A4BAA}"/>
              </a:ext>
            </a:extLst>
          </p:cNvPr>
          <p:cNvSpPr txBox="1">
            <a:spLocks/>
          </p:cNvSpPr>
          <p:nvPr/>
        </p:nvSpPr>
        <p:spPr bwMode="auto">
          <a:xfrm>
            <a:off x="305206" y="472110"/>
            <a:ext cx="9295994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" charset="0"/>
              </a:defRPr>
            </a:lvl9pPr>
          </a:lstStyle>
          <a:p>
            <a:r>
              <a:rPr lang="en-US" b="0" kern="0" dirty="0">
                <a:solidFill>
                  <a:srgbClr val="92D050"/>
                </a:solidFill>
                <a:latin typeface="Arial Rounded MT Bold" panose="020F0704030504030204" pitchFamily="34" charset="77"/>
              </a:rPr>
              <a:t>Drift                             Migration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EC61CD6-EEE8-E246-90EA-DCC3C232BA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64" t="9366" r="5166" b="10436"/>
          <a:stretch/>
        </p:blipFill>
        <p:spPr>
          <a:xfrm>
            <a:off x="1" y="1519323"/>
            <a:ext cx="9162282" cy="2278101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ED0BD9D-1468-9445-B901-27FDFC5582A7}"/>
              </a:ext>
            </a:extLst>
          </p:cNvPr>
          <p:cNvCxnSpPr/>
          <p:nvPr/>
        </p:nvCxnSpPr>
        <p:spPr>
          <a:xfrm flipV="1">
            <a:off x="2681403" y="1126249"/>
            <a:ext cx="2881197" cy="1"/>
          </a:xfrm>
          <a:prstGeom prst="straightConnector1">
            <a:avLst/>
          </a:prstGeom>
          <a:ln w="76200">
            <a:solidFill>
              <a:srgbClr val="FF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5AEE8B2-8622-764A-B398-69B533947111}"/>
              </a:ext>
            </a:extLst>
          </p:cNvPr>
          <p:cNvSpPr txBox="1"/>
          <p:nvPr/>
        </p:nvSpPr>
        <p:spPr>
          <a:xfrm>
            <a:off x="19922" y="6611779"/>
            <a:ext cx="92764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7F7F7F"/>
                </a:solidFill>
              </a:rPr>
              <a:t>http://</a:t>
            </a:r>
            <a:r>
              <a:rPr lang="en-US" sz="1000" dirty="0" err="1">
                <a:solidFill>
                  <a:srgbClr val="7F7F7F"/>
                </a:solidFill>
              </a:rPr>
              <a:t>www.cienciaonline.com</a:t>
            </a:r>
            <a:r>
              <a:rPr lang="en-US" sz="1000" dirty="0">
                <a:solidFill>
                  <a:srgbClr val="7F7F7F"/>
                </a:solidFill>
              </a:rPr>
              <a:t>/2007/07/23/</a:t>
            </a:r>
            <a:r>
              <a:rPr lang="en-US" sz="1000" dirty="0" err="1">
                <a:solidFill>
                  <a:srgbClr val="7F7F7F"/>
                </a:solidFill>
              </a:rPr>
              <a:t>accion</a:t>
            </a:r>
            <a:r>
              <a:rPr lang="en-US" sz="1000" dirty="0">
                <a:solidFill>
                  <a:srgbClr val="7F7F7F"/>
                </a:solidFill>
              </a:rPr>
              <a:t>-</a:t>
            </a:r>
            <a:r>
              <a:rPr lang="en-US" sz="1000" dirty="0" err="1">
                <a:solidFill>
                  <a:srgbClr val="7F7F7F"/>
                </a:solidFill>
              </a:rPr>
              <a:t>reaccion</a:t>
            </a:r>
            <a:r>
              <a:rPr lang="en-US" sz="1000" dirty="0">
                <a:solidFill>
                  <a:srgbClr val="7F7F7F"/>
                </a:solidFill>
              </a:rPr>
              <a:t>-%C2%BFse-entiende/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8DF9165-468D-AB40-A91A-54BAB74F42DA}"/>
              </a:ext>
            </a:extLst>
          </p:cNvPr>
          <p:cNvCxnSpPr/>
          <p:nvPr/>
        </p:nvCxnSpPr>
        <p:spPr>
          <a:xfrm flipV="1">
            <a:off x="2743200" y="4204755"/>
            <a:ext cx="2881197" cy="1"/>
          </a:xfrm>
          <a:prstGeom prst="straightConnector1">
            <a:avLst/>
          </a:prstGeom>
          <a:ln w="76200">
            <a:solidFill>
              <a:srgbClr val="FF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itle 1">
            <a:extLst>
              <a:ext uri="{FF2B5EF4-FFF2-40B4-BE49-F238E27FC236}">
                <a16:creationId xmlns:a16="http://schemas.microsoft.com/office/drawing/2014/main" id="{2A9E8FA1-6555-BE40-9D8B-2F5D715B40F0}"/>
              </a:ext>
            </a:extLst>
          </p:cNvPr>
          <p:cNvSpPr txBox="1">
            <a:spLocks/>
          </p:cNvSpPr>
          <p:nvPr/>
        </p:nvSpPr>
        <p:spPr>
          <a:xfrm>
            <a:off x="-328701" y="3643530"/>
            <a:ext cx="3331883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sz="2200" b="1" dirty="0" err="1">
                <a:solidFill>
                  <a:srgbClr val="92D050"/>
                </a:solidFill>
                <a:latin typeface="Corbel"/>
                <a:cs typeface="Corbel"/>
              </a:rPr>
              <a:t>Genetic</a:t>
            </a:r>
            <a:r>
              <a:rPr lang="es-ES_tradnl" sz="2200" b="1" dirty="0">
                <a:solidFill>
                  <a:srgbClr val="92D050"/>
                </a:solidFill>
                <a:latin typeface="Corbel"/>
                <a:cs typeface="Corbel"/>
              </a:rPr>
              <a:t> </a:t>
            </a:r>
            <a:r>
              <a:rPr lang="es-ES_tradnl" sz="2200" b="1" dirty="0" err="1">
                <a:solidFill>
                  <a:srgbClr val="92D050"/>
                </a:solidFill>
                <a:latin typeface="Corbel"/>
                <a:cs typeface="Corbel"/>
              </a:rPr>
              <a:t>structure</a:t>
            </a:r>
            <a:endParaRPr lang="es-ES_tradnl" sz="2200" b="1" dirty="0">
              <a:solidFill>
                <a:srgbClr val="92D050"/>
              </a:solidFill>
              <a:latin typeface="Corbel"/>
              <a:cs typeface="Corbel"/>
            </a:endParaRPr>
          </a:p>
          <a:p>
            <a:r>
              <a:rPr lang="es-ES_tradnl" sz="2200" dirty="0">
                <a:solidFill>
                  <a:srgbClr val="92D050"/>
                </a:solidFill>
                <a:latin typeface="Corbel"/>
                <a:cs typeface="Corbel"/>
              </a:rPr>
              <a:t>(</a:t>
            </a:r>
            <a:r>
              <a:rPr lang="es-ES_tradnl" sz="2200" dirty="0" err="1">
                <a:solidFill>
                  <a:srgbClr val="92D050"/>
                </a:solidFill>
                <a:latin typeface="Corbel"/>
                <a:cs typeface="Corbel"/>
              </a:rPr>
              <a:t>subpopulations</a:t>
            </a:r>
            <a:r>
              <a:rPr lang="es-ES_tradnl" sz="2200" dirty="0">
                <a:solidFill>
                  <a:srgbClr val="92D050"/>
                </a:solidFill>
                <a:latin typeface="Corbel"/>
                <a:cs typeface="Corbel"/>
              </a:rPr>
              <a:t>)</a:t>
            </a:r>
            <a:endParaRPr lang="es-ES_tradnl" sz="2200" b="1" dirty="0">
              <a:solidFill>
                <a:srgbClr val="92D050"/>
              </a:solidFill>
              <a:latin typeface="Corbel"/>
              <a:cs typeface="Corbel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CE5C667E-F77D-7B46-AD9D-4B4A2EA1DAFB}"/>
              </a:ext>
            </a:extLst>
          </p:cNvPr>
          <p:cNvSpPr txBox="1">
            <a:spLocks/>
          </p:cNvSpPr>
          <p:nvPr/>
        </p:nvSpPr>
        <p:spPr>
          <a:xfrm>
            <a:off x="5410200" y="3733800"/>
            <a:ext cx="3761782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sz="2200" b="1" dirty="0" err="1">
                <a:solidFill>
                  <a:srgbClr val="92D050"/>
                </a:solidFill>
                <a:latin typeface="Corbel"/>
                <a:cs typeface="Corbel"/>
              </a:rPr>
              <a:t>Genetic</a:t>
            </a:r>
            <a:r>
              <a:rPr lang="es-ES_tradnl" sz="2200" b="1" dirty="0">
                <a:solidFill>
                  <a:srgbClr val="92D050"/>
                </a:solidFill>
                <a:latin typeface="Corbel"/>
                <a:cs typeface="Corbel"/>
              </a:rPr>
              <a:t> </a:t>
            </a:r>
            <a:r>
              <a:rPr lang="es-ES_tradnl" sz="2200" b="1" dirty="0" err="1">
                <a:solidFill>
                  <a:srgbClr val="92D050"/>
                </a:solidFill>
                <a:latin typeface="Corbel"/>
                <a:cs typeface="Corbel"/>
              </a:rPr>
              <a:t>homogeneity</a:t>
            </a:r>
            <a:endParaRPr lang="es-ES_tradnl" sz="2200" b="1" dirty="0">
              <a:solidFill>
                <a:srgbClr val="92D050"/>
              </a:solidFill>
              <a:latin typeface="Corbel"/>
              <a:cs typeface="Corbel"/>
            </a:endParaRPr>
          </a:p>
          <a:p>
            <a:r>
              <a:rPr lang="es-ES_tradnl" sz="2200" dirty="0" err="1">
                <a:solidFill>
                  <a:srgbClr val="92D050"/>
                </a:solidFill>
                <a:latin typeface="Corbel"/>
                <a:cs typeface="Corbel"/>
              </a:rPr>
              <a:t>Panmixia</a:t>
            </a:r>
            <a:r>
              <a:rPr lang="es-ES_tradnl" sz="2200" dirty="0">
                <a:solidFill>
                  <a:srgbClr val="92D050"/>
                </a:solidFill>
                <a:latin typeface="Corbel"/>
                <a:cs typeface="Corbel"/>
              </a:rPr>
              <a:t> (single </a:t>
            </a:r>
            <a:r>
              <a:rPr lang="es-ES_tradnl" sz="2200" dirty="0" err="1">
                <a:solidFill>
                  <a:srgbClr val="92D050"/>
                </a:solidFill>
                <a:latin typeface="Corbel"/>
                <a:cs typeface="Corbel"/>
              </a:rPr>
              <a:t>population</a:t>
            </a:r>
            <a:endParaRPr lang="es-ES_tradnl" sz="2200" b="1" dirty="0">
              <a:solidFill>
                <a:srgbClr val="92D050"/>
              </a:solidFill>
              <a:latin typeface="Corbel"/>
              <a:cs typeface="Corbel"/>
            </a:endParaRPr>
          </a:p>
        </p:txBody>
      </p:sp>
      <p:pic>
        <p:nvPicPr>
          <p:cNvPr id="125" name="Picture 124" descr="A close up of a logo&#13;&#10;&#13;&#10;Description automatically generated">
            <a:extLst>
              <a:ext uri="{FF2B5EF4-FFF2-40B4-BE49-F238E27FC236}">
                <a16:creationId xmlns:a16="http://schemas.microsoft.com/office/drawing/2014/main" id="{D3252A3C-94E0-F54A-9CE5-14B81D0A2C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62" y="4953000"/>
            <a:ext cx="1543559" cy="968631"/>
          </a:xfrm>
          <a:prstGeom prst="rect">
            <a:avLst/>
          </a:prstGeom>
        </p:spPr>
      </p:pic>
      <p:pic>
        <p:nvPicPr>
          <p:cNvPr id="126" name="Picture 125" descr="A close up of a logo&#13;&#10;&#13;&#10;Description automatically generated">
            <a:extLst>
              <a:ext uri="{FF2B5EF4-FFF2-40B4-BE49-F238E27FC236}">
                <a16:creationId xmlns:a16="http://schemas.microsoft.com/office/drawing/2014/main" id="{74E806FC-5C8E-4B45-8678-941E086B81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8808" y="4942767"/>
            <a:ext cx="1615392" cy="1013708"/>
          </a:xfrm>
          <a:prstGeom prst="rect">
            <a:avLst/>
          </a:prstGeom>
        </p:spPr>
      </p:pic>
      <p:pic>
        <p:nvPicPr>
          <p:cNvPr id="127" name="Picture 126">
            <a:extLst>
              <a:ext uri="{FF2B5EF4-FFF2-40B4-BE49-F238E27FC236}">
                <a16:creationId xmlns:a16="http://schemas.microsoft.com/office/drawing/2014/main" id="{BF794A39-2498-EF40-9A98-D8863BCB78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199" y="4936023"/>
            <a:ext cx="1676401" cy="1028106"/>
          </a:xfrm>
          <a:prstGeom prst="rect">
            <a:avLst/>
          </a:prstGeom>
        </p:spPr>
      </p:pic>
      <p:pic>
        <p:nvPicPr>
          <p:cNvPr id="128" name="Picture 127" descr="A close up of a logo&#13;&#10;&#13;&#10;Description automatically generated">
            <a:extLst>
              <a:ext uri="{FF2B5EF4-FFF2-40B4-BE49-F238E27FC236}">
                <a16:creationId xmlns:a16="http://schemas.microsoft.com/office/drawing/2014/main" id="{B36F08FA-1989-424B-A502-38C5E06156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7600" y="4953000"/>
            <a:ext cx="1600200" cy="1004174"/>
          </a:xfrm>
          <a:prstGeom prst="rect">
            <a:avLst/>
          </a:prstGeom>
        </p:spPr>
      </p:pic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C031D0EF-1554-2849-9AA6-8669B8CD22AC}"/>
              </a:ext>
            </a:extLst>
          </p:cNvPr>
          <p:cNvCxnSpPr>
            <a:cxnSpLocks/>
          </p:cNvCxnSpPr>
          <p:nvPr/>
        </p:nvCxnSpPr>
        <p:spPr bwMode="auto">
          <a:xfrm>
            <a:off x="6949369" y="5353933"/>
            <a:ext cx="518231" cy="361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FFC6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17780283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86ED08F-DF9D-174B-97A5-CAC3ACE39849}"/>
              </a:ext>
            </a:extLst>
          </p:cNvPr>
          <p:cNvSpPr/>
          <p:nvPr/>
        </p:nvSpPr>
        <p:spPr>
          <a:xfrm>
            <a:off x="1447800" y="2133600"/>
            <a:ext cx="7467600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500" dirty="0">
                <a:latin typeface="Arial Rounded MT Bold" panose="020F0704030504030204" pitchFamily="34" charset="77"/>
                <a:hlinkClick r:id="rId2"/>
              </a:rPr>
              <a:t>https://</a:t>
            </a:r>
            <a:r>
              <a:rPr lang="en-US" sz="2500" dirty="0" err="1">
                <a:latin typeface="Arial Rounded MT Bold" panose="020F0704030504030204" pitchFamily="34" charset="77"/>
                <a:hlinkClick r:id="rId2"/>
              </a:rPr>
              <a:t>phytools.shinyapps.io</a:t>
            </a:r>
            <a:r>
              <a:rPr lang="en-US" sz="2500" dirty="0">
                <a:latin typeface="Arial Rounded MT Bold" panose="020F0704030504030204" pitchFamily="34" charset="77"/>
                <a:hlinkClick r:id="rId2"/>
              </a:rPr>
              <a:t>/drift-selection/</a:t>
            </a:r>
            <a:endParaRPr lang="en-US" sz="2500" dirty="0">
              <a:latin typeface="Arial Rounded MT Bold" panose="020F070403050403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06551211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>
            <a:extLst>
              <a:ext uri="{FF2B5EF4-FFF2-40B4-BE49-F238E27FC236}">
                <a16:creationId xmlns:a16="http://schemas.microsoft.com/office/drawing/2014/main" id="{B57E81F3-E964-C34D-A72A-C44D43BD1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91937"/>
            <a:ext cx="7772400" cy="1143000"/>
          </a:xfrm>
        </p:spPr>
        <p:txBody>
          <a:bodyPr/>
          <a:lstStyle/>
          <a:p>
            <a:r>
              <a:rPr lang="en-US" alt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Subdivided populations show distinct genetic structure</a:t>
            </a:r>
          </a:p>
        </p:txBody>
      </p:sp>
      <p:pic>
        <p:nvPicPr>
          <p:cNvPr id="20483" name="Picture 3">
            <a:extLst>
              <a:ext uri="{FF2B5EF4-FFF2-40B4-BE49-F238E27FC236}">
                <a16:creationId xmlns:a16="http://schemas.microsoft.com/office/drawing/2014/main" id="{3A2DF9C9-98DB-C841-946E-A7F7B0B530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600" y="1676400"/>
            <a:ext cx="8432800" cy="4195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84" name="TextBox 4">
            <a:extLst>
              <a:ext uri="{FF2B5EF4-FFF2-40B4-BE49-F238E27FC236}">
                <a16:creationId xmlns:a16="http://schemas.microsoft.com/office/drawing/2014/main" id="{D209AAFF-ED32-AA42-A340-D71075A697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5981700"/>
            <a:ext cx="30797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>
                <a:latin typeface="Franklin Gothic Book" panose="020B0503020102020204" pitchFamily="34" charset="0"/>
              </a:rPr>
              <a:t>Black Bears in SE Alaska</a:t>
            </a:r>
          </a:p>
        </p:txBody>
      </p:sp>
      <p:sp>
        <p:nvSpPr>
          <p:cNvPr id="20485" name="TextBox 5">
            <a:extLst>
              <a:ext uri="{FF2B5EF4-FFF2-40B4-BE49-F238E27FC236}">
                <a16:creationId xmlns:a16="http://schemas.microsoft.com/office/drawing/2014/main" id="{E414E921-AE0A-1F4F-A71B-3DA6390D1C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91200" y="5981700"/>
            <a:ext cx="219551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>
                <a:latin typeface="Franklin Gothic Book" panose="020B0503020102020204" pitchFamily="34" charset="0"/>
              </a:rPr>
              <a:t>African Elephants</a:t>
            </a:r>
          </a:p>
        </p:txBody>
      </p:sp>
    </p:spTree>
    <p:extLst>
      <p:ext uri="{BB962C8B-B14F-4D97-AF65-F5344CB8AC3E}">
        <p14:creationId xmlns:p14="http://schemas.microsoft.com/office/powerpoint/2010/main" val="249552415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>
            <a:extLst>
              <a:ext uri="{FF2B5EF4-FFF2-40B4-BE49-F238E27FC236}">
                <a16:creationId xmlns:a16="http://schemas.microsoft.com/office/drawing/2014/main" id="{F8E8F137-330E-8645-BC0A-968E58CD08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757" y="-152400"/>
            <a:ext cx="8458200" cy="1143000"/>
          </a:xfrm>
        </p:spPr>
        <p:txBody>
          <a:bodyPr/>
          <a:lstStyle/>
          <a:p>
            <a:r>
              <a:rPr lang="en-US" altLang="en-US" sz="2600" b="1" dirty="0">
                <a:solidFill>
                  <a:srgbClr val="0070C0"/>
                </a:solidFill>
                <a:latin typeface="Arial Rounded MT Bold" panose="020F0704030504030204" pitchFamily="34" charset="77"/>
                <a:cs typeface="Arial" panose="020B0604020202020204" pitchFamily="34" charset="0"/>
              </a:rPr>
              <a:t>Isolated populations become genetically distinct</a:t>
            </a:r>
          </a:p>
        </p:txBody>
      </p:sp>
      <p:pic>
        <p:nvPicPr>
          <p:cNvPr id="18435" name="Picture 3">
            <a:extLst>
              <a:ext uri="{FF2B5EF4-FFF2-40B4-BE49-F238E27FC236}">
                <a16:creationId xmlns:a16="http://schemas.microsoft.com/office/drawing/2014/main" id="{54595760-8138-9E41-A7E2-80327B9C82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6" y="1066800"/>
            <a:ext cx="8763000" cy="55689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917275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Oval 33">
            <a:extLst>
              <a:ext uri="{FF2B5EF4-FFF2-40B4-BE49-F238E27FC236}">
                <a16:creationId xmlns:a16="http://schemas.microsoft.com/office/drawing/2014/main" id="{3857E3F2-4F3F-BA46-82ED-C0629C3594DC}"/>
              </a:ext>
            </a:extLst>
          </p:cNvPr>
          <p:cNvSpPr/>
          <p:nvPr/>
        </p:nvSpPr>
        <p:spPr bwMode="auto">
          <a:xfrm>
            <a:off x="304800" y="268069"/>
            <a:ext cx="1447800" cy="2285999"/>
          </a:xfrm>
          <a:prstGeom prst="ellipse">
            <a:avLst/>
          </a:prstGeom>
          <a:solidFill>
            <a:srgbClr val="FFFFC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CCDEC52-BCD9-A341-AD70-41110133A387}"/>
              </a:ext>
            </a:extLst>
          </p:cNvPr>
          <p:cNvSpPr/>
          <p:nvPr/>
        </p:nvSpPr>
        <p:spPr bwMode="auto">
          <a:xfrm>
            <a:off x="550817" y="534769"/>
            <a:ext cx="266700" cy="419100"/>
          </a:xfrm>
          <a:prstGeom prst="ellipse">
            <a:avLst/>
          </a:prstGeom>
          <a:solidFill>
            <a:srgbClr val="FFD57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3C6F1D6-66C3-854B-A916-BE982E2D83EB}"/>
              </a:ext>
            </a:extLst>
          </p:cNvPr>
          <p:cNvSpPr/>
          <p:nvPr/>
        </p:nvSpPr>
        <p:spPr bwMode="auto">
          <a:xfrm>
            <a:off x="609600" y="572869"/>
            <a:ext cx="152400" cy="152400"/>
          </a:xfrm>
          <a:prstGeom prst="ellipse">
            <a:avLst/>
          </a:prstGeom>
          <a:solidFill>
            <a:srgbClr val="92D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8B69C79-7B83-0945-B00B-946084F0F535}"/>
              </a:ext>
            </a:extLst>
          </p:cNvPr>
          <p:cNvSpPr/>
          <p:nvPr/>
        </p:nvSpPr>
        <p:spPr bwMode="auto">
          <a:xfrm>
            <a:off x="609600" y="753572"/>
            <a:ext cx="152400" cy="152400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D6F6265-0C99-074D-8FFF-C24D05D05DC0}"/>
              </a:ext>
            </a:extLst>
          </p:cNvPr>
          <p:cNvSpPr/>
          <p:nvPr/>
        </p:nvSpPr>
        <p:spPr bwMode="auto">
          <a:xfrm>
            <a:off x="914400" y="363319"/>
            <a:ext cx="266700" cy="419100"/>
          </a:xfrm>
          <a:prstGeom prst="ellipse">
            <a:avLst/>
          </a:prstGeom>
          <a:solidFill>
            <a:srgbClr val="FFD57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7E37E6A-41A2-D447-8AE2-360AEAE8A388}"/>
              </a:ext>
            </a:extLst>
          </p:cNvPr>
          <p:cNvSpPr/>
          <p:nvPr/>
        </p:nvSpPr>
        <p:spPr bwMode="auto">
          <a:xfrm>
            <a:off x="973183" y="401419"/>
            <a:ext cx="152400" cy="152400"/>
          </a:xfrm>
          <a:prstGeom prst="ellipse">
            <a:avLst/>
          </a:prstGeom>
          <a:solidFill>
            <a:srgbClr val="92D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8B67926-8AB1-0E4A-9CD1-51F1EDAFCD76}"/>
              </a:ext>
            </a:extLst>
          </p:cNvPr>
          <p:cNvSpPr/>
          <p:nvPr/>
        </p:nvSpPr>
        <p:spPr bwMode="auto">
          <a:xfrm>
            <a:off x="973183" y="582122"/>
            <a:ext cx="152400" cy="152400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DCFD930-CCDC-9743-8DF7-C533C8D7C378}"/>
              </a:ext>
            </a:extLst>
          </p:cNvPr>
          <p:cNvSpPr/>
          <p:nvPr/>
        </p:nvSpPr>
        <p:spPr bwMode="auto">
          <a:xfrm>
            <a:off x="746760" y="905972"/>
            <a:ext cx="266700" cy="419100"/>
          </a:xfrm>
          <a:prstGeom prst="ellipse">
            <a:avLst/>
          </a:prstGeom>
          <a:solidFill>
            <a:srgbClr val="FFD57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FD77A8A-3414-0744-837C-F8C86651111A}"/>
              </a:ext>
            </a:extLst>
          </p:cNvPr>
          <p:cNvSpPr/>
          <p:nvPr/>
        </p:nvSpPr>
        <p:spPr bwMode="auto">
          <a:xfrm>
            <a:off x="805543" y="944072"/>
            <a:ext cx="152400" cy="152400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9F2328A-94C9-FE4D-856C-9B3E68188D53}"/>
              </a:ext>
            </a:extLst>
          </p:cNvPr>
          <p:cNvSpPr/>
          <p:nvPr/>
        </p:nvSpPr>
        <p:spPr bwMode="auto">
          <a:xfrm>
            <a:off x="805543" y="1124775"/>
            <a:ext cx="152400" cy="152400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1B2A762-E723-F44E-8051-EB6CCB195934}"/>
              </a:ext>
            </a:extLst>
          </p:cNvPr>
          <p:cNvSpPr/>
          <p:nvPr/>
        </p:nvSpPr>
        <p:spPr bwMode="auto">
          <a:xfrm>
            <a:off x="1144633" y="753572"/>
            <a:ext cx="266700" cy="419100"/>
          </a:xfrm>
          <a:prstGeom prst="ellipse">
            <a:avLst/>
          </a:prstGeom>
          <a:solidFill>
            <a:srgbClr val="FFD57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6D57E37-6108-3649-91B7-3161B8AB5CB9}"/>
              </a:ext>
            </a:extLst>
          </p:cNvPr>
          <p:cNvSpPr/>
          <p:nvPr/>
        </p:nvSpPr>
        <p:spPr bwMode="auto">
          <a:xfrm>
            <a:off x="1203416" y="791672"/>
            <a:ext cx="152400" cy="152400"/>
          </a:xfrm>
          <a:prstGeom prst="ellipse">
            <a:avLst/>
          </a:prstGeom>
          <a:solidFill>
            <a:srgbClr val="92D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E1DF43D-13AD-9A49-997D-AAFFDFB71AD5}"/>
              </a:ext>
            </a:extLst>
          </p:cNvPr>
          <p:cNvSpPr/>
          <p:nvPr/>
        </p:nvSpPr>
        <p:spPr bwMode="auto">
          <a:xfrm>
            <a:off x="1203416" y="972375"/>
            <a:ext cx="152400" cy="152400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3A46A84-DCA8-D541-B7CE-3DF88EEC352A}"/>
              </a:ext>
            </a:extLst>
          </p:cNvPr>
          <p:cNvSpPr/>
          <p:nvPr/>
        </p:nvSpPr>
        <p:spPr bwMode="auto">
          <a:xfrm>
            <a:off x="411480" y="1325072"/>
            <a:ext cx="266700" cy="419100"/>
          </a:xfrm>
          <a:prstGeom prst="ellipse">
            <a:avLst/>
          </a:prstGeom>
          <a:solidFill>
            <a:srgbClr val="FFD57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3878AE4-55AD-9C4A-8D47-650F9DEE85D8}"/>
              </a:ext>
            </a:extLst>
          </p:cNvPr>
          <p:cNvSpPr/>
          <p:nvPr/>
        </p:nvSpPr>
        <p:spPr bwMode="auto">
          <a:xfrm>
            <a:off x="470263" y="1363172"/>
            <a:ext cx="152400" cy="152400"/>
          </a:xfrm>
          <a:prstGeom prst="ellipse">
            <a:avLst/>
          </a:prstGeom>
          <a:solidFill>
            <a:srgbClr val="92D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1F27180-F1D4-E140-B432-3E7A44FE458E}"/>
              </a:ext>
            </a:extLst>
          </p:cNvPr>
          <p:cNvSpPr/>
          <p:nvPr/>
        </p:nvSpPr>
        <p:spPr bwMode="auto">
          <a:xfrm>
            <a:off x="470263" y="1543875"/>
            <a:ext cx="152400" cy="152400"/>
          </a:xfrm>
          <a:prstGeom prst="ellipse">
            <a:avLst/>
          </a:prstGeom>
          <a:solidFill>
            <a:srgbClr val="92D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C8F132B-2E74-FD49-A781-544D32DAAD80}"/>
              </a:ext>
            </a:extLst>
          </p:cNvPr>
          <p:cNvSpPr/>
          <p:nvPr/>
        </p:nvSpPr>
        <p:spPr bwMode="auto">
          <a:xfrm>
            <a:off x="824593" y="1353375"/>
            <a:ext cx="266700" cy="419100"/>
          </a:xfrm>
          <a:prstGeom prst="ellipse">
            <a:avLst/>
          </a:prstGeom>
          <a:solidFill>
            <a:srgbClr val="FFD57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416A8AF-1E50-1243-A938-4A0409CF091A}"/>
              </a:ext>
            </a:extLst>
          </p:cNvPr>
          <p:cNvSpPr/>
          <p:nvPr/>
        </p:nvSpPr>
        <p:spPr bwMode="auto">
          <a:xfrm>
            <a:off x="883376" y="1391475"/>
            <a:ext cx="152400" cy="152400"/>
          </a:xfrm>
          <a:prstGeom prst="ellipse">
            <a:avLst/>
          </a:prstGeom>
          <a:solidFill>
            <a:srgbClr val="92D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FB80FEB-025B-F541-8E1A-221F3903D0DE}"/>
              </a:ext>
            </a:extLst>
          </p:cNvPr>
          <p:cNvSpPr/>
          <p:nvPr/>
        </p:nvSpPr>
        <p:spPr bwMode="auto">
          <a:xfrm>
            <a:off x="883376" y="1572178"/>
            <a:ext cx="152400" cy="152400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5F01C98D-9949-594D-BAAD-4A54CE6BCD7E}"/>
              </a:ext>
            </a:extLst>
          </p:cNvPr>
          <p:cNvSpPr/>
          <p:nvPr/>
        </p:nvSpPr>
        <p:spPr bwMode="auto">
          <a:xfrm>
            <a:off x="1128849" y="1515572"/>
            <a:ext cx="266700" cy="419100"/>
          </a:xfrm>
          <a:prstGeom prst="ellipse">
            <a:avLst/>
          </a:prstGeom>
          <a:solidFill>
            <a:srgbClr val="FFD57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9FE78B3-6064-3845-A946-38B63FFAA502}"/>
              </a:ext>
            </a:extLst>
          </p:cNvPr>
          <p:cNvSpPr/>
          <p:nvPr/>
        </p:nvSpPr>
        <p:spPr bwMode="auto">
          <a:xfrm>
            <a:off x="1187632" y="1553672"/>
            <a:ext cx="152400" cy="152400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B3AB0297-BB06-2B4B-9E3F-E4552DEB422D}"/>
              </a:ext>
            </a:extLst>
          </p:cNvPr>
          <p:cNvSpPr/>
          <p:nvPr/>
        </p:nvSpPr>
        <p:spPr bwMode="auto">
          <a:xfrm>
            <a:off x="1187632" y="1734375"/>
            <a:ext cx="152400" cy="152400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6DA6F87-CFB4-2641-A56C-9C20F3A7B596}"/>
              </a:ext>
            </a:extLst>
          </p:cNvPr>
          <p:cNvSpPr/>
          <p:nvPr/>
        </p:nvSpPr>
        <p:spPr bwMode="auto">
          <a:xfrm>
            <a:off x="1433105" y="1258669"/>
            <a:ext cx="266700" cy="419100"/>
          </a:xfrm>
          <a:prstGeom prst="ellipse">
            <a:avLst/>
          </a:prstGeom>
          <a:solidFill>
            <a:srgbClr val="FFD57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64911FF9-482A-2943-AA57-AA10047DDA96}"/>
              </a:ext>
            </a:extLst>
          </p:cNvPr>
          <p:cNvSpPr/>
          <p:nvPr/>
        </p:nvSpPr>
        <p:spPr bwMode="auto">
          <a:xfrm>
            <a:off x="1491888" y="1296769"/>
            <a:ext cx="152400" cy="152400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78A9C8CD-65AE-914D-8F8B-4B1368A6D2C1}"/>
              </a:ext>
            </a:extLst>
          </p:cNvPr>
          <p:cNvSpPr/>
          <p:nvPr/>
        </p:nvSpPr>
        <p:spPr bwMode="auto">
          <a:xfrm>
            <a:off x="1491888" y="1477472"/>
            <a:ext cx="152400" cy="152400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EC689A52-54AD-CB4A-855C-D6FE551C3002}"/>
              </a:ext>
            </a:extLst>
          </p:cNvPr>
          <p:cNvSpPr/>
          <p:nvPr/>
        </p:nvSpPr>
        <p:spPr bwMode="auto">
          <a:xfrm>
            <a:off x="557893" y="1848131"/>
            <a:ext cx="266700" cy="419100"/>
          </a:xfrm>
          <a:prstGeom prst="ellipse">
            <a:avLst/>
          </a:prstGeom>
          <a:solidFill>
            <a:srgbClr val="FFD57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620B8090-8111-8048-A1F4-80AC64B0C563}"/>
              </a:ext>
            </a:extLst>
          </p:cNvPr>
          <p:cNvSpPr/>
          <p:nvPr/>
        </p:nvSpPr>
        <p:spPr bwMode="auto">
          <a:xfrm>
            <a:off x="616676" y="1886231"/>
            <a:ext cx="152400" cy="152400"/>
          </a:xfrm>
          <a:prstGeom prst="ellipse">
            <a:avLst/>
          </a:prstGeom>
          <a:solidFill>
            <a:srgbClr val="92D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5436E74E-DF6C-B040-831A-2F90A81CA6FA}"/>
              </a:ext>
            </a:extLst>
          </p:cNvPr>
          <p:cNvSpPr/>
          <p:nvPr/>
        </p:nvSpPr>
        <p:spPr bwMode="auto">
          <a:xfrm>
            <a:off x="616676" y="2066934"/>
            <a:ext cx="152400" cy="152400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9F7404B1-A63E-8243-B62E-0CF5C4101E63}"/>
              </a:ext>
            </a:extLst>
          </p:cNvPr>
          <p:cNvSpPr/>
          <p:nvPr/>
        </p:nvSpPr>
        <p:spPr bwMode="auto">
          <a:xfrm>
            <a:off x="957943" y="2086528"/>
            <a:ext cx="266700" cy="419100"/>
          </a:xfrm>
          <a:prstGeom prst="ellipse">
            <a:avLst/>
          </a:prstGeom>
          <a:solidFill>
            <a:srgbClr val="FFD57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2F91CEDF-3EE1-5E47-8542-803910AC6765}"/>
              </a:ext>
            </a:extLst>
          </p:cNvPr>
          <p:cNvSpPr/>
          <p:nvPr/>
        </p:nvSpPr>
        <p:spPr bwMode="auto">
          <a:xfrm>
            <a:off x="1016726" y="2124628"/>
            <a:ext cx="152400" cy="152400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966350F4-9ECA-4541-B1B7-0394807EE6C5}"/>
              </a:ext>
            </a:extLst>
          </p:cNvPr>
          <p:cNvSpPr/>
          <p:nvPr/>
        </p:nvSpPr>
        <p:spPr bwMode="auto">
          <a:xfrm>
            <a:off x="1016726" y="2305331"/>
            <a:ext cx="152400" cy="152400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A582035F-6A68-6B4F-B457-4D52F0FBE435}"/>
              </a:ext>
            </a:extLst>
          </p:cNvPr>
          <p:cNvSpPr/>
          <p:nvPr/>
        </p:nvSpPr>
        <p:spPr bwMode="auto">
          <a:xfrm>
            <a:off x="457200" y="2893725"/>
            <a:ext cx="152400" cy="152400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8856EE7-D2D4-EF42-9842-242F387A5561}"/>
              </a:ext>
            </a:extLst>
          </p:cNvPr>
          <p:cNvSpPr/>
          <p:nvPr/>
        </p:nvSpPr>
        <p:spPr bwMode="auto">
          <a:xfrm>
            <a:off x="457200" y="3198525"/>
            <a:ext cx="152400" cy="152400"/>
          </a:xfrm>
          <a:prstGeom prst="ellipse">
            <a:avLst/>
          </a:prstGeom>
          <a:solidFill>
            <a:srgbClr val="92D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1F3D993-EA48-EC43-BE3B-3840C7DE5056}"/>
              </a:ext>
            </a:extLst>
          </p:cNvPr>
          <p:cNvSpPr txBox="1"/>
          <p:nvPr/>
        </p:nvSpPr>
        <p:spPr>
          <a:xfrm>
            <a:off x="590142" y="2782669"/>
            <a:ext cx="160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>
                    <a:lumMod val="85000"/>
                  </a:schemeClr>
                </a:solidFill>
                <a:latin typeface="Arial Rounded MT Bold" panose="020F0704030504030204" pitchFamily="34" charset="77"/>
              </a:rPr>
              <a:t>A</a:t>
            </a:r>
          </a:p>
          <a:p>
            <a:r>
              <a:rPr lang="en-US" sz="1800" dirty="0">
                <a:solidFill>
                  <a:schemeClr val="bg1">
                    <a:lumMod val="85000"/>
                  </a:schemeClr>
                </a:solidFill>
                <a:latin typeface="Arial Rounded MT Bold" panose="020F0704030504030204" pitchFamily="34" charset="77"/>
              </a:rPr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11532031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9BD2A-67D6-CD42-854A-B15516A16F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2514600"/>
            <a:ext cx="7772400" cy="1143000"/>
          </a:xfrm>
        </p:spPr>
        <p:txBody>
          <a:bodyPr/>
          <a:lstStyle/>
          <a:p>
            <a:r>
              <a:rPr lang="en-US" sz="3200" dirty="0">
                <a:solidFill>
                  <a:srgbClr val="00B0F0"/>
                </a:solidFill>
                <a:latin typeface="Arial Rounded MT Bold" panose="020F0704030504030204" pitchFamily="34" charset="77"/>
              </a:rPr>
              <a:t>Methods to detect population differentiation and gene flow</a:t>
            </a:r>
          </a:p>
        </p:txBody>
      </p:sp>
    </p:spTree>
    <p:extLst>
      <p:ext uri="{BB962C8B-B14F-4D97-AF65-F5344CB8AC3E}">
        <p14:creationId xmlns:p14="http://schemas.microsoft.com/office/powerpoint/2010/main" val="44861654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Rectangle 2">
            <a:extLst>
              <a:ext uri="{FF2B5EF4-FFF2-40B4-BE49-F238E27FC236}">
                <a16:creationId xmlns:a16="http://schemas.microsoft.com/office/drawing/2014/main" id="{DEBBE6E6-7B87-D748-AAE9-23A43C202D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41493"/>
            <a:ext cx="8534400" cy="40626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defRPr sz="16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1028700" indent="-457200">
              <a:defRPr sz="16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400" dirty="0">
                <a:solidFill>
                  <a:srgbClr val="00B0F0"/>
                </a:solidFill>
                <a:latin typeface="Arial Rounded MT Bold" panose="020F0704030504030204" pitchFamily="34" charset="77"/>
              </a:rPr>
              <a:t>Measuring genetic differentiation among populations</a:t>
            </a:r>
          </a:p>
          <a:p>
            <a:endParaRPr lang="en-US" altLang="en-US" sz="1800" dirty="0">
              <a:latin typeface="Arial Rounded MT Bold" panose="020F0704030504030204" pitchFamily="34" charset="77"/>
            </a:endParaRPr>
          </a:p>
          <a:p>
            <a:pPr>
              <a:buFontTx/>
              <a:buChar char="•"/>
            </a:pPr>
            <a:r>
              <a:rPr lang="en-US" altLang="en-US" sz="1800" dirty="0">
                <a:solidFill>
                  <a:schemeClr val="bg1">
                    <a:lumMod val="75000"/>
                  </a:schemeClr>
                </a:solidFill>
                <a:latin typeface="Arial Rounded MT Bold" panose="020F0704030504030204" pitchFamily="34" charset="77"/>
              </a:rPr>
              <a:t>Useful to partition genetic variation into components:</a:t>
            </a:r>
          </a:p>
          <a:p>
            <a:pPr>
              <a:buFontTx/>
              <a:buChar char="•"/>
            </a:pPr>
            <a:endParaRPr lang="en-US" altLang="en-US" sz="1800" dirty="0">
              <a:solidFill>
                <a:schemeClr val="bg1">
                  <a:lumMod val="75000"/>
                </a:schemeClr>
              </a:solidFill>
              <a:latin typeface="Arial Rounded MT Bold" panose="020F0704030504030204" pitchFamily="34" charset="77"/>
            </a:endParaRPr>
          </a:p>
          <a:p>
            <a:r>
              <a:rPr lang="en-US" altLang="en-US" sz="1800" dirty="0">
                <a:solidFill>
                  <a:schemeClr val="bg1">
                    <a:lumMod val="75000"/>
                  </a:schemeClr>
                </a:solidFill>
                <a:latin typeface="Arial Rounded MT Bold" panose="020F0704030504030204" pitchFamily="34" charset="77"/>
              </a:rPr>
              <a:t>	within populations</a:t>
            </a:r>
          </a:p>
          <a:p>
            <a:r>
              <a:rPr lang="en-US" altLang="en-US" sz="1800" dirty="0">
                <a:solidFill>
                  <a:schemeClr val="bg1">
                    <a:lumMod val="75000"/>
                  </a:schemeClr>
                </a:solidFill>
                <a:latin typeface="Arial Rounded MT Bold" panose="020F0704030504030204" pitchFamily="34" charset="77"/>
              </a:rPr>
              <a:t>	between populations</a:t>
            </a:r>
          </a:p>
          <a:p>
            <a:r>
              <a:rPr lang="en-US" altLang="en-US" sz="1800" dirty="0">
                <a:solidFill>
                  <a:schemeClr val="bg1">
                    <a:lumMod val="75000"/>
                  </a:schemeClr>
                </a:solidFill>
                <a:latin typeface="Arial Rounded MT Bold" panose="020F0704030504030204" pitchFamily="34" charset="77"/>
              </a:rPr>
              <a:t>	among populations</a:t>
            </a:r>
          </a:p>
          <a:p>
            <a:endParaRPr lang="en-US" altLang="en-US" sz="1800" dirty="0">
              <a:solidFill>
                <a:schemeClr val="bg1">
                  <a:lumMod val="75000"/>
                </a:schemeClr>
              </a:solidFill>
              <a:latin typeface="Arial Rounded MT Bold" panose="020F0704030504030204" pitchFamily="34" charset="77"/>
            </a:endParaRPr>
          </a:p>
          <a:p>
            <a:pPr>
              <a:buFontTx/>
              <a:buChar char="•"/>
            </a:pPr>
            <a:r>
              <a:rPr lang="en-US" altLang="en-US" sz="1800" dirty="0">
                <a:solidFill>
                  <a:schemeClr val="bg1">
                    <a:lumMod val="75000"/>
                  </a:schemeClr>
                </a:solidFill>
                <a:latin typeface="Arial Rounded MT Bold" panose="020F0704030504030204" pitchFamily="34" charset="77"/>
              </a:rPr>
              <a:t>Sewall Wright</a:t>
            </a:r>
            <a:r>
              <a:rPr lang="ja-JP" altLang="en-US" sz="1800">
                <a:solidFill>
                  <a:schemeClr val="bg1">
                    <a:lumMod val="75000"/>
                  </a:schemeClr>
                </a:solidFill>
                <a:latin typeface="Arial Rounded MT Bold" panose="020F0704030504030204" pitchFamily="34" charset="77"/>
              </a:rPr>
              <a:t>’</a:t>
            </a:r>
            <a:r>
              <a:rPr lang="en-US" altLang="ja-JP" sz="1800" dirty="0">
                <a:solidFill>
                  <a:schemeClr val="bg1">
                    <a:lumMod val="75000"/>
                  </a:schemeClr>
                </a:solidFill>
                <a:latin typeface="Arial Rounded MT Bold" panose="020F0704030504030204" pitchFamily="34" charset="77"/>
              </a:rPr>
              <a:t>s </a:t>
            </a:r>
            <a:r>
              <a:rPr lang="en-US" altLang="ja-JP" sz="1800" u="sng" dirty="0">
                <a:solidFill>
                  <a:schemeClr val="bg1">
                    <a:lumMod val="75000"/>
                  </a:schemeClr>
                </a:solidFill>
                <a:latin typeface="Arial Rounded MT Bold" panose="020F0704030504030204" pitchFamily="34" charset="77"/>
              </a:rPr>
              <a:t>Fixation index (</a:t>
            </a:r>
            <a:r>
              <a:rPr lang="en-US" altLang="ja-JP" sz="1800" i="1" u="sng" dirty="0">
                <a:solidFill>
                  <a:schemeClr val="bg1">
                    <a:lumMod val="75000"/>
                  </a:schemeClr>
                </a:solidFill>
                <a:latin typeface="Arial Rounded MT Bold" panose="020F0704030504030204" pitchFamily="34" charset="77"/>
              </a:rPr>
              <a:t>F</a:t>
            </a:r>
            <a:r>
              <a:rPr lang="en-US" altLang="ja-JP" sz="1800" i="1" u="sng" baseline="-25000" dirty="0">
                <a:solidFill>
                  <a:schemeClr val="bg1">
                    <a:lumMod val="75000"/>
                  </a:schemeClr>
                </a:solidFill>
                <a:latin typeface="Arial Rounded MT Bold" panose="020F0704030504030204" pitchFamily="34" charset="77"/>
              </a:rPr>
              <a:t>ST</a:t>
            </a:r>
            <a:r>
              <a:rPr lang="en-US" altLang="ja-JP" sz="1800" u="sng" dirty="0">
                <a:solidFill>
                  <a:schemeClr val="bg1">
                    <a:lumMod val="75000"/>
                  </a:schemeClr>
                </a:solidFill>
                <a:latin typeface="Arial Rounded MT Bold" panose="020F0704030504030204" pitchFamily="34" charset="77"/>
              </a:rPr>
              <a:t>)</a:t>
            </a:r>
            <a:r>
              <a:rPr lang="en-US" altLang="ja-JP" sz="1800" dirty="0">
                <a:solidFill>
                  <a:schemeClr val="bg1">
                    <a:lumMod val="75000"/>
                  </a:schemeClr>
                </a:solidFill>
                <a:latin typeface="Arial Rounded MT Bold" panose="020F0704030504030204" pitchFamily="34" charset="77"/>
              </a:rPr>
              <a:t> is a useful index of genetic differentiation and comparison of overall effect of population substructure</a:t>
            </a:r>
          </a:p>
          <a:p>
            <a:pPr>
              <a:buFontTx/>
              <a:buChar char="•"/>
            </a:pPr>
            <a:endParaRPr lang="en-US" altLang="en-US" sz="1800" dirty="0">
              <a:solidFill>
                <a:schemeClr val="bg1">
                  <a:lumMod val="75000"/>
                </a:schemeClr>
              </a:solidFill>
              <a:latin typeface="Arial Rounded MT Bold" panose="020F0704030504030204" pitchFamily="34" charset="77"/>
            </a:endParaRPr>
          </a:p>
          <a:p>
            <a:pPr lvl="1">
              <a:buFontTx/>
              <a:buChar char="•"/>
            </a:pPr>
            <a:r>
              <a:rPr lang="en-US" altLang="en-US" sz="1800" dirty="0">
                <a:solidFill>
                  <a:schemeClr val="bg1">
                    <a:lumMod val="75000"/>
                  </a:schemeClr>
                </a:solidFill>
                <a:latin typeface="Arial Rounded MT Bold" panose="020F0704030504030204" pitchFamily="34" charset="77"/>
              </a:rPr>
              <a:t>Measures reduction in </a:t>
            </a:r>
            <a:r>
              <a:rPr lang="en-US" altLang="en-US" sz="1800" u="sng" dirty="0">
                <a:solidFill>
                  <a:srgbClr val="00B0F0"/>
                </a:solidFill>
                <a:latin typeface="Arial Rounded MT Bold" panose="020F0704030504030204" pitchFamily="34" charset="77"/>
              </a:rPr>
              <a:t>heterozygosity</a:t>
            </a:r>
            <a:r>
              <a:rPr lang="en-US" altLang="en-US" sz="1800" u="sng" dirty="0">
                <a:solidFill>
                  <a:schemeClr val="bg1">
                    <a:lumMod val="75000"/>
                  </a:schemeClr>
                </a:solidFill>
                <a:latin typeface="Arial Rounded MT Bold" panose="020F0704030504030204" pitchFamily="34" charset="77"/>
              </a:rPr>
              <a:t> (</a:t>
            </a:r>
            <a:r>
              <a:rPr lang="en-US" altLang="en-US" sz="1800" i="1" u="sng" dirty="0">
                <a:solidFill>
                  <a:schemeClr val="bg1">
                    <a:lumMod val="75000"/>
                  </a:schemeClr>
                </a:solidFill>
                <a:latin typeface="Arial Rounded MT Bold" panose="020F0704030504030204" pitchFamily="34" charset="77"/>
              </a:rPr>
              <a:t>H</a:t>
            </a:r>
            <a:r>
              <a:rPr lang="en-US" altLang="en-US" sz="1800" u="sng" dirty="0">
                <a:solidFill>
                  <a:schemeClr val="bg1">
                    <a:lumMod val="75000"/>
                  </a:schemeClr>
                </a:solidFill>
                <a:latin typeface="Arial Rounded MT Bold" panose="020F0704030504030204" pitchFamily="34" charset="77"/>
              </a:rPr>
              <a:t>)</a:t>
            </a:r>
            <a:endParaRPr lang="en-US" altLang="en-US" sz="1800" dirty="0">
              <a:solidFill>
                <a:schemeClr val="bg1">
                  <a:lumMod val="75000"/>
                </a:schemeClr>
              </a:solidFill>
              <a:latin typeface="Arial Rounded MT Bold" panose="020F0704030504030204" pitchFamily="34" charset="77"/>
            </a:endParaRPr>
          </a:p>
          <a:p>
            <a:pPr lvl="1">
              <a:buFontTx/>
              <a:buChar char="•"/>
            </a:pPr>
            <a:endParaRPr lang="en-US" altLang="en-US" sz="1800" dirty="0">
              <a:solidFill>
                <a:schemeClr val="bg1">
                  <a:lumMod val="75000"/>
                </a:schemeClr>
              </a:solidFill>
              <a:latin typeface="Arial Rounded MT Bold" panose="020F070403050403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61855408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Rectangle 2">
            <a:extLst>
              <a:ext uri="{FF2B5EF4-FFF2-40B4-BE49-F238E27FC236}">
                <a16:creationId xmlns:a16="http://schemas.microsoft.com/office/drawing/2014/main" id="{DEBBE6E6-7B87-D748-AAE9-23A43C202D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41493"/>
            <a:ext cx="8534400" cy="65556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defRPr sz="16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1028700" indent="-457200">
              <a:defRPr sz="16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400" dirty="0">
                <a:solidFill>
                  <a:srgbClr val="00B0F0"/>
                </a:solidFill>
                <a:latin typeface="Arial Rounded MT Bold" panose="020F0704030504030204" pitchFamily="34" charset="77"/>
              </a:rPr>
              <a:t>Measuring genetic differentiation among populations</a:t>
            </a:r>
          </a:p>
          <a:p>
            <a:endParaRPr lang="en-US" altLang="en-US" sz="1800" dirty="0">
              <a:latin typeface="Arial Rounded MT Bold" panose="020F0704030504030204" pitchFamily="34" charset="77"/>
            </a:endParaRPr>
          </a:p>
          <a:p>
            <a:pPr>
              <a:buFontTx/>
              <a:buChar char="•"/>
            </a:pPr>
            <a:r>
              <a:rPr lang="en-US" altLang="en-US" sz="1800" dirty="0">
                <a:solidFill>
                  <a:schemeClr val="bg1">
                    <a:lumMod val="75000"/>
                  </a:schemeClr>
                </a:solidFill>
                <a:latin typeface="Arial Rounded MT Bold" panose="020F0704030504030204" pitchFamily="34" charset="77"/>
              </a:rPr>
              <a:t>Useful to partition genetic variation into components:</a:t>
            </a:r>
          </a:p>
          <a:p>
            <a:pPr>
              <a:buFontTx/>
              <a:buChar char="•"/>
            </a:pPr>
            <a:endParaRPr lang="en-US" altLang="en-US" sz="1800" dirty="0">
              <a:solidFill>
                <a:schemeClr val="bg1">
                  <a:lumMod val="75000"/>
                </a:schemeClr>
              </a:solidFill>
              <a:latin typeface="Arial Rounded MT Bold" panose="020F0704030504030204" pitchFamily="34" charset="77"/>
            </a:endParaRPr>
          </a:p>
          <a:p>
            <a:r>
              <a:rPr lang="en-US" altLang="en-US" sz="1800" dirty="0">
                <a:solidFill>
                  <a:schemeClr val="bg1">
                    <a:lumMod val="75000"/>
                  </a:schemeClr>
                </a:solidFill>
                <a:latin typeface="Arial Rounded MT Bold" panose="020F0704030504030204" pitchFamily="34" charset="77"/>
              </a:rPr>
              <a:t>	within populations</a:t>
            </a:r>
          </a:p>
          <a:p>
            <a:r>
              <a:rPr lang="en-US" altLang="en-US" sz="1800" dirty="0">
                <a:solidFill>
                  <a:schemeClr val="bg1">
                    <a:lumMod val="75000"/>
                  </a:schemeClr>
                </a:solidFill>
                <a:latin typeface="Arial Rounded MT Bold" panose="020F0704030504030204" pitchFamily="34" charset="77"/>
              </a:rPr>
              <a:t>	between populations</a:t>
            </a:r>
          </a:p>
          <a:p>
            <a:r>
              <a:rPr lang="en-US" altLang="en-US" sz="1800" dirty="0">
                <a:solidFill>
                  <a:schemeClr val="bg1">
                    <a:lumMod val="75000"/>
                  </a:schemeClr>
                </a:solidFill>
                <a:latin typeface="Arial Rounded MT Bold" panose="020F0704030504030204" pitchFamily="34" charset="77"/>
              </a:rPr>
              <a:t>	among populations</a:t>
            </a:r>
          </a:p>
          <a:p>
            <a:endParaRPr lang="en-US" altLang="en-US" sz="1800" dirty="0">
              <a:solidFill>
                <a:schemeClr val="bg1">
                  <a:lumMod val="75000"/>
                </a:schemeClr>
              </a:solidFill>
              <a:latin typeface="Arial Rounded MT Bold" panose="020F0704030504030204" pitchFamily="34" charset="77"/>
            </a:endParaRPr>
          </a:p>
          <a:p>
            <a:pPr>
              <a:buFontTx/>
              <a:buChar char="•"/>
            </a:pPr>
            <a:r>
              <a:rPr lang="en-US" altLang="en-US" sz="1800" dirty="0">
                <a:solidFill>
                  <a:schemeClr val="bg1">
                    <a:lumMod val="75000"/>
                  </a:schemeClr>
                </a:solidFill>
                <a:latin typeface="Arial Rounded MT Bold" panose="020F0704030504030204" pitchFamily="34" charset="77"/>
              </a:rPr>
              <a:t>Sewall Wright</a:t>
            </a:r>
            <a:r>
              <a:rPr lang="ja-JP" altLang="en-US" sz="1800">
                <a:solidFill>
                  <a:schemeClr val="bg1">
                    <a:lumMod val="75000"/>
                  </a:schemeClr>
                </a:solidFill>
                <a:latin typeface="Arial Rounded MT Bold" panose="020F0704030504030204" pitchFamily="34" charset="77"/>
              </a:rPr>
              <a:t>’</a:t>
            </a:r>
            <a:r>
              <a:rPr lang="en-US" altLang="ja-JP" sz="1800" dirty="0">
                <a:solidFill>
                  <a:schemeClr val="bg1">
                    <a:lumMod val="75000"/>
                  </a:schemeClr>
                </a:solidFill>
                <a:latin typeface="Arial Rounded MT Bold" panose="020F0704030504030204" pitchFamily="34" charset="77"/>
              </a:rPr>
              <a:t>s </a:t>
            </a:r>
            <a:r>
              <a:rPr lang="en-US" altLang="ja-JP" sz="1800" u="sng" dirty="0">
                <a:solidFill>
                  <a:schemeClr val="bg1">
                    <a:lumMod val="75000"/>
                  </a:schemeClr>
                </a:solidFill>
                <a:latin typeface="Arial Rounded MT Bold" panose="020F0704030504030204" pitchFamily="34" charset="77"/>
              </a:rPr>
              <a:t>Fixation index (</a:t>
            </a:r>
            <a:r>
              <a:rPr lang="en-US" altLang="ja-JP" sz="1800" i="1" u="sng" dirty="0">
                <a:solidFill>
                  <a:schemeClr val="bg1">
                    <a:lumMod val="75000"/>
                  </a:schemeClr>
                </a:solidFill>
                <a:latin typeface="Arial Rounded MT Bold" panose="020F0704030504030204" pitchFamily="34" charset="77"/>
              </a:rPr>
              <a:t>F</a:t>
            </a:r>
            <a:r>
              <a:rPr lang="en-US" altLang="ja-JP" sz="1800" i="1" u="sng" baseline="-25000" dirty="0">
                <a:solidFill>
                  <a:schemeClr val="bg1">
                    <a:lumMod val="75000"/>
                  </a:schemeClr>
                </a:solidFill>
                <a:latin typeface="Arial Rounded MT Bold" panose="020F0704030504030204" pitchFamily="34" charset="77"/>
              </a:rPr>
              <a:t>ST</a:t>
            </a:r>
            <a:r>
              <a:rPr lang="en-US" altLang="ja-JP" sz="1800" u="sng" dirty="0">
                <a:solidFill>
                  <a:schemeClr val="bg1">
                    <a:lumMod val="75000"/>
                  </a:schemeClr>
                </a:solidFill>
                <a:latin typeface="Arial Rounded MT Bold" panose="020F0704030504030204" pitchFamily="34" charset="77"/>
              </a:rPr>
              <a:t>)</a:t>
            </a:r>
            <a:r>
              <a:rPr lang="en-US" altLang="ja-JP" sz="1800" dirty="0">
                <a:solidFill>
                  <a:schemeClr val="bg1">
                    <a:lumMod val="75000"/>
                  </a:schemeClr>
                </a:solidFill>
                <a:latin typeface="Arial Rounded MT Bold" panose="020F0704030504030204" pitchFamily="34" charset="77"/>
              </a:rPr>
              <a:t> is a useful index of genetic differentiation and comparison of overall effect of population substructure</a:t>
            </a:r>
          </a:p>
          <a:p>
            <a:pPr>
              <a:buFontTx/>
              <a:buChar char="•"/>
            </a:pPr>
            <a:endParaRPr lang="en-US" altLang="en-US" sz="1800" dirty="0">
              <a:solidFill>
                <a:schemeClr val="bg1">
                  <a:lumMod val="75000"/>
                </a:schemeClr>
              </a:solidFill>
              <a:latin typeface="Arial Rounded MT Bold" panose="020F0704030504030204" pitchFamily="34" charset="77"/>
            </a:endParaRPr>
          </a:p>
          <a:p>
            <a:pPr lvl="1">
              <a:buFontTx/>
              <a:buChar char="•"/>
            </a:pPr>
            <a:r>
              <a:rPr lang="en-US" altLang="en-US" sz="1800" dirty="0">
                <a:solidFill>
                  <a:schemeClr val="bg1">
                    <a:lumMod val="75000"/>
                  </a:schemeClr>
                </a:solidFill>
                <a:latin typeface="Arial Rounded MT Bold" panose="020F0704030504030204" pitchFamily="34" charset="77"/>
              </a:rPr>
              <a:t>Measures reduction in </a:t>
            </a:r>
            <a:r>
              <a:rPr lang="en-US" altLang="en-US" sz="1800" u="sng" dirty="0">
                <a:solidFill>
                  <a:srgbClr val="00B0F0"/>
                </a:solidFill>
                <a:latin typeface="Arial Rounded MT Bold" panose="020F0704030504030204" pitchFamily="34" charset="77"/>
              </a:rPr>
              <a:t>heterozygosity</a:t>
            </a:r>
            <a:r>
              <a:rPr lang="en-US" altLang="en-US" sz="1800" u="sng" dirty="0">
                <a:solidFill>
                  <a:schemeClr val="bg1">
                    <a:lumMod val="75000"/>
                  </a:schemeClr>
                </a:solidFill>
                <a:latin typeface="Arial Rounded MT Bold" panose="020F0704030504030204" pitchFamily="34" charset="77"/>
              </a:rPr>
              <a:t> (</a:t>
            </a:r>
            <a:r>
              <a:rPr lang="en-US" altLang="en-US" sz="1800" i="1" u="sng" dirty="0">
                <a:solidFill>
                  <a:schemeClr val="bg1">
                    <a:lumMod val="75000"/>
                  </a:schemeClr>
                </a:solidFill>
                <a:latin typeface="Arial Rounded MT Bold" panose="020F0704030504030204" pitchFamily="34" charset="77"/>
              </a:rPr>
              <a:t>H</a:t>
            </a:r>
            <a:r>
              <a:rPr lang="en-US" altLang="en-US" sz="1800" u="sng" dirty="0">
                <a:solidFill>
                  <a:schemeClr val="bg1">
                    <a:lumMod val="75000"/>
                  </a:schemeClr>
                </a:solidFill>
                <a:latin typeface="Arial Rounded MT Bold" panose="020F0704030504030204" pitchFamily="34" charset="77"/>
              </a:rPr>
              <a:t>)</a:t>
            </a:r>
            <a:endParaRPr lang="en-US" altLang="en-US" sz="1800" dirty="0">
              <a:solidFill>
                <a:schemeClr val="bg1">
                  <a:lumMod val="75000"/>
                </a:schemeClr>
              </a:solidFill>
              <a:latin typeface="Arial Rounded MT Bold" panose="020F0704030504030204" pitchFamily="34" charset="77"/>
            </a:endParaRPr>
          </a:p>
          <a:p>
            <a:pPr lvl="1">
              <a:buFontTx/>
              <a:buChar char="•"/>
            </a:pPr>
            <a:endParaRPr lang="en-US" altLang="en-US" sz="1800" dirty="0">
              <a:solidFill>
                <a:schemeClr val="bg1">
                  <a:lumMod val="75000"/>
                </a:schemeClr>
              </a:solidFill>
              <a:latin typeface="Arial Rounded MT Bold" panose="020F0704030504030204" pitchFamily="34" charset="77"/>
            </a:endParaRPr>
          </a:p>
          <a:p>
            <a:pPr marL="571500" lvl="1" indent="0"/>
            <a:endParaRPr lang="en-US" altLang="en-US" sz="1800" i="1" dirty="0">
              <a:solidFill>
                <a:schemeClr val="bg1">
                  <a:lumMod val="75000"/>
                </a:schemeClr>
              </a:solidFill>
              <a:latin typeface="Arial Rounded MT Bold" panose="020F0704030504030204" pitchFamily="34" charset="77"/>
            </a:endParaRPr>
          </a:p>
          <a:p>
            <a:pPr marL="571500" lvl="1" indent="0"/>
            <a:endParaRPr lang="en-US" altLang="en-US" sz="1800" i="1" dirty="0">
              <a:solidFill>
                <a:schemeClr val="bg1">
                  <a:lumMod val="75000"/>
                </a:schemeClr>
              </a:solidFill>
              <a:latin typeface="Arial Rounded MT Bold" panose="020F0704030504030204" pitchFamily="34" charset="77"/>
            </a:endParaRPr>
          </a:p>
          <a:p>
            <a:pPr>
              <a:buFontTx/>
              <a:buChar char="•"/>
            </a:pPr>
            <a:endParaRPr lang="en-US" altLang="en-US" sz="1800" dirty="0">
              <a:solidFill>
                <a:schemeClr val="bg1">
                  <a:lumMod val="75000"/>
                </a:schemeClr>
              </a:solidFill>
              <a:latin typeface="Arial Rounded MT Bold" panose="020F0704030504030204" pitchFamily="34" charset="77"/>
            </a:endParaRPr>
          </a:p>
          <a:p>
            <a:pPr lvl="1">
              <a:buFontTx/>
              <a:buChar char="•"/>
            </a:pPr>
            <a:r>
              <a:rPr lang="en-US" altLang="en-US" sz="1800" i="1" u="sng" dirty="0">
                <a:solidFill>
                  <a:schemeClr val="bg1">
                    <a:lumMod val="75000"/>
                  </a:schemeClr>
                </a:solidFill>
                <a:latin typeface="Arial Rounded MT Bold" panose="020F0704030504030204" pitchFamily="34" charset="77"/>
              </a:rPr>
              <a:t>F</a:t>
            </a:r>
            <a:r>
              <a:rPr lang="en-US" altLang="en-US" sz="1800" i="1" u="sng" baseline="-25000" dirty="0">
                <a:solidFill>
                  <a:schemeClr val="bg1">
                    <a:lumMod val="75000"/>
                  </a:schemeClr>
                </a:solidFill>
                <a:latin typeface="Arial Rounded MT Bold" panose="020F0704030504030204" pitchFamily="34" charset="77"/>
              </a:rPr>
              <a:t>ST </a:t>
            </a:r>
            <a:r>
              <a:rPr lang="en-US" altLang="en-US" sz="1800" dirty="0">
                <a:solidFill>
                  <a:schemeClr val="bg1">
                    <a:lumMod val="75000"/>
                  </a:schemeClr>
                </a:solidFill>
                <a:latin typeface="Arial Rounded MT Bold" panose="020F0704030504030204" pitchFamily="34" charset="77"/>
              </a:rPr>
              <a:t>ranges between minimum of 0 and maximum of 1:</a:t>
            </a:r>
          </a:p>
          <a:p>
            <a:pPr lvl="1">
              <a:buFontTx/>
              <a:buChar char="•"/>
            </a:pPr>
            <a:endParaRPr lang="en-US" altLang="en-US" sz="1800" dirty="0">
              <a:solidFill>
                <a:schemeClr val="bg1">
                  <a:lumMod val="75000"/>
                </a:schemeClr>
              </a:solidFill>
              <a:latin typeface="Arial Rounded MT Bold" panose="020F0704030504030204" pitchFamily="34" charset="77"/>
            </a:endParaRPr>
          </a:p>
          <a:p>
            <a:pPr lvl="1"/>
            <a:r>
              <a:rPr lang="en-US" altLang="en-US" sz="1800" dirty="0">
                <a:solidFill>
                  <a:schemeClr val="bg1">
                    <a:lumMod val="75000"/>
                  </a:schemeClr>
                </a:solidFill>
                <a:latin typeface="Arial Rounded MT Bold" panose="020F0704030504030204" pitchFamily="34" charset="77"/>
              </a:rPr>
              <a:t>	= 0 	</a:t>
            </a:r>
            <a:r>
              <a:rPr lang="en-US" altLang="en-US" sz="1800" dirty="0">
                <a:solidFill>
                  <a:schemeClr val="bg1">
                    <a:lumMod val="75000"/>
                  </a:schemeClr>
                </a:solidFill>
                <a:latin typeface="Arial Rounded MT Bold" panose="020F0704030504030204" pitchFamily="34" charset="77"/>
                <a:sym typeface="Symbol" pitchFamily="2" charset="2"/>
              </a:rPr>
              <a:t> no genetic differentiation</a:t>
            </a:r>
            <a:endParaRPr lang="en-US" altLang="en-US" sz="1800" dirty="0">
              <a:solidFill>
                <a:schemeClr val="bg1">
                  <a:lumMod val="75000"/>
                </a:schemeClr>
              </a:solidFill>
              <a:latin typeface="Arial Rounded MT Bold" panose="020F0704030504030204" pitchFamily="34" charset="77"/>
            </a:endParaRPr>
          </a:p>
          <a:p>
            <a:pPr lvl="1"/>
            <a:r>
              <a:rPr lang="en-US" altLang="en-US" sz="1800" dirty="0">
                <a:solidFill>
                  <a:schemeClr val="bg1">
                    <a:lumMod val="75000"/>
                  </a:schemeClr>
                </a:solidFill>
                <a:latin typeface="Arial Rounded MT Bold" panose="020F0704030504030204" pitchFamily="34" charset="77"/>
              </a:rPr>
              <a:t>	&lt;&lt; 0.5 	</a:t>
            </a:r>
            <a:r>
              <a:rPr lang="en-US" altLang="en-US" sz="1800" dirty="0">
                <a:solidFill>
                  <a:schemeClr val="bg1">
                    <a:lumMod val="75000"/>
                  </a:schemeClr>
                </a:solidFill>
                <a:latin typeface="Arial Rounded MT Bold" panose="020F0704030504030204" pitchFamily="34" charset="77"/>
                <a:sym typeface="Symbol" pitchFamily="2" charset="2"/>
              </a:rPr>
              <a:t> little genetic differentiation</a:t>
            </a:r>
          </a:p>
          <a:p>
            <a:pPr lvl="1"/>
            <a:r>
              <a:rPr lang="en-US" altLang="en-US" sz="1800" dirty="0">
                <a:solidFill>
                  <a:schemeClr val="bg1">
                    <a:lumMod val="75000"/>
                  </a:schemeClr>
                </a:solidFill>
                <a:latin typeface="Arial Rounded MT Bold" panose="020F0704030504030204" pitchFamily="34" charset="77"/>
              </a:rPr>
              <a:t>	&gt;&gt; 0.5 	</a:t>
            </a:r>
            <a:r>
              <a:rPr lang="en-US" altLang="en-US" sz="1800" dirty="0">
                <a:solidFill>
                  <a:schemeClr val="bg1">
                    <a:lumMod val="75000"/>
                  </a:schemeClr>
                </a:solidFill>
                <a:latin typeface="Arial Rounded MT Bold" panose="020F0704030504030204" pitchFamily="34" charset="77"/>
                <a:sym typeface="Symbol" pitchFamily="2" charset="2"/>
              </a:rPr>
              <a:t> moderate to great genetic differentiation</a:t>
            </a:r>
          </a:p>
          <a:p>
            <a:pPr lvl="1"/>
            <a:r>
              <a:rPr lang="en-US" altLang="en-US" sz="1800" dirty="0">
                <a:solidFill>
                  <a:schemeClr val="bg1">
                    <a:lumMod val="75000"/>
                  </a:schemeClr>
                </a:solidFill>
                <a:latin typeface="Arial Rounded MT Bold" panose="020F0704030504030204" pitchFamily="34" charset="77"/>
                <a:sym typeface="Symbol" pitchFamily="2" charset="2"/>
              </a:rPr>
              <a:t>	= 1.0 	 populations fixed for different alleles </a:t>
            </a:r>
            <a:endParaRPr lang="en-US" altLang="en-US" sz="1800" dirty="0">
              <a:solidFill>
                <a:schemeClr val="bg1">
                  <a:lumMod val="75000"/>
                </a:schemeClr>
              </a:solidFill>
              <a:latin typeface="Arial Rounded MT Bold" panose="020F0704030504030204" pitchFamily="34" charset="7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ACD64B-C4D8-4044-912C-DD7CEED3815A}"/>
              </a:ext>
            </a:extLst>
          </p:cNvPr>
          <p:cNvSpPr txBox="1"/>
          <p:nvPr/>
        </p:nvSpPr>
        <p:spPr>
          <a:xfrm>
            <a:off x="2462396" y="4143935"/>
            <a:ext cx="30966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Arial Rounded MT Bold" panose="020F0704030504030204" pitchFamily="34" charset="77"/>
              </a:rPr>
              <a:t>F</a:t>
            </a:r>
            <a:r>
              <a:rPr lang="en-US" sz="2400" baseline="-25000" dirty="0">
                <a:solidFill>
                  <a:schemeClr val="bg1">
                    <a:lumMod val="85000"/>
                  </a:schemeClr>
                </a:solidFill>
                <a:latin typeface="Arial Rounded MT Bold" panose="020F0704030504030204" pitchFamily="34" charset="77"/>
              </a:rPr>
              <a:t>ST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Arial Rounded MT Bold" panose="020F0704030504030204" pitchFamily="34" charset="77"/>
              </a:rPr>
              <a:t>=           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B3AECB-4FA0-B149-B863-28A47BCC0988}"/>
              </a:ext>
            </a:extLst>
          </p:cNvPr>
          <p:cNvSpPr txBox="1"/>
          <p:nvPr/>
        </p:nvSpPr>
        <p:spPr>
          <a:xfrm>
            <a:off x="4010701" y="4361042"/>
            <a:ext cx="10826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Arial Rounded MT Bold" panose="020F0704030504030204" pitchFamily="34" charset="77"/>
              </a:rPr>
              <a:t>H</a:t>
            </a:r>
            <a:r>
              <a:rPr lang="en-US" sz="2400" baseline="-25000" dirty="0" err="1">
                <a:solidFill>
                  <a:schemeClr val="bg1">
                    <a:lumMod val="85000"/>
                  </a:schemeClr>
                </a:solidFill>
                <a:latin typeface="Arial Rounded MT Bold" panose="020F0704030504030204" pitchFamily="34" charset="77"/>
              </a:rPr>
              <a:t>Total</a:t>
            </a:r>
            <a:endParaRPr lang="en-US" sz="2400" dirty="0">
              <a:solidFill>
                <a:schemeClr val="bg1">
                  <a:lumMod val="85000"/>
                </a:schemeClr>
              </a:solidFill>
              <a:latin typeface="Arial Rounded MT Bold" panose="020F0704030504030204" pitchFamily="34" charset="7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3AC260-49F7-144B-B4EE-07DACF9B2BF9}"/>
              </a:ext>
            </a:extLst>
          </p:cNvPr>
          <p:cNvSpPr txBox="1"/>
          <p:nvPr/>
        </p:nvSpPr>
        <p:spPr>
          <a:xfrm>
            <a:off x="3429000" y="3886200"/>
            <a:ext cx="3657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Arial Rounded MT Bold" panose="020F0704030504030204" pitchFamily="34" charset="77"/>
              </a:rPr>
              <a:t>H</a:t>
            </a:r>
            <a:r>
              <a:rPr lang="en-US" sz="2400" baseline="-25000" dirty="0" err="1">
                <a:solidFill>
                  <a:schemeClr val="bg1">
                    <a:lumMod val="85000"/>
                  </a:schemeClr>
                </a:solidFill>
                <a:latin typeface="Arial Rounded MT Bold" panose="020F0704030504030204" pitchFamily="34" charset="77"/>
              </a:rPr>
              <a:t>Total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Arial Rounded MT Bold" panose="020F0704030504030204" pitchFamily="34" charset="77"/>
              </a:rPr>
              <a:t> - 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Arial Rounded MT Bold" panose="020F0704030504030204" pitchFamily="34" charset="77"/>
              </a:rPr>
              <a:t>H</a:t>
            </a:r>
            <a:r>
              <a:rPr lang="en-US" sz="2400" baseline="-25000" dirty="0" err="1">
                <a:solidFill>
                  <a:schemeClr val="bg1">
                    <a:lumMod val="85000"/>
                  </a:schemeClr>
                </a:solidFill>
                <a:latin typeface="Arial Rounded MT Bold" panose="020F0704030504030204" pitchFamily="34" charset="77"/>
              </a:rPr>
              <a:t>subpopulation</a:t>
            </a:r>
            <a:endParaRPr lang="en-US" sz="2400" baseline="-25000" dirty="0">
              <a:solidFill>
                <a:srgbClr val="92D050"/>
              </a:solidFill>
              <a:latin typeface="Arial Rounded MT Bold" panose="020F0704030504030204" pitchFamily="34" charset="77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A6B9A1E-2480-3245-A285-313805115EED}"/>
              </a:ext>
            </a:extLst>
          </p:cNvPr>
          <p:cNvCxnSpPr>
            <a:cxnSpLocks/>
          </p:cNvCxnSpPr>
          <p:nvPr/>
        </p:nvCxnSpPr>
        <p:spPr bwMode="auto">
          <a:xfrm>
            <a:off x="3324247" y="4374768"/>
            <a:ext cx="1769061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ext Box 2">
            <a:extLst>
              <a:ext uri="{FF2B5EF4-FFF2-40B4-BE49-F238E27FC236}">
                <a16:creationId xmlns:a16="http://schemas.microsoft.com/office/drawing/2014/main" id="{6788EC42-CEBD-864D-B681-D0DDBC4E39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9263" y="612775"/>
            <a:ext cx="8245475" cy="53245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25425" indent="-225425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 typeface="Wingdings" pitchFamily="2" charset="2"/>
              <a:buChar char="§"/>
            </a:pPr>
            <a:endParaRPr lang="en-US" altLang="en-US" sz="2400" dirty="0">
              <a:solidFill>
                <a:schemeClr val="bg1">
                  <a:lumMod val="75000"/>
                </a:schemeClr>
              </a:solidFill>
              <a:latin typeface="Arial Rounded MT Bold" panose="020F0704030504030204" pitchFamily="34" charset="77"/>
            </a:endParaRPr>
          </a:p>
          <a:p>
            <a:pPr eaLnBrk="1" hangingPunct="1">
              <a:spcBef>
                <a:spcPct val="0"/>
              </a:spcBef>
              <a:buFont typeface="Wingdings" pitchFamily="2" charset="2"/>
              <a:buChar char="§"/>
            </a:pP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latin typeface="Arial Rounded MT Bold" panose="020F0704030504030204" pitchFamily="34" charset="77"/>
              </a:rPr>
              <a:t>Consider three subpopulations with 2 alleles at frequencies p and q,</a:t>
            </a:r>
          </a:p>
          <a:p>
            <a:pPr eaLnBrk="1" hangingPunct="1">
              <a:spcBef>
                <a:spcPct val="0"/>
              </a:spcBef>
              <a:buFont typeface="Wingdings" pitchFamily="2" charset="2"/>
              <a:buChar char="§"/>
            </a:pPr>
            <a:endParaRPr lang="en-US" altLang="en-US" sz="2400" dirty="0">
              <a:solidFill>
                <a:schemeClr val="bg1">
                  <a:lumMod val="75000"/>
                </a:schemeClr>
              </a:solidFill>
              <a:latin typeface="Arial Rounded MT Bold" panose="020F0704030504030204" pitchFamily="34" charset="77"/>
            </a:endParaRPr>
          </a:p>
          <a:p>
            <a:pPr eaLnBrk="1" hangingPunct="1">
              <a:spcBef>
                <a:spcPct val="0"/>
              </a:spcBef>
              <a:buFont typeface="Wingdings" pitchFamily="2" charset="2"/>
              <a:buNone/>
            </a:pP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latin typeface="Arial Rounded MT Bold" panose="020F0704030504030204" pitchFamily="34" charset="77"/>
              </a:rPr>
              <a:t>				</a:t>
            </a:r>
            <a:r>
              <a:rPr lang="en-US" altLang="en-US" sz="2400" dirty="0">
                <a:solidFill>
                  <a:srgbClr val="92D050"/>
                </a:solidFill>
                <a:latin typeface="Arial Rounded MT Bold" panose="020F0704030504030204" pitchFamily="34" charset="77"/>
              </a:rPr>
              <a:t>p</a:t>
            </a: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latin typeface="Arial Rounded MT Bold" panose="020F0704030504030204" pitchFamily="34" charset="77"/>
              </a:rPr>
              <a:t>	</a:t>
            </a:r>
            <a:r>
              <a:rPr lang="en-US" altLang="en-US" sz="2400" dirty="0">
                <a:solidFill>
                  <a:srgbClr val="FF0000"/>
                </a:solidFill>
                <a:latin typeface="Arial Rounded MT Bold" panose="020F0704030504030204" pitchFamily="34" charset="77"/>
              </a:rPr>
              <a:t>q</a:t>
            </a: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latin typeface="Arial Rounded MT Bold" panose="020F0704030504030204" pitchFamily="34" charset="77"/>
              </a:rPr>
              <a:t>	H</a:t>
            </a:r>
            <a:r>
              <a:rPr lang="en-US" altLang="en-US" sz="2400" baseline="-25000" dirty="0">
                <a:solidFill>
                  <a:schemeClr val="bg1">
                    <a:lumMod val="75000"/>
                  </a:schemeClr>
                </a:solidFill>
                <a:latin typeface="Arial Rounded MT Bold" panose="020F0704030504030204" pitchFamily="34" charset="77"/>
              </a:rPr>
              <a:t>S</a:t>
            </a: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latin typeface="Arial Rounded MT Bold" panose="020F0704030504030204" pitchFamily="34" charset="77"/>
              </a:rPr>
              <a:t>=2pq</a:t>
            </a:r>
            <a:endParaRPr lang="en-US" altLang="en-US" sz="2400" baseline="-25000" dirty="0">
              <a:solidFill>
                <a:schemeClr val="bg1">
                  <a:lumMod val="75000"/>
                </a:schemeClr>
              </a:solidFill>
              <a:latin typeface="Arial Rounded MT Bold" panose="020F0704030504030204" pitchFamily="34" charset="77"/>
            </a:endParaRPr>
          </a:p>
          <a:p>
            <a:pPr eaLnBrk="1" hangingPunct="1">
              <a:spcBef>
                <a:spcPct val="0"/>
              </a:spcBef>
              <a:buFont typeface="Wingdings" pitchFamily="2" charset="2"/>
              <a:buChar char="§"/>
            </a:pPr>
            <a:endParaRPr lang="en-US" altLang="en-US" sz="2400" dirty="0">
              <a:solidFill>
                <a:schemeClr val="bg1">
                  <a:lumMod val="75000"/>
                </a:schemeClr>
              </a:solidFill>
              <a:latin typeface="Arial Rounded MT Bold" panose="020F0704030504030204" pitchFamily="34" charset="77"/>
            </a:endParaRPr>
          </a:p>
          <a:p>
            <a:pPr eaLnBrk="1" hangingPunct="1">
              <a:spcBef>
                <a:spcPct val="0"/>
              </a:spcBef>
              <a:buFont typeface="Wingdings" pitchFamily="2" charset="2"/>
              <a:buChar char="§"/>
            </a:pPr>
            <a:r>
              <a:rPr lang="en-US" altLang="en-US" sz="2400" dirty="0" err="1">
                <a:solidFill>
                  <a:schemeClr val="bg1">
                    <a:lumMod val="75000"/>
                  </a:schemeClr>
                </a:solidFill>
                <a:latin typeface="Arial Rounded MT Bold" panose="020F0704030504030204" pitchFamily="34" charset="77"/>
              </a:rPr>
              <a:t>Subpop</a:t>
            </a: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latin typeface="Arial Rounded MT Bold" panose="020F0704030504030204" pitchFamily="34" charset="77"/>
              </a:rPr>
              <a:t> 1:		0.7	0.3	0.42</a:t>
            </a:r>
          </a:p>
          <a:p>
            <a:pPr eaLnBrk="1" hangingPunct="1">
              <a:spcBef>
                <a:spcPct val="0"/>
              </a:spcBef>
              <a:buFont typeface="Wingdings" pitchFamily="2" charset="2"/>
              <a:buChar char="§"/>
            </a:pPr>
            <a:endParaRPr lang="en-US" altLang="en-US" sz="2400" dirty="0">
              <a:solidFill>
                <a:schemeClr val="bg1">
                  <a:lumMod val="75000"/>
                </a:schemeClr>
              </a:solidFill>
              <a:latin typeface="Arial Rounded MT Bold" panose="020F0704030504030204" pitchFamily="34" charset="77"/>
            </a:endParaRPr>
          </a:p>
          <a:p>
            <a:pPr eaLnBrk="1" hangingPunct="1">
              <a:spcBef>
                <a:spcPct val="0"/>
              </a:spcBef>
              <a:buFont typeface="Wingdings" pitchFamily="2" charset="2"/>
              <a:buChar char="§"/>
            </a:pPr>
            <a:r>
              <a:rPr lang="en-US" altLang="en-US" sz="2400" dirty="0" err="1">
                <a:solidFill>
                  <a:schemeClr val="bg1">
                    <a:lumMod val="75000"/>
                  </a:schemeClr>
                </a:solidFill>
                <a:latin typeface="Arial Rounded MT Bold" panose="020F0704030504030204" pitchFamily="34" charset="77"/>
              </a:rPr>
              <a:t>Subpop</a:t>
            </a: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latin typeface="Arial Rounded MT Bold" panose="020F0704030504030204" pitchFamily="34" charset="77"/>
              </a:rPr>
              <a:t> 2:		0.5	0.5	0.50</a:t>
            </a:r>
          </a:p>
          <a:p>
            <a:pPr eaLnBrk="1" hangingPunct="1">
              <a:spcBef>
                <a:spcPct val="0"/>
              </a:spcBef>
              <a:buFont typeface="Wingdings" pitchFamily="2" charset="2"/>
              <a:buChar char="§"/>
            </a:pPr>
            <a:endParaRPr lang="en-US" altLang="en-US" sz="2400" dirty="0">
              <a:solidFill>
                <a:schemeClr val="bg1">
                  <a:lumMod val="75000"/>
                </a:schemeClr>
              </a:solidFill>
              <a:latin typeface="Arial Rounded MT Bold" panose="020F0704030504030204" pitchFamily="34" charset="77"/>
            </a:endParaRPr>
          </a:p>
          <a:p>
            <a:pPr eaLnBrk="1" hangingPunct="1">
              <a:spcBef>
                <a:spcPct val="0"/>
              </a:spcBef>
              <a:buFont typeface="Wingdings" pitchFamily="2" charset="2"/>
              <a:buChar char="§"/>
            </a:pPr>
            <a:r>
              <a:rPr lang="en-US" altLang="en-US" sz="2400" dirty="0" err="1">
                <a:solidFill>
                  <a:schemeClr val="bg1">
                    <a:lumMod val="75000"/>
                  </a:schemeClr>
                </a:solidFill>
                <a:latin typeface="Arial Rounded MT Bold" panose="020F0704030504030204" pitchFamily="34" charset="77"/>
              </a:rPr>
              <a:t>Subpop</a:t>
            </a: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latin typeface="Arial Rounded MT Bold" panose="020F0704030504030204" pitchFamily="34" charset="77"/>
              </a:rPr>
              <a:t> 3:		0.3	0.7	0.42</a:t>
            </a:r>
          </a:p>
          <a:p>
            <a:pPr eaLnBrk="1" hangingPunct="1">
              <a:spcBef>
                <a:spcPct val="0"/>
              </a:spcBef>
              <a:buClr>
                <a:srgbClr val="FF0000"/>
              </a:buClr>
              <a:buFont typeface="Wingdings" pitchFamily="2" charset="2"/>
              <a:buChar char="§"/>
            </a:pPr>
            <a:endParaRPr lang="en-US" altLang="en-US" sz="2400" dirty="0">
              <a:solidFill>
                <a:schemeClr val="bg1">
                  <a:lumMod val="75000"/>
                </a:schemeClr>
              </a:solidFill>
              <a:latin typeface="Arial Rounded MT Bold" panose="020F0704030504030204" pitchFamily="34" charset="77"/>
            </a:endParaRPr>
          </a:p>
          <a:p>
            <a:pPr eaLnBrk="1" hangingPunct="1">
              <a:spcBef>
                <a:spcPct val="0"/>
              </a:spcBef>
              <a:buClr>
                <a:srgbClr val="FF0000"/>
              </a:buClr>
              <a:buFont typeface="Wingdings" pitchFamily="2" charset="2"/>
              <a:buChar char="§"/>
            </a:pPr>
            <a:endParaRPr lang="en-US" altLang="en-US" sz="2400" dirty="0">
              <a:solidFill>
                <a:schemeClr val="bg1">
                  <a:lumMod val="75000"/>
                </a:schemeClr>
              </a:solidFill>
              <a:latin typeface="Arial Rounded MT Bold" panose="020F0704030504030204" pitchFamily="34" charset="77"/>
            </a:endParaRPr>
          </a:p>
          <a:p>
            <a:pPr eaLnBrk="1" hangingPunct="1">
              <a:spcBef>
                <a:spcPct val="0"/>
              </a:spcBef>
              <a:buClr>
                <a:srgbClr val="FF0000"/>
              </a:buClr>
              <a:buFont typeface="Wingdings" pitchFamily="2" charset="2"/>
              <a:buNone/>
            </a:pPr>
            <a:r>
              <a:rPr lang="en-US" altLang="en-US" sz="2400" dirty="0">
                <a:solidFill>
                  <a:srgbClr val="FFFFC6"/>
                </a:solidFill>
                <a:latin typeface="Arial Rounded MT Bold" panose="020F0704030504030204" pitchFamily="34" charset="77"/>
              </a:rPr>
              <a:t>				</a:t>
            </a:r>
            <a:r>
              <a:rPr lang="en-US" altLang="en-US" sz="2800" b="1" dirty="0">
                <a:solidFill>
                  <a:srgbClr val="FFFFC6"/>
                </a:solidFill>
                <a:latin typeface="Arial Rounded MT Bold" panose="020F0704030504030204" pitchFamily="34" charset="77"/>
              </a:rPr>
              <a:t>Average H</a:t>
            </a:r>
            <a:r>
              <a:rPr lang="en-US" altLang="en-US" sz="2800" b="1" baseline="-25000" dirty="0">
                <a:solidFill>
                  <a:srgbClr val="FFFFC6"/>
                </a:solidFill>
                <a:latin typeface="Arial Rounded MT Bold" panose="020F0704030504030204" pitchFamily="34" charset="77"/>
              </a:rPr>
              <a:t>S</a:t>
            </a:r>
            <a:r>
              <a:rPr lang="en-US" altLang="en-US" sz="2800" b="1" dirty="0">
                <a:solidFill>
                  <a:srgbClr val="FFFFC6"/>
                </a:solidFill>
                <a:latin typeface="Arial Rounded MT Bold" panose="020F0704030504030204" pitchFamily="34" charset="77"/>
              </a:rPr>
              <a:t> = 0.446</a:t>
            </a:r>
          </a:p>
        </p:txBody>
      </p:sp>
    </p:spTree>
    <p:extLst>
      <p:ext uri="{BB962C8B-B14F-4D97-AF65-F5344CB8AC3E}">
        <p14:creationId xmlns:p14="http://schemas.microsoft.com/office/powerpoint/2010/main" val="309379980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>
            <a:extLst>
              <a:ext uri="{FF2B5EF4-FFF2-40B4-BE49-F238E27FC236}">
                <a16:creationId xmlns:a16="http://schemas.microsoft.com/office/drawing/2014/main" id="{0125ADA7-C60B-FB48-85F4-AAA6D8B96A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554038"/>
            <a:ext cx="7848600" cy="42473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25425" indent="-225425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indent="0" eaLnBrk="1" hangingPunct="1">
              <a:spcBef>
                <a:spcPct val="50000"/>
              </a:spcBef>
              <a:buClr>
                <a:srgbClr val="FF0000"/>
              </a:buClr>
              <a:buNone/>
            </a:pP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latin typeface="Arial Rounded MT Bold" panose="020F0704030504030204" pitchFamily="34" charset="77"/>
              </a:rPr>
              <a:t>The </a:t>
            </a:r>
            <a:r>
              <a:rPr lang="en-US" altLang="en-US" sz="2400" i="1" dirty="0">
                <a:solidFill>
                  <a:srgbClr val="FFFFC6"/>
                </a:solidFill>
                <a:latin typeface="Arial Rounded MT Bold" panose="020F0704030504030204" pitchFamily="34" charset="77"/>
              </a:rPr>
              <a:t>total expected heterozygosity</a:t>
            </a:r>
            <a:r>
              <a:rPr lang="en-US" altLang="en-US" sz="2400" dirty="0">
                <a:solidFill>
                  <a:srgbClr val="FFFFC6"/>
                </a:solidFill>
                <a:latin typeface="Arial Rounded MT Bold" panose="020F0704030504030204" pitchFamily="34" charset="77"/>
              </a:rPr>
              <a:t>  (H</a:t>
            </a:r>
            <a:r>
              <a:rPr lang="en-US" altLang="en-US" sz="2400" baseline="-25000" dirty="0">
                <a:solidFill>
                  <a:srgbClr val="FFFFC6"/>
                </a:solidFill>
                <a:latin typeface="Arial Rounded MT Bold" panose="020F0704030504030204" pitchFamily="34" charset="77"/>
              </a:rPr>
              <a:t>T</a:t>
            </a:r>
            <a:r>
              <a:rPr lang="en-US" altLang="en-US" sz="2400" dirty="0">
                <a:solidFill>
                  <a:srgbClr val="FFFFC6"/>
                </a:solidFill>
                <a:latin typeface="Arial Rounded MT Bold" panose="020F0704030504030204" pitchFamily="34" charset="77"/>
              </a:rPr>
              <a:t>) </a:t>
            </a: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latin typeface="Arial Rounded MT Bold" panose="020F0704030504030204" pitchFamily="34" charset="77"/>
              </a:rPr>
              <a:t>across all subpopulations is calculated from the average allele frequency	</a:t>
            </a:r>
          </a:p>
          <a:p>
            <a:pPr marL="0" indent="0" eaLnBrk="1" hangingPunct="1">
              <a:spcBef>
                <a:spcPct val="50000"/>
              </a:spcBef>
              <a:buClr>
                <a:srgbClr val="FF0000"/>
              </a:buClr>
              <a:buNone/>
            </a:pP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latin typeface="Arial Rounded MT Bold" panose="020F0704030504030204" pitchFamily="34" charset="77"/>
              </a:rPr>
              <a:t>		</a:t>
            </a:r>
            <a:r>
              <a:rPr lang="en-US" altLang="en-US" sz="2000" dirty="0">
                <a:solidFill>
                  <a:schemeClr val="bg1">
                    <a:lumMod val="75000"/>
                  </a:schemeClr>
                </a:solidFill>
                <a:latin typeface="Arial Rounded MT Bold" panose="020F0704030504030204" pitchFamily="34" charset="77"/>
              </a:rPr>
              <a:t>		p	q	</a:t>
            </a:r>
          </a:p>
          <a:p>
            <a:pPr marL="0" indent="0" eaLnBrk="1" hangingPunct="1">
              <a:spcBef>
                <a:spcPct val="50000"/>
              </a:spcBef>
              <a:buClr>
                <a:srgbClr val="FF0000"/>
              </a:buClr>
              <a:buNone/>
            </a:pPr>
            <a:r>
              <a:rPr lang="en-US" altLang="en-US" sz="2000" dirty="0">
                <a:solidFill>
                  <a:schemeClr val="bg1">
                    <a:lumMod val="75000"/>
                  </a:schemeClr>
                </a:solidFill>
                <a:latin typeface="Arial Rounded MT Bold" panose="020F0704030504030204" pitchFamily="34" charset="77"/>
              </a:rPr>
              <a:t>	</a:t>
            </a:r>
            <a:r>
              <a:rPr lang="en-US" altLang="en-US" sz="2000" dirty="0" err="1">
                <a:solidFill>
                  <a:schemeClr val="bg1">
                    <a:lumMod val="75000"/>
                  </a:schemeClr>
                </a:solidFill>
                <a:latin typeface="Arial Rounded MT Bold" panose="020F0704030504030204" pitchFamily="34" charset="77"/>
              </a:rPr>
              <a:t>Subpop</a:t>
            </a:r>
            <a:r>
              <a:rPr lang="en-US" altLang="en-US" sz="2000" dirty="0">
                <a:solidFill>
                  <a:schemeClr val="bg1">
                    <a:lumMod val="75000"/>
                  </a:schemeClr>
                </a:solidFill>
                <a:latin typeface="Arial Rounded MT Bold" panose="020F0704030504030204" pitchFamily="34" charset="77"/>
              </a:rPr>
              <a:t> 1:		0.7	0.3</a:t>
            </a:r>
          </a:p>
          <a:p>
            <a:pPr marL="0" indent="0" eaLnBrk="1" hangingPunct="1">
              <a:spcBef>
                <a:spcPct val="50000"/>
              </a:spcBef>
              <a:buClr>
                <a:srgbClr val="FF0000"/>
              </a:buClr>
              <a:buNone/>
            </a:pPr>
            <a:r>
              <a:rPr lang="en-US" altLang="en-US" sz="2000" dirty="0">
                <a:solidFill>
                  <a:schemeClr val="bg1">
                    <a:lumMod val="75000"/>
                  </a:schemeClr>
                </a:solidFill>
                <a:latin typeface="Arial Rounded MT Bold" panose="020F0704030504030204" pitchFamily="34" charset="77"/>
              </a:rPr>
              <a:t>	</a:t>
            </a:r>
            <a:r>
              <a:rPr lang="en-US" altLang="en-US" sz="2000" dirty="0" err="1">
                <a:solidFill>
                  <a:schemeClr val="bg1">
                    <a:lumMod val="75000"/>
                  </a:schemeClr>
                </a:solidFill>
                <a:latin typeface="Arial Rounded MT Bold" panose="020F0704030504030204" pitchFamily="34" charset="77"/>
              </a:rPr>
              <a:t>Subpop</a:t>
            </a:r>
            <a:r>
              <a:rPr lang="en-US" altLang="en-US" sz="2000" dirty="0">
                <a:solidFill>
                  <a:schemeClr val="bg1">
                    <a:lumMod val="75000"/>
                  </a:schemeClr>
                </a:solidFill>
                <a:latin typeface="Arial Rounded MT Bold" panose="020F0704030504030204" pitchFamily="34" charset="77"/>
              </a:rPr>
              <a:t> 2:		0.5	0.5</a:t>
            </a:r>
          </a:p>
          <a:p>
            <a:pPr marL="0" indent="0" eaLnBrk="1" hangingPunct="1">
              <a:spcBef>
                <a:spcPct val="50000"/>
              </a:spcBef>
              <a:buClr>
                <a:srgbClr val="FF0000"/>
              </a:buClr>
              <a:buNone/>
            </a:pPr>
            <a:r>
              <a:rPr lang="en-US" altLang="en-US" sz="2000" dirty="0">
                <a:solidFill>
                  <a:schemeClr val="bg1">
                    <a:lumMod val="75000"/>
                  </a:schemeClr>
                </a:solidFill>
                <a:latin typeface="Arial Rounded MT Bold" panose="020F0704030504030204" pitchFamily="34" charset="77"/>
              </a:rPr>
              <a:t>	</a:t>
            </a:r>
            <a:r>
              <a:rPr lang="en-US" altLang="en-US" sz="2000" dirty="0" err="1">
                <a:solidFill>
                  <a:schemeClr val="bg1">
                    <a:lumMod val="75000"/>
                  </a:schemeClr>
                </a:solidFill>
                <a:latin typeface="Arial Rounded MT Bold" panose="020F0704030504030204" pitchFamily="34" charset="77"/>
              </a:rPr>
              <a:t>Subpop</a:t>
            </a:r>
            <a:r>
              <a:rPr lang="en-US" altLang="en-US" sz="2000" dirty="0">
                <a:solidFill>
                  <a:schemeClr val="bg1">
                    <a:lumMod val="75000"/>
                  </a:schemeClr>
                </a:solidFill>
                <a:latin typeface="Arial Rounded MT Bold" panose="020F0704030504030204" pitchFamily="34" charset="77"/>
              </a:rPr>
              <a:t> 3:		0.3	0.7</a:t>
            </a:r>
          </a:p>
          <a:p>
            <a:pPr marL="0" indent="0" eaLnBrk="1" hangingPunct="1">
              <a:spcBef>
                <a:spcPct val="50000"/>
              </a:spcBef>
              <a:buClr>
                <a:srgbClr val="FF0000"/>
              </a:buClr>
              <a:buNone/>
            </a:pPr>
            <a:r>
              <a:rPr lang="en-US" altLang="en-US" sz="2000" dirty="0">
                <a:solidFill>
                  <a:schemeClr val="bg1">
                    <a:lumMod val="75000"/>
                  </a:schemeClr>
                </a:solidFill>
                <a:latin typeface="Arial Rounded MT Bold" panose="020F0704030504030204" pitchFamily="34" charset="77"/>
              </a:rPr>
              <a:t>			        p = 0.5   q = 0.5</a:t>
            </a:r>
          </a:p>
          <a:p>
            <a:pPr marL="0" indent="0" eaLnBrk="1" hangingPunct="1">
              <a:spcBef>
                <a:spcPct val="50000"/>
              </a:spcBef>
              <a:buClr>
                <a:srgbClr val="FF0000"/>
              </a:buClr>
              <a:buNone/>
            </a:pPr>
            <a:r>
              <a:rPr lang="en-US" altLang="en-US" sz="1800" b="1" dirty="0">
                <a:solidFill>
                  <a:schemeClr val="bg1">
                    <a:lumMod val="75000"/>
                  </a:schemeClr>
                </a:solidFill>
                <a:latin typeface="Arial Rounded MT Bold" panose="020F0704030504030204" pitchFamily="34" charset="77"/>
              </a:rPr>
              <a:t>Remember that,</a:t>
            </a:r>
            <a:r>
              <a:rPr lang="en-US" altLang="en-US" sz="2800" b="1" dirty="0">
                <a:solidFill>
                  <a:schemeClr val="bg1">
                    <a:lumMod val="75000"/>
                  </a:schemeClr>
                </a:solidFill>
                <a:latin typeface="Arial Rounded MT Bold" panose="020F0704030504030204" pitchFamily="34" charset="77"/>
              </a:rPr>
              <a:t>				</a:t>
            </a:r>
          </a:p>
        </p:txBody>
      </p:sp>
      <p:sp>
        <p:nvSpPr>
          <p:cNvPr id="28676" name="Line 4">
            <a:extLst>
              <a:ext uri="{FF2B5EF4-FFF2-40B4-BE49-F238E27FC236}">
                <a16:creationId xmlns:a16="http://schemas.microsoft.com/office/drawing/2014/main" id="{ACDBD5FE-161F-1F44-8797-050A9C3D78C5}"/>
              </a:ext>
            </a:extLst>
          </p:cNvPr>
          <p:cNvSpPr>
            <a:spLocks noChangeShapeType="1"/>
          </p:cNvSpPr>
          <p:nvPr/>
        </p:nvSpPr>
        <p:spPr bwMode="auto">
          <a:xfrm>
            <a:off x="3200400" y="3810000"/>
            <a:ext cx="1524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677" name="Line 5">
            <a:extLst>
              <a:ext uri="{FF2B5EF4-FFF2-40B4-BE49-F238E27FC236}">
                <a16:creationId xmlns:a16="http://schemas.microsoft.com/office/drawing/2014/main" id="{CF23801D-EADD-914C-8A6C-B6EE3FA1F83C}"/>
              </a:ext>
            </a:extLst>
          </p:cNvPr>
          <p:cNvSpPr>
            <a:spLocks noChangeShapeType="1"/>
          </p:cNvSpPr>
          <p:nvPr/>
        </p:nvSpPr>
        <p:spPr bwMode="auto">
          <a:xfrm>
            <a:off x="4191000" y="3810000"/>
            <a:ext cx="1524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678" name="Line 6">
            <a:extLst>
              <a:ext uri="{FF2B5EF4-FFF2-40B4-BE49-F238E27FC236}">
                <a16:creationId xmlns:a16="http://schemas.microsoft.com/office/drawing/2014/main" id="{B41ECE3C-4076-6842-A859-8753FF4B988E}"/>
              </a:ext>
            </a:extLst>
          </p:cNvPr>
          <p:cNvSpPr>
            <a:spLocks noChangeShapeType="1"/>
          </p:cNvSpPr>
          <p:nvPr/>
        </p:nvSpPr>
        <p:spPr bwMode="auto">
          <a:xfrm>
            <a:off x="3429000" y="3657600"/>
            <a:ext cx="1676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679" name="Text Box 7">
            <a:extLst>
              <a:ext uri="{FF2B5EF4-FFF2-40B4-BE49-F238E27FC236}">
                <a16:creationId xmlns:a16="http://schemas.microsoft.com/office/drawing/2014/main" id="{BDD0C978-EA01-1E4D-94ED-5D9A7AD723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99909" y="2910645"/>
            <a:ext cx="242887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Clr>
                <a:srgbClr val="FF0000"/>
              </a:buClr>
              <a:buFont typeface="Wingdings" pitchFamily="2" charset="2"/>
              <a:buNone/>
            </a:pPr>
            <a:r>
              <a:rPr lang="en-US" altLang="en-US" sz="2800" b="1" dirty="0">
                <a:solidFill>
                  <a:srgbClr val="FFFFC6"/>
                </a:solidFill>
                <a:latin typeface="Arial" panose="020B0604020202020204" pitchFamily="34" charset="0"/>
              </a:rPr>
              <a:t>H</a:t>
            </a:r>
            <a:r>
              <a:rPr lang="en-US" altLang="en-US" sz="2800" b="1" baseline="-25000" dirty="0">
                <a:solidFill>
                  <a:srgbClr val="FFFFC6"/>
                </a:solidFill>
                <a:latin typeface="Arial" panose="020B0604020202020204" pitchFamily="34" charset="0"/>
              </a:rPr>
              <a:t>T</a:t>
            </a:r>
            <a:r>
              <a:rPr lang="en-US" altLang="en-US" sz="2800" b="1" dirty="0">
                <a:solidFill>
                  <a:srgbClr val="FFFFC6"/>
                </a:solidFill>
                <a:latin typeface="Arial" panose="020B0604020202020204" pitchFamily="34" charset="0"/>
              </a:rPr>
              <a:t>= 2pq = 0.5</a:t>
            </a:r>
            <a:endParaRPr lang="en-US" altLang="en-US" sz="2400" dirty="0">
              <a:solidFill>
                <a:srgbClr val="FFFFC6"/>
              </a:solidFill>
              <a:latin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F4475F-BBA6-AD4D-9E1A-50D7ECC97E8E}"/>
              </a:ext>
            </a:extLst>
          </p:cNvPr>
          <p:cNvSpPr txBox="1"/>
          <p:nvPr/>
        </p:nvSpPr>
        <p:spPr>
          <a:xfrm>
            <a:off x="3376796" y="4677335"/>
            <a:ext cx="30966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Arial Rounded MT Bold" panose="020F0704030504030204" pitchFamily="34" charset="77"/>
              </a:rPr>
              <a:t>F</a:t>
            </a:r>
            <a:r>
              <a:rPr lang="en-US" sz="2400" baseline="-25000" dirty="0">
                <a:solidFill>
                  <a:schemeClr val="bg1">
                    <a:lumMod val="85000"/>
                  </a:schemeClr>
                </a:solidFill>
                <a:latin typeface="Arial Rounded MT Bold" panose="020F0704030504030204" pitchFamily="34" charset="77"/>
              </a:rPr>
              <a:t>ST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Arial Rounded MT Bold" panose="020F0704030504030204" pitchFamily="34" charset="77"/>
              </a:rPr>
              <a:t>=           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38BD16-9C66-864C-BF86-EC675A736460}"/>
              </a:ext>
            </a:extLst>
          </p:cNvPr>
          <p:cNvSpPr txBox="1"/>
          <p:nvPr/>
        </p:nvSpPr>
        <p:spPr>
          <a:xfrm>
            <a:off x="4925101" y="4894442"/>
            <a:ext cx="10826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Arial Rounded MT Bold" panose="020F0704030504030204" pitchFamily="34" charset="77"/>
              </a:rPr>
              <a:t>H</a:t>
            </a:r>
            <a:r>
              <a:rPr lang="en-US" sz="2400" baseline="-25000" dirty="0" err="1">
                <a:solidFill>
                  <a:schemeClr val="bg1">
                    <a:lumMod val="85000"/>
                  </a:schemeClr>
                </a:solidFill>
                <a:latin typeface="Arial Rounded MT Bold" panose="020F0704030504030204" pitchFamily="34" charset="77"/>
              </a:rPr>
              <a:t>Total</a:t>
            </a:r>
            <a:endParaRPr lang="en-US" sz="2400" dirty="0">
              <a:solidFill>
                <a:schemeClr val="bg1">
                  <a:lumMod val="85000"/>
                </a:schemeClr>
              </a:solidFill>
              <a:latin typeface="Arial Rounded MT Bold" panose="020F0704030504030204" pitchFamily="34" charset="7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3DC0F58-D690-5146-94EE-9E27066F87CB}"/>
              </a:ext>
            </a:extLst>
          </p:cNvPr>
          <p:cNvSpPr txBox="1"/>
          <p:nvPr/>
        </p:nvSpPr>
        <p:spPr>
          <a:xfrm>
            <a:off x="4343400" y="4419600"/>
            <a:ext cx="3657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Arial Rounded MT Bold" panose="020F0704030504030204" pitchFamily="34" charset="77"/>
              </a:rPr>
              <a:t>H</a:t>
            </a:r>
            <a:r>
              <a:rPr lang="en-US" sz="2400" baseline="-25000" dirty="0" err="1">
                <a:solidFill>
                  <a:schemeClr val="bg1">
                    <a:lumMod val="85000"/>
                  </a:schemeClr>
                </a:solidFill>
                <a:latin typeface="Arial Rounded MT Bold" panose="020F0704030504030204" pitchFamily="34" charset="77"/>
              </a:rPr>
              <a:t>Total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Arial Rounded MT Bold" panose="020F0704030504030204" pitchFamily="34" charset="77"/>
              </a:rPr>
              <a:t> - 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Arial Rounded MT Bold" panose="020F0704030504030204" pitchFamily="34" charset="77"/>
              </a:rPr>
              <a:t>H</a:t>
            </a:r>
            <a:r>
              <a:rPr lang="en-US" sz="2400" baseline="-25000" dirty="0" err="1">
                <a:solidFill>
                  <a:schemeClr val="bg1">
                    <a:lumMod val="85000"/>
                  </a:schemeClr>
                </a:solidFill>
                <a:latin typeface="Arial Rounded MT Bold" panose="020F0704030504030204" pitchFamily="34" charset="77"/>
              </a:rPr>
              <a:t>subpopulation</a:t>
            </a:r>
            <a:endParaRPr lang="en-US" sz="2400" baseline="-25000" dirty="0">
              <a:solidFill>
                <a:srgbClr val="92D050"/>
              </a:solidFill>
              <a:latin typeface="Arial Rounded MT Bold" panose="020F0704030504030204" pitchFamily="34" charset="77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0105E10-E569-0A48-80A2-490BABCBCBF8}"/>
              </a:ext>
            </a:extLst>
          </p:cNvPr>
          <p:cNvCxnSpPr>
            <a:cxnSpLocks/>
          </p:cNvCxnSpPr>
          <p:nvPr/>
        </p:nvCxnSpPr>
        <p:spPr bwMode="auto">
          <a:xfrm>
            <a:off x="4238647" y="4908168"/>
            <a:ext cx="1769061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D81DF1F-D13E-1A4C-9623-F3783CF78735}"/>
              </a:ext>
            </a:extLst>
          </p:cNvPr>
          <p:cNvSpPr txBox="1"/>
          <p:nvPr/>
        </p:nvSpPr>
        <p:spPr>
          <a:xfrm>
            <a:off x="3386735" y="6103028"/>
            <a:ext cx="30966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Arial Rounded MT Bold" panose="020F0704030504030204" pitchFamily="34" charset="77"/>
              </a:rPr>
              <a:t>F</a:t>
            </a:r>
            <a:r>
              <a:rPr lang="en-US" sz="2400" baseline="-25000" dirty="0">
                <a:solidFill>
                  <a:schemeClr val="bg1">
                    <a:lumMod val="85000"/>
                  </a:schemeClr>
                </a:solidFill>
                <a:latin typeface="Arial Rounded MT Bold" panose="020F0704030504030204" pitchFamily="34" charset="77"/>
              </a:rPr>
              <a:t>ST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Arial Rounded MT Bold" panose="020F0704030504030204" pitchFamily="34" charset="77"/>
              </a:rPr>
              <a:t>=           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2388295-FB51-B84F-BA4D-FAD06F93E84A}"/>
              </a:ext>
            </a:extLst>
          </p:cNvPr>
          <p:cNvSpPr txBox="1"/>
          <p:nvPr/>
        </p:nvSpPr>
        <p:spPr>
          <a:xfrm>
            <a:off x="4935040" y="6320135"/>
            <a:ext cx="10826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Arial Rounded MT Bold" panose="020F0704030504030204" pitchFamily="34" charset="77"/>
              </a:rPr>
              <a:t>0.5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40D07FF-115A-2946-87B0-A46B82ADD6FB}"/>
              </a:ext>
            </a:extLst>
          </p:cNvPr>
          <p:cNvSpPr txBox="1"/>
          <p:nvPr/>
        </p:nvSpPr>
        <p:spPr>
          <a:xfrm>
            <a:off x="4353339" y="5845293"/>
            <a:ext cx="3657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Arial Rounded MT Bold" panose="020F0704030504030204" pitchFamily="34" charset="77"/>
              </a:rPr>
              <a:t>0.5 – 0.466</a:t>
            </a:r>
            <a:endParaRPr lang="en-US" sz="2400" baseline="-25000" dirty="0">
              <a:solidFill>
                <a:srgbClr val="92D050"/>
              </a:solidFill>
              <a:latin typeface="Arial Rounded MT Bold" panose="020F0704030504030204" pitchFamily="34" charset="77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ED70692-4AAF-F943-8FC7-461E69C80CC7}"/>
              </a:ext>
            </a:extLst>
          </p:cNvPr>
          <p:cNvCxnSpPr>
            <a:cxnSpLocks/>
          </p:cNvCxnSpPr>
          <p:nvPr/>
        </p:nvCxnSpPr>
        <p:spPr bwMode="auto">
          <a:xfrm>
            <a:off x="4248586" y="6333861"/>
            <a:ext cx="1769061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C356884-BCD3-F247-854F-26A988C6798F}"/>
              </a:ext>
            </a:extLst>
          </p:cNvPr>
          <p:cNvSpPr txBox="1"/>
          <p:nvPr/>
        </p:nvSpPr>
        <p:spPr>
          <a:xfrm>
            <a:off x="6096000" y="6091535"/>
            <a:ext cx="30966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Arial Rounded MT Bold" panose="020F0704030504030204" pitchFamily="34" charset="77"/>
              </a:rPr>
              <a:t>=    0.11         </a:t>
            </a:r>
          </a:p>
        </p:txBody>
      </p:sp>
    </p:spTree>
    <p:extLst>
      <p:ext uri="{BB962C8B-B14F-4D97-AF65-F5344CB8AC3E}">
        <p14:creationId xmlns:p14="http://schemas.microsoft.com/office/powerpoint/2010/main" val="364586536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4B830FCC-DC00-1D47-BB6C-37F3421126CE}"/>
              </a:ext>
            </a:extLst>
          </p:cNvPr>
          <p:cNvSpPr/>
          <p:nvPr/>
        </p:nvSpPr>
        <p:spPr bwMode="auto">
          <a:xfrm>
            <a:off x="457200" y="2590800"/>
            <a:ext cx="914400" cy="914400"/>
          </a:xfrm>
          <a:prstGeom prst="ellipse">
            <a:avLst/>
          </a:prstGeom>
          <a:solidFill>
            <a:srgbClr val="92D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67DEAE64-7653-B24A-8F36-6344E047EC51}"/>
              </a:ext>
            </a:extLst>
          </p:cNvPr>
          <p:cNvSpPr/>
          <p:nvPr/>
        </p:nvSpPr>
        <p:spPr bwMode="auto">
          <a:xfrm>
            <a:off x="2133600" y="2590800"/>
            <a:ext cx="914400" cy="914400"/>
          </a:xfrm>
          <a:prstGeom prst="ellipse">
            <a:avLst/>
          </a:prstGeom>
          <a:solidFill>
            <a:srgbClr val="92D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CAAA3D1-6CB8-854D-9615-587D369137C9}"/>
              </a:ext>
            </a:extLst>
          </p:cNvPr>
          <p:cNvSpPr/>
          <p:nvPr/>
        </p:nvSpPr>
        <p:spPr bwMode="auto">
          <a:xfrm>
            <a:off x="3886200" y="2590800"/>
            <a:ext cx="914400" cy="914400"/>
          </a:xfrm>
          <a:prstGeom prst="ellipse">
            <a:avLst/>
          </a:prstGeom>
          <a:solidFill>
            <a:srgbClr val="92D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EED8E0D-9434-CD49-9B64-ACBEA5975873}"/>
              </a:ext>
            </a:extLst>
          </p:cNvPr>
          <p:cNvSpPr/>
          <p:nvPr/>
        </p:nvSpPr>
        <p:spPr bwMode="auto">
          <a:xfrm>
            <a:off x="5638800" y="2594113"/>
            <a:ext cx="914400" cy="914400"/>
          </a:xfrm>
          <a:prstGeom prst="ellipse">
            <a:avLst/>
          </a:prstGeom>
          <a:solidFill>
            <a:srgbClr val="92D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9877A07-E512-FE48-9460-4BC143EAB777}"/>
              </a:ext>
            </a:extLst>
          </p:cNvPr>
          <p:cNvSpPr/>
          <p:nvPr/>
        </p:nvSpPr>
        <p:spPr bwMode="auto">
          <a:xfrm>
            <a:off x="7543800" y="2590800"/>
            <a:ext cx="914400" cy="914400"/>
          </a:xfrm>
          <a:prstGeom prst="ellipse">
            <a:avLst/>
          </a:prstGeom>
          <a:solidFill>
            <a:srgbClr val="92D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3F6A0F7-50C5-5F41-9369-334C2340D768}"/>
              </a:ext>
            </a:extLst>
          </p:cNvPr>
          <p:cNvCxnSpPr>
            <a:cxnSpLocks/>
          </p:cNvCxnSpPr>
          <p:nvPr/>
        </p:nvCxnSpPr>
        <p:spPr bwMode="auto">
          <a:xfrm>
            <a:off x="1447800" y="3048000"/>
            <a:ext cx="609600" cy="0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accent1">
                <a:lumMod val="50000"/>
              </a:schemeClr>
            </a:solidFill>
            <a:prstDash val="solid"/>
            <a:round/>
            <a:headEnd type="stealth" w="med" len="med"/>
            <a:tailEnd type="triangle"/>
          </a:ln>
          <a:effectLst/>
        </p:spPr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83BECE8-50C9-5644-A13A-126EBCD991BD}"/>
              </a:ext>
            </a:extLst>
          </p:cNvPr>
          <p:cNvCxnSpPr>
            <a:cxnSpLocks/>
          </p:cNvCxnSpPr>
          <p:nvPr/>
        </p:nvCxnSpPr>
        <p:spPr bwMode="auto">
          <a:xfrm>
            <a:off x="3124200" y="3048000"/>
            <a:ext cx="609600" cy="0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accent1">
                <a:lumMod val="50000"/>
              </a:schemeClr>
            </a:solidFill>
            <a:prstDash val="solid"/>
            <a:round/>
            <a:headEnd type="stealth" w="med" len="med"/>
            <a:tailEnd type="triangle"/>
          </a:ln>
          <a:effectLst/>
        </p:spPr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8768ED5-5202-C740-B8C0-746398E50503}"/>
              </a:ext>
            </a:extLst>
          </p:cNvPr>
          <p:cNvCxnSpPr>
            <a:cxnSpLocks/>
          </p:cNvCxnSpPr>
          <p:nvPr/>
        </p:nvCxnSpPr>
        <p:spPr bwMode="auto">
          <a:xfrm>
            <a:off x="4953000" y="3048000"/>
            <a:ext cx="609600" cy="0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accent1">
                <a:lumMod val="50000"/>
              </a:schemeClr>
            </a:solidFill>
            <a:prstDash val="solid"/>
            <a:round/>
            <a:headEnd type="stealth" w="med" len="med"/>
            <a:tailEnd type="triangle"/>
          </a:ln>
          <a:effectLst/>
        </p:spPr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47EE9FA-3E29-6F4D-9C91-FE1D0DAB63F9}"/>
              </a:ext>
            </a:extLst>
          </p:cNvPr>
          <p:cNvCxnSpPr>
            <a:cxnSpLocks/>
          </p:cNvCxnSpPr>
          <p:nvPr/>
        </p:nvCxnSpPr>
        <p:spPr bwMode="auto">
          <a:xfrm>
            <a:off x="6705600" y="3048000"/>
            <a:ext cx="609600" cy="0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accent1">
                <a:lumMod val="50000"/>
              </a:schemeClr>
            </a:solidFill>
            <a:prstDash val="solid"/>
            <a:round/>
            <a:headEnd type="stealth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242349051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4B830FCC-DC00-1D47-BB6C-37F3421126CE}"/>
              </a:ext>
            </a:extLst>
          </p:cNvPr>
          <p:cNvSpPr/>
          <p:nvPr/>
        </p:nvSpPr>
        <p:spPr bwMode="auto">
          <a:xfrm>
            <a:off x="457200" y="2590800"/>
            <a:ext cx="914400" cy="914400"/>
          </a:xfrm>
          <a:prstGeom prst="ellipse">
            <a:avLst/>
          </a:prstGeom>
          <a:solidFill>
            <a:srgbClr val="92D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67DEAE64-7653-B24A-8F36-6344E047EC51}"/>
              </a:ext>
            </a:extLst>
          </p:cNvPr>
          <p:cNvSpPr/>
          <p:nvPr/>
        </p:nvSpPr>
        <p:spPr bwMode="auto">
          <a:xfrm>
            <a:off x="2133600" y="2590800"/>
            <a:ext cx="914400" cy="914400"/>
          </a:xfrm>
          <a:prstGeom prst="ellipse">
            <a:avLst/>
          </a:prstGeom>
          <a:solidFill>
            <a:srgbClr val="92D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3F6A0F7-50C5-5F41-9369-334C2340D768}"/>
              </a:ext>
            </a:extLst>
          </p:cNvPr>
          <p:cNvCxnSpPr>
            <a:cxnSpLocks/>
          </p:cNvCxnSpPr>
          <p:nvPr/>
        </p:nvCxnSpPr>
        <p:spPr bwMode="auto">
          <a:xfrm>
            <a:off x="1447800" y="3048000"/>
            <a:ext cx="609600" cy="0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accent1">
                <a:lumMod val="50000"/>
              </a:schemeClr>
            </a:solidFill>
            <a:prstDash val="solid"/>
            <a:round/>
            <a:headEnd type="stealth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70282233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1B5C0B6-5A39-BE4D-9B2E-E0A0EBC7ED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596" y="304800"/>
            <a:ext cx="8689004" cy="6358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24502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le 1">
            <a:extLst>
              <a:ext uri="{FF2B5EF4-FFF2-40B4-BE49-F238E27FC236}">
                <a16:creationId xmlns:a16="http://schemas.microsoft.com/office/drawing/2014/main" id="{88F94BF1-BD92-784A-92B1-1733D70785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en-US" altLang="en-US" sz="2400" b="1" dirty="0">
                <a:solidFill>
                  <a:srgbClr val="0070C0"/>
                </a:solidFill>
                <a:latin typeface="Arial Rounded MT Bold" panose="020F0704030504030204" pitchFamily="34" charset="77"/>
                <a:cs typeface="Arial" panose="020B0604020202020204" pitchFamily="34" charset="0"/>
              </a:rPr>
              <a:t>Amount of gene flow varies with the biology of the organism</a:t>
            </a:r>
          </a:p>
        </p:txBody>
      </p:sp>
      <p:pic>
        <p:nvPicPr>
          <p:cNvPr id="32771" name="Picture 3">
            <a:extLst>
              <a:ext uri="{FF2B5EF4-FFF2-40B4-BE49-F238E27FC236}">
                <a16:creationId xmlns:a16="http://schemas.microsoft.com/office/drawing/2014/main" id="{F4B6759C-E1F2-944E-BF53-FBE4E202B2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240" y="893772"/>
            <a:ext cx="7941760" cy="57324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4498912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2002" y="66109"/>
            <a:ext cx="4267200" cy="686126"/>
          </a:xfrm>
          <a:prstGeom prst="rect">
            <a:avLst/>
          </a:prstGeom>
        </p:spPr>
        <p:txBody>
          <a:bodyPr vert="horz" wrap="square" lIns="0" tIns="893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8929">
              <a:spcBef>
                <a:spcPts val="70"/>
              </a:spcBef>
              <a:tabLst>
                <a:tab pos="3076614" algn="l"/>
              </a:tabLst>
            </a:pPr>
            <a:r>
              <a:rPr sz="2200" dirty="0">
                <a:solidFill>
                  <a:srgbClr val="0070C0"/>
                </a:solidFill>
                <a:latin typeface="Arial Rounded MT Bold" panose="020F0704030504030204" pitchFamily="34" charset="77"/>
              </a:rPr>
              <a:t>Demographic</a:t>
            </a:r>
            <a:r>
              <a:rPr lang="en-US" sz="2200" dirty="0">
                <a:solidFill>
                  <a:srgbClr val="0070C0"/>
                </a:solidFill>
                <a:latin typeface="Arial Rounded MT Bold" panose="020F0704030504030204" pitchFamily="34" charset="77"/>
              </a:rPr>
              <a:t> </a:t>
            </a:r>
            <a:r>
              <a:rPr sz="2200" dirty="0">
                <a:solidFill>
                  <a:srgbClr val="0070C0"/>
                </a:solidFill>
                <a:latin typeface="Arial Rounded MT Bold" panose="020F0704030504030204" pitchFamily="34" charset="77"/>
              </a:rPr>
              <a:t>Inference Methods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46910" y="762000"/>
            <a:ext cx="5163290" cy="5837616"/>
          </a:xfrm>
          <a:prstGeom prst="rect">
            <a:avLst/>
          </a:prstGeom>
        </p:spPr>
        <p:txBody>
          <a:bodyPr vert="horz" wrap="square" lIns="0" tIns="169664" rIns="0" bIns="0" rtlCol="0">
            <a:spAutoFit/>
          </a:bodyPr>
          <a:lstStyle/>
          <a:p>
            <a:pPr marL="8929">
              <a:spcBef>
                <a:spcPts val="1336"/>
              </a:spcBef>
              <a:tabLst>
                <a:tab pos="867042" algn="l"/>
              </a:tabLst>
            </a:pPr>
            <a:r>
              <a:rPr sz="2400" spc="-225" dirty="0">
                <a:solidFill>
                  <a:schemeClr val="bg1">
                    <a:lumMod val="50000"/>
                  </a:schemeClr>
                </a:solidFill>
                <a:latin typeface="Arial Rounded MT Bold" panose="020F0704030504030204" pitchFamily="34" charset="77"/>
                <a:cs typeface="Arial"/>
              </a:rPr>
              <a:t>Many	</a:t>
            </a:r>
            <a:r>
              <a:rPr sz="2400" spc="-186" dirty="0">
                <a:solidFill>
                  <a:schemeClr val="bg1">
                    <a:lumMod val="50000"/>
                  </a:schemeClr>
                </a:solidFill>
                <a:latin typeface="Arial Rounded MT Bold" panose="020F0704030504030204" pitchFamily="34" charset="77"/>
                <a:cs typeface="Arial"/>
              </a:rPr>
              <a:t>approaches</a:t>
            </a:r>
            <a:r>
              <a:rPr lang="en-US" sz="2400" spc="-186" dirty="0">
                <a:solidFill>
                  <a:schemeClr val="bg1">
                    <a:lumMod val="50000"/>
                  </a:schemeClr>
                </a:solidFill>
                <a:latin typeface="Arial Rounded MT Bold" panose="020F0704030504030204" pitchFamily="34" charset="77"/>
                <a:cs typeface="Arial"/>
              </a:rPr>
              <a:t>!</a:t>
            </a:r>
          </a:p>
          <a:p>
            <a:pPr marL="8929">
              <a:spcBef>
                <a:spcPts val="1336"/>
              </a:spcBef>
              <a:tabLst>
                <a:tab pos="867042" algn="l"/>
              </a:tabLst>
            </a:pPr>
            <a:endParaRPr sz="2400" dirty="0">
              <a:solidFill>
                <a:schemeClr val="bg1">
                  <a:lumMod val="50000"/>
                </a:schemeClr>
              </a:solidFill>
              <a:latin typeface="Arial Rounded MT Bold" panose="020F0704030504030204" pitchFamily="34" charset="77"/>
              <a:cs typeface="Arial"/>
            </a:endParaRPr>
          </a:p>
          <a:p>
            <a:pPr marL="8929" marR="57594">
              <a:lnSpc>
                <a:spcPts val="3234"/>
              </a:lnSpc>
              <a:spcBef>
                <a:spcPts val="1491"/>
              </a:spcBef>
            </a:pPr>
            <a:r>
              <a:rPr sz="2400" spc="-161" dirty="0">
                <a:latin typeface="Arial Rounded MT Bold" panose="020F0704030504030204" pitchFamily="34" charset="77"/>
                <a:cs typeface="Arial"/>
              </a:rPr>
              <a:t>My </a:t>
            </a:r>
            <a:r>
              <a:rPr sz="2400" spc="-88" dirty="0">
                <a:latin typeface="Arial Rounded MT Bold" panose="020F0704030504030204" pitchFamily="34" charset="77"/>
                <a:cs typeface="Arial"/>
              </a:rPr>
              <a:t>overview</a:t>
            </a:r>
            <a:r>
              <a:rPr lang="en-US" sz="2400" spc="-88" dirty="0">
                <a:latin typeface="Arial Rounded MT Bold" panose="020F0704030504030204" pitchFamily="34" charset="77"/>
                <a:cs typeface="Arial"/>
              </a:rPr>
              <a:t> </a:t>
            </a:r>
            <a:r>
              <a:rPr sz="2400" spc="-14" dirty="0">
                <a:latin typeface="Arial Rounded MT Bold" panose="020F0704030504030204" pitchFamily="34" charset="77"/>
                <a:cs typeface="Arial"/>
              </a:rPr>
              <a:t>will </a:t>
            </a:r>
            <a:r>
              <a:rPr sz="2400" spc="-190" dirty="0">
                <a:latin typeface="Arial Rounded MT Bold" panose="020F0704030504030204" pitchFamily="34" charset="77"/>
                <a:cs typeface="Arial"/>
              </a:rPr>
              <a:t>be  </a:t>
            </a:r>
            <a:r>
              <a:rPr sz="2400" spc="-148" dirty="0">
                <a:latin typeface="Arial Rounded MT Bold" panose="020F0704030504030204" pitchFamily="34" charset="77"/>
                <a:cs typeface="Arial"/>
              </a:rPr>
              <a:t>somewhat </a:t>
            </a:r>
            <a:r>
              <a:rPr sz="2400" spc="-141" dirty="0">
                <a:latin typeface="Arial Rounded MT Bold" panose="020F0704030504030204" pitchFamily="34" charset="77"/>
                <a:cs typeface="Arial"/>
              </a:rPr>
              <a:t>selective  </a:t>
            </a:r>
            <a:r>
              <a:rPr sz="2400" spc="-218" dirty="0">
                <a:latin typeface="Arial Rounded MT Bold" panose="020F0704030504030204" pitchFamily="34" charset="77"/>
                <a:cs typeface="Arial"/>
              </a:rPr>
              <a:t>and</a:t>
            </a:r>
            <a:r>
              <a:rPr sz="2400" spc="-11" dirty="0">
                <a:latin typeface="Arial Rounded MT Bold" panose="020F0704030504030204" pitchFamily="34" charset="77"/>
                <a:cs typeface="Arial"/>
              </a:rPr>
              <a:t> </a:t>
            </a:r>
            <a:r>
              <a:rPr sz="2400" spc="-74" dirty="0">
                <a:latin typeface="Arial Rounded MT Bold" panose="020F0704030504030204" pitchFamily="34" charset="77"/>
                <a:cs typeface="Arial"/>
              </a:rPr>
              <a:t>historical</a:t>
            </a:r>
            <a:endParaRPr lang="en-US" sz="2400" spc="-74" dirty="0">
              <a:latin typeface="Arial Rounded MT Bold" panose="020F0704030504030204" pitchFamily="34" charset="77"/>
              <a:cs typeface="Arial"/>
            </a:endParaRPr>
          </a:p>
          <a:p>
            <a:pPr marL="8929" marR="57594">
              <a:lnSpc>
                <a:spcPts val="3234"/>
              </a:lnSpc>
              <a:spcBef>
                <a:spcPts val="1491"/>
              </a:spcBef>
            </a:pPr>
            <a:endParaRPr sz="2400" dirty="0">
              <a:latin typeface="Arial Rounded MT Bold" panose="020F0704030504030204" pitchFamily="34" charset="77"/>
              <a:cs typeface="Arial"/>
            </a:endParaRPr>
          </a:p>
          <a:p>
            <a:pPr marL="8929" marR="3572">
              <a:lnSpc>
                <a:spcPts val="3234"/>
              </a:lnSpc>
              <a:spcBef>
                <a:spcPts val="1406"/>
              </a:spcBef>
              <a:tabLst>
                <a:tab pos="828646" algn="l"/>
                <a:tab pos="1427806" algn="l"/>
                <a:tab pos="1679614" algn="l"/>
                <a:tab pos="1873382" algn="l"/>
              </a:tabLst>
            </a:pPr>
            <a:r>
              <a:rPr sz="2400" dirty="0">
                <a:solidFill>
                  <a:schemeClr val="bg1">
                    <a:lumMod val="50000"/>
                  </a:schemeClr>
                </a:solidFill>
                <a:latin typeface="Arial Rounded MT Bold" panose="020F0704030504030204" pitchFamily="34" charset="77"/>
                <a:cs typeface="Arial"/>
              </a:rPr>
              <a:t>See Schraiber and  </a:t>
            </a:r>
            <a:r>
              <a:rPr sz="2400" dirty="0" err="1">
                <a:solidFill>
                  <a:schemeClr val="bg1">
                    <a:lumMod val="50000"/>
                  </a:schemeClr>
                </a:solidFill>
                <a:latin typeface="Arial Rounded MT Bold" panose="020F0704030504030204" pitchFamily="34" charset="77"/>
                <a:cs typeface="Arial"/>
              </a:rPr>
              <a:t>Akey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Arial Rounded MT Bold" panose="020F0704030504030204" pitchFamily="34" charset="77"/>
                <a:cs typeface="Arial"/>
              </a:rPr>
              <a:t> </a:t>
            </a:r>
            <a:r>
              <a:rPr sz="2400" dirty="0">
                <a:solidFill>
                  <a:schemeClr val="bg1">
                    <a:lumMod val="50000"/>
                  </a:schemeClr>
                </a:solidFill>
                <a:latin typeface="Arial Rounded MT Bold" panose="020F0704030504030204" pitchFamily="34" charset="77"/>
                <a:cs typeface="Arial"/>
              </a:rPr>
              <a:t>(2015)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Arial Rounded MT Bold" panose="020F0704030504030204" pitchFamily="34" charset="77"/>
                <a:cs typeface="Arial"/>
              </a:rPr>
              <a:t> </a:t>
            </a:r>
            <a:r>
              <a:rPr sz="2400" i="1" dirty="0">
                <a:solidFill>
                  <a:schemeClr val="bg1">
                    <a:lumMod val="50000"/>
                  </a:schemeClr>
                </a:solidFill>
                <a:latin typeface="Arial Rounded MT Bold" panose="020F0704030504030204" pitchFamily="34" charset="77"/>
                <a:cs typeface="Calibri"/>
              </a:rPr>
              <a:t>Nat Rev  Genet </a:t>
            </a:r>
            <a:r>
              <a:rPr sz="2400" dirty="0">
                <a:solidFill>
                  <a:schemeClr val="bg1">
                    <a:lumMod val="50000"/>
                  </a:schemeClr>
                </a:solidFill>
                <a:latin typeface="Arial Rounded MT Bold" panose="020F0704030504030204" pitchFamily="34" charset="77"/>
                <a:cs typeface="Arial"/>
              </a:rPr>
              <a:t>for	a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Arial Rounded MT Bold" panose="020F0704030504030204" pitchFamily="34" charset="77"/>
                <a:cs typeface="Arial"/>
              </a:rPr>
              <a:t> </a:t>
            </a:r>
            <a:r>
              <a:rPr sz="2400" dirty="0">
                <a:solidFill>
                  <a:schemeClr val="bg1">
                    <a:lumMod val="50000"/>
                  </a:schemeClr>
                </a:solidFill>
                <a:latin typeface="Arial Rounded MT Bold" panose="020F0704030504030204" pitchFamily="34" charset="77"/>
                <a:cs typeface="Arial"/>
              </a:rPr>
              <a:t>recent  review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Arial Rounded MT Bold" panose="020F0704030504030204" pitchFamily="34" charset="77"/>
              <a:cs typeface="Arial"/>
            </a:endParaRPr>
          </a:p>
          <a:p>
            <a:pPr marL="8929" marR="3572">
              <a:lnSpc>
                <a:spcPts val="3234"/>
              </a:lnSpc>
              <a:spcBef>
                <a:spcPts val="1406"/>
              </a:spcBef>
              <a:tabLst>
                <a:tab pos="828646" algn="l"/>
                <a:tab pos="1427806" algn="l"/>
                <a:tab pos="1679614" algn="l"/>
                <a:tab pos="1873382" algn="l"/>
              </a:tabLst>
            </a:pPr>
            <a:endParaRPr lang="en-US" sz="2400" dirty="0">
              <a:solidFill>
                <a:schemeClr val="bg1">
                  <a:lumMod val="50000"/>
                </a:schemeClr>
              </a:solidFill>
              <a:latin typeface="Arial Rounded MT Bold" panose="020F0704030504030204" pitchFamily="34" charset="77"/>
              <a:cs typeface="Arial"/>
            </a:endParaRPr>
          </a:p>
          <a:p>
            <a:pPr marL="8929" marR="3572">
              <a:lnSpc>
                <a:spcPts val="3234"/>
              </a:lnSpc>
              <a:spcBef>
                <a:spcPts val="1406"/>
              </a:spcBef>
              <a:tabLst>
                <a:tab pos="828646" algn="l"/>
                <a:tab pos="1427806" algn="l"/>
                <a:tab pos="1679614" algn="l"/>
                <a:tab pos="1873382" algn="l"/>
              </a:tabLst>
            </a:pPr>
            <a:r>
              <a:rPr lang="en-US" sz="2400" dirty="0">
                <a:latin typeface="Arial Rounded MT Bold" panose="020F0704030504030204" pitchFamily="34" charset="77"/>
                <a:cs typeface="Arial"/>
              </a:rPr>
              <a:t>See also</a:t>
            </a:r>
          </a:p>
          <a:p>
            <a:pPr marL="8929" marR="3572">
              <a:lnSpc>
                <a:spcPts val="3234"/>
              </a:lnSpc>
              <a:spcBef>
                <a:spcPts val="1406"/>
              </a:spcBef>
              <a:tabLst>
                <a:tab pos="828646" algn="l"/>
                <a:tab pos="1427806" algn="l"/>
                <a:tab pos="1679614" algn="l"/>
                <a:tab pos="1873382" algn="l"/>
              </a:tabLst>
            </a:pPr>
            <a:r>
              <a:rPr lang="en-US" sz="2400" dirty="0">
                <a:latin typeface="Arial Rounded MT Bold" panose="020F0704030504030204" pitchFamily="34" charset="77"/>
                <a:cs typeface="Arial"/>
              </a:rPr>
              <a:t>http://</a:t>
            </a:r>
            <a:r>
              <a:rPr lang="en-US" sz="2400" dirty="0" err="1">
                <a:latin typeface="Arial Rounded MT Bold" panose="020F0704030504030204" pitchFamily="34" charset="77"/>
                <a:cs typeface="Arial"/>
              </a:rPr>
              <a:t>methodspopgen.com</a:t>
            </a:r>
            <a:r>
              <a:rPr lang="en-US" sz="2400" dirty="0">
                <a:latin typeface="Arial Rounded MT Bold" panose="020F0704030504030204" pitchFamily="34" charset="77"/>
                <a:cs typeface="Arial"/>
              </a:rPr>
              <a:t>/methods-to-infer-population-structure/</a:t>
            </a:r>
            <a:endParaRPr sz="2400" dirty="0">
              <a:latin typeface="Arial Rounded MT Bold" panose="020F0704030504030204" pitchFamily="34" charset="77"/>
              <a:cs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BA50A82-D502-6041-88F0-2F3133891C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8800" y="69624"/>
            <a:ext cx="3423198" cy="678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9370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Oval 33">
            <a:extLst>
              <a:ext uri="{FF2B5EF4-FFF2-40B4-BE49-F238E27FC236}">
                <a16:creationId xmlns:a16="http://schemas.microsoft.com/office/drawing/2014/main" id="{3857E3F2-4F3F-BA46-82ED-C0629C3594DC}"/>
              </a:ext>
            </a:extLst>
          </p:cNvPr>
          <p:cNvSpPr/>
          <p:nvPr/>
        </p:nvSpPr>
        <p:spPr bwMode="auto">
          <a:xfrm>
            <a:off x="304800" y="268069"/>
            <a:ext cx="1447800" cy="2285999"/>
          </a:xfrm>
          <a:prstGeom prst="ellipse">
            <a:avLst/>
          </a:prstGeom>
          <a:solidFill>
            <a:srgbClr val="FFFFC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CCDEC52-BCD9-A341-AD70-41110133A387}"/>
              </a:ext>
            </a:extLst>
          </p:cNvPr>
          <p:cNvSpPr/>
          <p:nvPr/>
        </p:nvSpPr>
        <p:spPr bwMode="auto">
          <a:xfrm>
            <a:off x="550817" y="534769"/>
            <a:ext cx="266700" cy="419100"/>
          </a:xfrm>
          <a:prstGeom prst="ellipse">
            <a:avLst/>
          </a:prstGeom>
          <a:solidFill>
            <a:srgbClr val="FFD57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3C6F1D6-66C3-854B-A916-BE982E2D83EB}"/>
              </a:ext>
            </a:extLst>
          </p:cNvPr>
          <p:cNvSpPr/>
          <p:nvPr/>
        </p:nvSpPr>
        <p:spPr bwMode="auto">
          <a:xfrm>
            <a:off x="609600" y="572869"/>
            <a:ext cx="152400" cy="152400"/>
          </a:xfrm>
          <a:prstGeom prst="ellipse">
            <a:avLst/>
          </a:prstGeom>
          <a:solidFill>
            <a:srgbClr val="92D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8B69C79-7B83-0945-B00B-946084F0F535}"/>
              </a:ext>
            </a:extLst>
          </p:cNvPr>
          <p:cNvSpPr/>
          <p:nvPr/>
        </p:nvSpPr>
        <p:spPr bwMode="auto">
          <a:xfrm>
            <a:off x="609600" y="753572"/>
            <a:ext cx="152400" cy="152400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D6F6265-0C99-074D-8FFF-C24D05D05DC0}"/>
              </a:ext>
            </a:extLst>
          </p:cNvPr>
          <p:cNvSpPr/>
          <p:nvPr/>
        </p:nvSpPr>
        <p:spPr bwMode="auto">
          <a:xfrm>
            <a:off x="914400" y="363319"/>
            <a:ext cx="266700" cy="419100"/>
          </a:xfrm>
          <a:prstGeom prst="ellipse">
            <a:avLst/>
          </a:prstGeom>
          <a:solidFill>
            <a:srgbClr val="FFD57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7E37E6A-41A2-D447-8AE2-360AEAE8A388}"/>
              </a:ext>
            </a:extLst>
          </p:cNvPr>
          <p:cNvSpPr/>
          <p:nvPr/>
        </p:nvSpPr>
        <p:spPr bwMode="auto">
          <a:xfrm>
            <a:off x="973183" y="401419"/>
            <a:ext cx="152400" cy="152400"/>
          </a:xfrm>
          <a:prstGeom prst="ellipse">
            <a:avLst/>
          </a:prstGeom>
          <a:solidFill>
            <a:srgbClr val="92D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8B67926-8AB1-0E4A-9CD1-51F1EDAFCD76}"/>
              </a:ext>
            </a:extLst>
          </p:cNvPr>
          <p:cNvSpPr/>
          <p:nvPr/>
        </p:nvSpPr>
        <p:spPr bwMode="auto">
          <a:xfrm>
            <a:off x="973183" y="582122"/>
            <a:ext cx="152400" cy="152400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DCFD930-CCDC-9743-8DF7-C533C8D7C378}"/>
              </a:ext>
            </a:extLst>
          </p:cNvPr>
          <p:cNvSpPr/>
          <p:nvPr/>
        </p:nvSpPr>
        <p:spPr bwMode="auto">
          <a:xfrm>
            <a:off x="746760" y="905972"/>
            <a:ext cx="266700" cy="419100"/>
          </a:xfrm>
          <a:prstGeom prst="ellipse">
            <a:avLst/>
          </a:prstGeom>
          <a:solidFill>
            <a:srgbClr val="FFD57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FD77A8A-3414-0744-837C-F8C86651111A}"/>
              </a:ext>
            </a:extLst>
          </p:cNvPr>
          <p:cNvSpPr/>
          <p:nvPr/>
        </p:nvSpPr>
        <p:spPr bwMode="auto">
          <a:xfrm>
            <a:off x="805543" y="944072"/>
            <a:ext cx="152400" cy="152400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9F2328A-94C9-FE4D-856C-9B3E68188D53}"/>
              </a:ext>
            </a:extLst>
          </p:cNvPr>
          <p:cNvSpPr/>
          <p:nvPr/>
        </p:nvSpPr>
        <p:spPr bwMode="auto">
          <a:xfrm>
            <a:off x="805543" y="1124775"/>
            <a:ext cx="152400" cy="152400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1B2A762-E723-F44E-8051-EB6CCB195934}"/>
              </a:ext>
            </a:extLst>
          </p:cNvPr>
          <p:cNvSpPr/>
          <p:nvPr/>
        </p:nvSpPr>
        <p:spPr bwMode="auto">
          <a:xfrm>
            <a:off x="1144633" y="753572"/>
            <a:ext cx="266700" cy="419100"/>
          </a:xfrm>
          <a:prstGeom prst="ellipse">
            <a:avLst/>
          </a:prstGeom>
          <a:solidFill>
            <a:srgbClr val="FFD57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6D57E37-6108-3649-91B7-3161B8AB5CB9}"/>
              </a:ext>
            </a:extLst>
          </p:cNvPr>
          <p:cNvSpPr/>
          <p:nvPr/>
        </p:nvSpPr>
        <p:spPr bwMode="auto">
          <a:xfrm>
            <a:off x="1203416" y="791672"/>
            <a:ext cx="152400" cy="152400"/>
          </a:xfrm>
          <a:prstGeom prst="ellipse">
            <a:avLst/>
          </a:prstGeom>
          <a:solidFill>
            <a:srgbClr val="92D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E1DF43D-13AD-9A49-997D-AAFFDFB71AD5}"/>
              </a:ext>
            </a:extLst>
          </p:cNvPr>
          <p:cNvSpPr/>
          <p:nvPr/>
        </p:nvSpPr>
        <p:spPr bwMode="auto">
          <a:xfrm>
            <a:off x="1203416" y="972375"/>
            <a:ext cx="152400" cy="152400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3A46A84-DCA8-D541-B7CE-3DF88EEC352A}"/>
              </a:ext>
            </a:extLst>
          </p:cNvPr>
          <p:cNvSpPr/>
          <p:nvPr/>
        </p:nvSpPr>
        <p:spPr bwMode="auto">
          <a:xfrm>
            <a:off x="411480" y="1325072"/>
            <a:ext cx="266700" cy="419100"/>
          </a:xfrm>
          <a:prstGeom prst="ellipse">
            <a:avLst/>
          </a:prstGeom>
          <a:solidFill>
            <a:srgbClr val="FFD57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3878AE4-55AD-9C4A-8D47-650F9DEE85D8}"/>
              </a:ext>
            </a:extLst>
          </p:cNvPr>
          <p:cNvSpPr/>
          <p:nvPr/>
        </p:nvSpPr>
        <p:spPr bwMode="auto">
          <a:xfrm>
            <a:off x="470263" y="1363172"/>
            <a:ext cx="152400" cy="152400"/>
          </a:xfrm>
          <a:prstGeom prst="ellipse">
            <a:avLst/>
          </a:prstGeom>
          <a:solidFill>
            <a:srgbClr val="92D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1F27180-F1D4-E140-B432-3E7A44FE458E}"/>
              </a:ext>
            </a:extLst>
          </p:cNvPr>
          <p:cNvSpPr/>
          <p:nvPr/>
        </p:nvSpPr>
        <p:spPr bwMode="auto">
          <a:xfrm>
            <a:off x="470263" y="1543875"/>
            <a:ext cx="152400" cy="152400"/>
          </a:xfrm>
          <a:prstGeom prst="ellipse">
            <a:avLst/>
          </a:prstGeom>
          <a:solidFill>
            <a:srgbClr val="92D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C8F132B-2E74-FD49-A781-544D32DAAD80}"/>
              </a:ext>
            </a:extLst>
          </p:cNvPr>
          <p:cNvSpPr/>
          <p:nvPr/>
        </p:nvSpPr>
        <p:spPr bwMode="auto">
          <a:xfrm>
            <a:off x="824593" y="1353375"/>
            <a:ext cx="266700" cy="419100"/>
          </a:xfrm>
          <a:prstGeom prst="ellipse">
            <a:avLst/>
          </a:prstGeom>
          <a:solidFill>
            <a:srgbClr val="FFD57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416A8AF-1E50-1243-A938-4A0409CF091A}"/>
              </a:ext>
            </a:extLst>
          </p:cNvPr>
          <p:cNvSpPr/>
          <p:nvPr/>
        </p:nvSpPr>
        <p:spPr bwMode="auto">
          <a:xfrm>
            <a:off x="883376" y="1391475"/>
            <a:ext cx="152400" cy="152400"/>
          </a:xfrm>
          <a:prstGeom prst="ellipse">
            <a:avLst/>
          </a:prstGeom>
          <a:solidFill>
            <a:srgbClr val="92D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FB80FEB-025B-F541-8E1A-221F3903D0DE}"/>
              </a:ext>
            </a:extLst>
          </p:cNvPr>
          <p:cNvSpPr/>
          <p:nvPr/>
        </p:nvSpPr>
        <p:spPr bwMode="auto">
          <a:xfrm>
            <a:off x="883376" y="1572178"/>
            <a:ext cx="152400" cy="152400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5F01C98D-9949-594D-BAAD-4A54CE6BCD7E}"/>
              </a:ext>
            </a:extLst>
          </p:cNvPr>
          <p:cNvSpPr/>
          <p:nvPr/>
        </p:nvSpPr>
        <p:spPr bwMode="auto">
          <a:xfrm>
            <a:off x="1128849" y="1515572"/>
            <a:ext cx="266700" cy="419100"/>
          </a:xfrm>
          <a:prstGeom prst="ellipse">
            <a:avLst/>
          </a:prstGeom>
          <a:solidFill>
            <a:srgbClr val="FFD57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9FE78B3-6064-3845-A946-38B63FFAA502}"/>
              </a:ext>
            </a:extLst>
          </p:cNvPr>
          <p:cNvSpPr/>
          <p:nvPr/>
        </p:nvSpPr>
        <p:spPr bwMode="auto">
          <a:xfrm>
            <a:off x="1187632" y="1553672"/>
            <a:ext cx="152400" cy="152400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B3AB0297-BB06-2B4B-9E3F-E4552DEB422D}"/>
              </a:ext>
            </a:extLst>
          </p:cNvPr>
          <p:cNvSpPr/>
          <p:nvPr/>
        </p:nvSpPr>
        <p:spPr bwMode="auto">
          <a:xfrm>
            <a:off x="1187632" y="1734375"/>
            <a:ext cx="152400" cy="152400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6DA6F87-CFB4-2641-A56C-9C20F3A7B596}"/>
              </a:ext>
            </a:extLst>
          </p:cNvPr>
          <p:cNvSpPr/>
          <p:nvPr/>
        </p:nvSpPr>
        <p:spPr bwMode="auto">
          <a:xfrm>
            <a:off x="1433105" y="1258669"/>
            <a:ext cx="266700" cy="419100"/>
          </a:xfrm>
          <a:prstGeom prst="ellipse">
            <a:avLst/>
          </a:prstGeom>
          <a:solidFill>
            <a:srgbClr val="FFD57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64911FF9-482A-2943-AA57-AA10047DDA96}"/>
              </a:ext>
            </a:extLst>
          </p:cNvPr>
          <p:cNvSpPr/>
          <p:nvPr/>
        </p:nvSpPr>
        <p:spPr bwMode="auto">
          <a:xfrm>
            <a:off x="1491888" y="1296769"/>
            <a:ext cx="152400" cy="152400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78A9C8CD-65AE-914D-8F8B-4B1368A6D2C1}"/>
              </a:ext>
            </a:extLst>
          </p:cNvPr>
          <p:cNvSpPr/>
          <p:nvPr/>
        </p:nvSpPr>
        <p:spPr bwMode="auto">
          <a:xfrm>
            <a:off x="1491888" y="1477472"/>
            <a:ext cx="152400" cy="152400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EC689A52-54AD-CB4A-855C-D6FE551C3002}"/>
              </a:ext>
            </a:extLst>
          </p:cNvPr>
          <p:cNvSpPr/>
          <p:nvPr/>
        </p:nvSpPr>
        <p:spPr bwMode="auto">
          <a:xfrm>
            <a:off x="557893" y="1848131"/>
            <a:ext cx="266700" cy="419100"/>
          </a:xfrm>
          <a:prstGeom prst="ellipse">
            <a:avLst/>
          </a:prstGeom>
          <a:solidFill>
            <a:srgbClr val="FFD57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620B8090-8111-8048-A1F4-80AC64B0C563}"/>
              </a:ext>
            </a:extLst>
          </p:cNvPr>
          <p:cNvSpPr/>
          <p:nvPr/>
        </p:nvSpPr>
        <p:spPr bwMode="auto">
          <a:xfrm>
            <a:off x="616676" y="1886231"/>
            <a:ext cx="152400" cy="152400"/>
          </a:xfrm>
          <a:prstGeom prst="ellipse">
            <a:avLst/>
          </a:prstGeom>
          <a:solidFill>
            <a:srgbClr val="92D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5436E74E-DF6C-B040-831A-2F90A81CA6FA}"/>
              </a:ext>
            </a:extLst>
          </p:cNvPr>
          <p:cNvSpPr/>
          <p:nvPr/>
        </p:nvSpPr>
        <p:spPr bwMode="auto">
          <a:xfrm>
            <a:off x="616676" y="2066934"/>
            <a:ext cx="152400" cy="152400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9F7404B1-A63E-8243-B62E-0CF5C4101E63}"/>
              </a:ext>
            </a:extLst>
          </p:cNvPr>
          <p:cNvSpPr/>
          <p:nvPr/>
        </p:nvSpPr>
        <p:spPr bwMode="auto">
          <a:xfrm>
            <a:off x="957943" y="2086528"/>
            <a:ext cx="266700" cy="419100"/>
          </a:xfrm>
          <a:prstGeom prst="ellipse">
            <a:avLst/>
          </a:prstGeom>
          <a:solidFill>
            <a:srgbClr val="FFD57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2F91CEDF-3EE1-5E47-8542-803910AC6765}"/>
              </a:ext>
            </a:extLst>
          </p:cNvPr>
          <p:cNvSpPr/>
          <p:nvPr/>
        </p:nvSpPr>
        <p:spPr bwMode="auto">
          <a:xfrm>
            <a:off x="1016726" y="2124628"/>
            <a:ext cx="152400" cy="152400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966350F4-9ECA-4541-B1B7-0394807EE6C5}"/>
              </a:ext>
            </a:extLst>
          </p:cNvPr>
          <p:cNvSpPr/>
          <p:nvPr/>
        </p:nvSpPr>
        <p:spPr bwMode="auto">
          <a:xfrm>
            <a:off x="1016726" y="2305331"/>
            <a:ext cx="152400" cy="152400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A582035F-6A68-6B4F-B457-4D52F0FBE435}"/>
              </a:ext>
            </a:extLst>
          </p:cNvPr>
          <p:cNvSpPr/>
          <p:nvPr/>
        </p:nvSpPr>
        <p:spPr bwMode="auto">
          <a:xfrm>
            <a:off x="457200" y="2893725"/>
            <a:ext cx="152400" cy="152400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8856EE7-D2D4-EF42-9842-242F387A5561}"/>
              </a:ext>
            </a:extLst>
          </p:cNvPr>
          <p:cNvSpPr/>
          <p:nvPr/>
        </p:nvSpPr>
        <p:spPr bwMode="auto">
          <a:xfrm>
            <a:off x="457200" y="3198525"/>
            <a:ext cx="152400" cy="152400"/>
          </a:xfrm>
          <a:prstGeom prst="ellipse">
            <a:avLst/>
          </a:prstGeom>
          <a:solidFill>
            <a:srgbClr val="92D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1F3D993-EA48-EC43-BE3B-3840C7DE5056}"/>
              </a:ext>
            </a:extLst>
          </p:cNvPr>
          <p:cNvSpPr txBox="1"/>
          <p:nvPr/>
        </p:nvSpPr>
        <p:spPr>
          <a:xfrm>
            <a:off x="590142" y="2782669"/>
            <a:ext cx="160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>
                    <a:lumMod val="85000"/>
                  </a:schemeClr>
                </a:solidFill>
                <a:latin typeface="Arial Rounded MT Bold" panose="020F0704030504030204" pitchFamily="34" charset="77"/>
              </a:rPr>
              <a:t>A</a:t>
            </a:r>
          </a:p>
          <a:p>
            <a:r>
              <a:rPr lang="en-US" sz="1800" dirty="0">
                <a:solidFill>
                  <a:schemeClr val="bg1">
                    <a:lumMod val="85000"/>
                  </a:schemeClr>
                </a:solidFill>
                <a:latin typeface="Arial Rounded MT Bold" panose="020F0704030504030204" pitchFamily="34" charset="77"/>
              </a:rPr>
              <a:t>a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7115125-C4E8-F54E-9D54-85E2EA685C53}"/>
              </a:ext>
            </a:extLst>
          </p:cNvPr>
          <p:cNvSpPr txBox="1"/>
          <p:nvPr/>
        </p:nvSpPr>
        <p:spPr>
          <a:xfrm>
            <a:off x="1600200" y="135903"/>
            <a:ext cx="312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accent1">
                    <a:lumMod val="50000"/>
                  </a:schemeClr>
                </a:solidFill>
                <a:latin typeface="Arial Rounded MT Bold" panose="020F0704030504030204" pitchFamily="34" charset="77"/>
              </a:rPr>
              <a:t>Allele frequencies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AD842FF-9430-CB4D-BBB1-A9E5A5550970}"/>
              </a:ext>
            </a:extLst>
          </p:cNvPr>
          <p:cNvSpPr txBox="1"/>
          <p:nvPr/>
        </p:nvSpPr>
        <p:spPr>
          <a:xfrm>
            <a:off x="2138391" y="1017176"/>
            <a:ext cx="1631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Arial Rounded MT Bold" panose="020F0704030504030204" pitchFamily="34" charset="77"/>
              </a:rPr>
              <a:t>f</a:t>
            </a:r>
            <a:r>
              <a:rPr lang="en-US" sz="2400" baseline="-25000" dirty="0" err="1">
                <a:solidFill>
                  <a:srgbClr val="92D050"/>
                </a:solidFill>
                <a:latin typeface="Arial Rounded MT Bold" panose="020F0704030504030204" pitchFamily="34" charset="77"/>
              </a:rPr>
              <a:t>A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Arial Rounded MT Bold" panose="020F0704030504030204" pitchFamily="34" charset="77"/>
              </a:rPr>
              <a:t> =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11E84FA-6A12-234D-B480-28BD4A58AA7C}"/>
              </a:ext>
            </a:extLst>
          </p:cNvPr>
          <p:cNvSpPr txBox="1"/>
          <p:nvPr/>
        </p:nvSpPr>
        <p:spPr>
          <a:xfrm>
            <a:off x="2850362" y="1236842"/>
            <a:ext cx="7000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Arial Rounded MT Bold" panose="020F0704030504030204" pitchFamily="34" charset="77"/>
              </a:rPr>
              <a:t>2N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1598241-A759-E24A-8A02-BD12A2179F4F}"/>
              </a:ext>
            </a:extLst>
          </p:cNvPr>
          <p:cNvSpPr txBox="1"/>
          <p:nvPr/>
        </p:nvSpPr>
        <p:spPr>
          <a:xfrm>
            <a:off x="2883857" y="762000"/>
            <a:ext cx="8858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Arial Rounded MT Bold" panose="020F0704030504030204" pitchFamily="34" charset="77"/>
              </a:rPr>
              <a:t>N</a:t>
            </a:r>
            <a:r>
              <a:rPr lang="en-US" sz="2400" baseline="-25000" dirty="0">
                <a:solidFill>
                  <a:srgbClr val="92D050"/>
                </a:solidFill>
                <a:latin typeface="Arial Rounded MT Bold" panose="020F0704030504030204" pitchFamily="34" charset="77"/>
              </a:rPr>
              <a:t>A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8EB7131-7FD3-884E-A6B9-E2300BD4DFA5}"/>
              </a:ext>
            </a:extLst>
          </p:cNvPr>
          <p:cNvCxnSpPr>
            <a:cxnSpLocks/>
          </p:cNvCxnSpPr>
          <p:nvPr/>
        </p:nvCxnSpPr>
        <p:spPr bwMode="auto">
          <a:xfrm>
            <a:off x="2779103" y="1250568"/>
            <a:ext cx="70007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CBA511F2-300A-564D-962B-8E212A146451}"/>
              </a:ext>
            </a:extLst>
          </p:cNvPr>
          <p:cNvSpPr txBox="1"/>
          <p:nvPr/>
        </p:nvSpPr>
        <p:spPr>
          <a:xfrm>
            <a:off x="3474088" y="1017176"/>
            <a:ext cx="1631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Arial Rounded MT Bold" panose="020F0704030504030204" pitchFamily="34" charset="77"/>
              </a:rPr>
              <a:t> =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7DD795D-246C-0740-8883-D5827E8F8BE5}"/>
              </a:ext>
            </a:extLst>
          </p:cNvPr>
          <p:cNvSpPr txBox="1"/>
          <p:nvPr/>
        </p:nvSpPr>
        <p:spPr>
          <a:xfrm>
            <a:off x="4114801" y="1236842"/>
            <a:ext cx="8858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Arial Rounded MT Bold" panose="020F0704030504030204" pitchFamily="34" charset="77"/>
              </a:rPr>
              <a:t>2*10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DE66609-167F-4545-9375-A86119FBA926}"/>
              </a:ext>
            </a:extLst>
          </p:cNvPr>
          <p:cNvSpPr txBox="1"/>
          <p:nvPr/>
        </p:nvSpPr>
        <p:spPr>
          <a:xfrm>
            <a:off x="4219554" y="762000"/>
            <a:ext cx="8858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92D050"/>
                </a:solidFill>
                <a:latin typeface="Arial Rounded MT Bold" panose="020F0704030504030204" pitchFamily="34" charset="77"/>
              </a:rPr>
              <a:t>7</a:t>
            </a:r>
            <a:endParaRPr lang="en-US" sz="2400" baseline="-25000" dirty="0">
              <a:solidFill>
                <a:srgbClr val="92D050"/>
              </a:solidFill>
              <a:latin typeface="Arial Rounded MT Bold" panose="020F0704030504030204" pitchFamily="34" charset="77"/>
            </a:endParaRP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0AD006D7-8E5E-D843-9234-D8A9429D0CEE}"/>
              </a:ext>
            </a:extLst>
          </p:cNvPr>
          <p:cNvCxnSpPr>
            <a:cxnSpLocks/>
          </p:cNvCxnSpPr>
          <p:nvPr/>
        </p:nvCxnSpPr>
        <p:spPr bwMode="auto">
          <a:xfrm>
            <a:off x="4114800" y="1250568"/>
            <a:ext cx="70007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261BD83E-A726-1E4B-AEA7-39B81B9F1A36}"/>
              </a:ext>
            </a:extLst>
          </p:cNvPr>
          <p:cNvSpPr txBox="1"/>
          <p:nvPr/>
        </p:nvSpPr>
        <p:spPr>
          <a:xfrm>
            <a:off x="8009657" y="1212129"/>
            <a:ext cx="8858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Arial Rounded MT Bold" panose="020F0704030504030204" pitchFamily="34" charset="77"/>
              </a:rPr>
              <a:t>2*10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AB3DF91-6179-6F4E-B2FC-72E6B3F7182C}"/>
              </a:ext>
            </a:extLst>
          </p:cNvPr>
          <p:cNvSpPr txBox="1"/>
          <p:nvPr/>
        </p:nvSpPr>
        <p:spPr>
          <a:xfrm>
            <a:off x="8114410" y="737287"/>
            <a:ext cx="8858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aseline="-25000" dirty="0">
                <a:solidFill>
                  <a:srgbClr val="FF0000"/>
                </a:solidFill>
                <a:latin typeface="Arial Rounded MT Bold" panose="020F0704030504030204" pitchFamily="34" charset="77"/>
              </a:rPr>
              <a:t>13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7554F38B-6FCB-8C4C-8F6A-DA2B3089E157}"/>
              </a:ext>
            </a:extLst>
          </p:cNvPr>
          <p:cNvCxnSpPr>
            <a:cxnSpLocks/>
          </p:cNvCxnSpPr>
          <p:nvPr/>
        </p:nvCxnSpPr>
        <p:spPr bwMode="auto">
          <a:xfrm>
            <a:off x="8009656" y="1225855"/>
            <a:ext cx="70007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4AE972F6-0684-274E-BEA9-905A5275369F}"/>
              </a:ext>
            </a:extLst>
          </p:cNvPr>
          <p:cNvSpPr txBox="1"/>
          <p:nvPr/>
        </p:nvSpPr>
        <p:spPr>
          <a:xfrm>
            <a:off x="5029200" y="1017176"/>
            <a:ext cx="30966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Arial Rounded MT Bold" panose="020F0704030504030204" pitchFamily="34" charset="77"/>
              </a:rPr>
              <a:t>    or      f</a:t>
            </a:r>
            <a:r>
              <a:rPr lang="en-US" sz="2400" baseline="-25000" dirty="0">
                <a:solidFill>
                  <a:srgbClr val="FF0000"/>
                </a:solidFill>
                <a:latin typeface="Arial Rounded MT Bold" panose="020F0704030504030204" pitchFamily="34" charset="77"/>
              </a:rPr>
              <a:t>a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Arial Rounded MT Bold" panose="020F0704030504030204" pitchFamily="34" charset="77"/>
              </a:rPr>
              <a:t> =              =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DBAFE79-A153-194F-9658-6299767EF254}"/>
              </a:ext>
            </a:extLst>
          </p:cNvPr>
          <p:cNvSpPr txBox="1"/>
          <p:nvPr/>
        </p:nvSpPr>
        <p:spPr>
          <a:xfrm>
            <a:off x="6842193" y="1206790"/>
            <a:ext cx="7000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Arial Rounded MT Bold" panose="020F0704030504030204" pitchFamily="34" charset="77"/>
              </a:rPr>
              <a:t>2N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C87D6C5-E5C6-4944-8F73-C8312FA67CA8}"/>
              </a:ext>
            </a:extLst>
          </p:cNvPr>
          <p:cNvSpPr txBox="1"/>
          <p:nvPr/>
        </p:nvSpPr>
        <p:spPr>
          <a:xfrm>
            <a:off x="6875688" y="731948"/>
            <a:ext cx="8858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Arial Rounded MT Bold" panose="020F0704030504030204" pitchFamily="34" charset="77"/>
              </a:rPr>
              <a:t>N</a:t>
            </a:r>
            <a:r>
              <a:rPr lang="en-US" sz="2400" baseline="-25000" dirty="0">
                <a:solidFill>
                  <a:srgbClr val="FF0000"/>
                </a:solidFill>
                <a:latin typeface="Arial Rounded MT Bold" panose="020F0704030504030204" pitchFamily="34" charset="77"/>
              </a:rPr>
              <a:t>a</a:t>
            </a:r>
            <a:endParaRPr lang="en-US" sz="2400" baseline="-25000" dirty="0">
              <a:solidFill>
                <a:srgbClr val="92D050"/>
              </a:solidFill>
              <a:latin typeface="Arial Rounded MT Bold" panose="020F0704030504030204" pitchFamily="34" charset="77"/>
            </a:endParaRP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FACFE174-8CE7-EA45-A222-55545FA0DE4B}"/>
              </a:ext>
            </a:extLst>
          </p:cNvPr>
          <p:cNvCxnSpPr>
            <a:cxnSpLocks/>
          </p:cNvCxnSpPr>
          <p:nvPr/>
        </p:nvCxnSpPr>
        <p:spPr bwMode="auto">
          <a:xfrm>
            <a:off x="6770934" y="1220516"/>
            <a:ext cx="70007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323791250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21FA1A-E368-2F41-9217-953927BB67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4C2A1F69-F226-0D49-BCA1-52C0C0C0B7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350" t="11628" r="5281" b="11628"/>
          <a:stretch/>
        </p:blipFill>
        <p:spPr>
          <a:xfrm>
            <a:off x="64655" y="562708"/>
            <a:ext cx="9079345" cy="5761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60652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838200" y="26567"/>
            <a:ext cx="8305800" cy="682201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171"/>
          </a:p>
        </p:txBody>
      </p:sp>
      <p:sp>
        <p:nvSpPr>
          <p:cNvPr id="4" name="object 4"/>
          <p:cNvSpPr txBox="1"/>
          <p:nvPr/>
        </p:nvSpPr>
        <p:spPr>
          <a:xfrm>
            <a:off x="26504" y="26567"/>
            <a:ext cx="2661424" cy="1265413"/>
          </a:xfrm>
          <a:prstGeom prst="rect">
            <a:avLst/>
          </a:prstGeom>
        </p:spPr>
        <p:txBody>
          <a:bodyPr vert="horz" wrap="square" lIns="0" tIns="33975" rIns="0" bIns="0" rtlCol="0">
            <a:spAutoFit/>
          </a:bodyPr>
          <a:lstStyle/>
          <a:p>
            <a:pPr marL="25168">
              <a:spcBef>
                <a:spcPts val="268"/>
              </a:spcBef>
            </a:pPr>
            <a:r>
              <a:rPr sz="4000" spc="69" dirty="0">
                <a:solidFill>
                  <a:schemeClr val="bg1">
                    <a:lumMod val="50000"/>
                  </a:schemeClr>
                </a:solidFill>
                <a:latin typeface="Arial Rounded MT Bold" panose="020F0704030504030204" pitchFamily="34" charset="77"/>
                <a:cs typeface="Arial"/>
              </a:rPr>
              <a:t>PCA </a:t>
            </a:r>
            <a:r>
              <a:rPr sz="4000" spc="-59" dirty="0">
                <a:solidFill>
                  <a:schemeClr val="bg1">
                    <a:lumMod val="50000"/>
                  </a:schemeClr>
                </a:solidFill>
                <a:latin typeface="Arial Rounded MT Bold" panose="020F0704030504030204" pitchFamily="34" charset="77"/>
                <a:cs typeface="Arial"/>
              </a:rPr>
              <a:t>of</a:t>
            </a:r>
            <a:r>
              <a:rPr sz="4000" spc="327" dirty="0">
                <a:solidFill>
                  <a:schemeClr val="bg1">
                    <a:lumMod val="50000"/>
                  </a:schemeClr>
                </a:solidFill>
                <a:latin typeface="Arial Rounded MT Bold" panose="020F0704030504030204" pitchFamily="34" charset="77"/>
                <a:cs typeface="Arial"/>
              </a:rPr>
              <a:t> </a:t>
            </a:r>
            <a:r>
              <a:rPr sz="4000" spc="-99" dirty="0">
                <a:solidFill>
                  <a:schemeClr val="bg1">
                    <a:lumMod val="50000"/>
                  </a:schemeClr>
                </a:solidFill>
                <a:latin typeface="Arial Rounded MT Bold" panose="020F0704030504030204" pitchFamily="34" charset="77"/>
                <a:cs typeface="Arial"/>
              </a:rPr>
              <a:t>Europeans</a:t>
            </a:r>
            <a:endParaRPr sz="4000" dirty="0">
              <a:solidFill>
                <a:schemeClr val="bg1">
                  <a:lumMod val="50000"/>
                </a:schemeClr>
              </a:solidFill>
              <a:latin typeface="Arial Rounded MT Bold" panose="020F0704030504030204" pitchFamily="34" charset="77"/>
              <a:cs typeface="Arial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762B0BC-C1E3-7F44-9BFE-932746F00D62}"/>
              </a:ext>
            </a:extLst>
          </p:cNvPr>
          <p:cNvSpPr/>
          <p:nvPr/>
        </p:nvSpPr>
        <p:spPr>
          <a:xfrm>
            <a:off x="6134778" y="6510032"/>
            <a:ext cx="30092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Arial Rounded MT Bold" panose="020F0704030504030204" pitchFamily="34" charset="77"/>
                <a:cs typeface="Arial"/>
              </a:rPr>
              <a:t>Novembre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Arial Rounded MT Bold" panose="020F0704030504030204" pitchFamily="34" charset="77"/>
                <a:cs typeface="Arial"/>
              </a:rPr>
              <a:t> 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  <a:latin typeface="Arial Rounded MT Bold" panose="020F0704030504030204" pitchFamily="34" charset="77"/>
                <a:cs typeface="Arial"/>
              </a:rPr>
              <a:t>et al.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Arial Rounded MT Bold" panose="020F0704030504030204" pitchFamily="34" charset="77"/>
                <a:cs typeface="Arial"/>
              </a:rPr>
              <a:t>2008 Nature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8627104"/>
      </p:ext>
    </p:extLst>
  </p:cSld>
  <p:clrMapOvr>
    <a:masterClrMapping/>
  </p:clrMapOvr>
  <p:transition>
    <p:cut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7">
            <a:extLst>
              <a:ext uri="{FF2B5EF4-FFF2-40B4-BE49-F238E27FC236}">
                <a16:creationId xmlns:a16="http://schemas.microsoft.com/office/drawing/2014/main" id="{BCFCE6C3-AE48-C646-B695-FC49D6853986}"/>
              </a:ext>
            </a:extLst>
          </p:cNvPr>
          <p:cNvSpPr/>
          <p:nvPr/>
        </p:nvSpPr>
        <p:spPr>
          <a:xfrm>
            <a:off x="0" y="990600"/>
            <a:ext cx="9144000" cy="5867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EC406E9B-A7C6-274B-82E1-3AAE9B3598BE}"/>
              </a:ext>
            </a:extLst>
          </p:cNvPr>
          <p:cNvSpPr txBox="1"/>
          <p:nvPr/>
        </p:nvSpPr>
        <p:spPr>
          <a:xfrm>
            <a:off x="2667000" y="13447"/>
            <a:ext cx="4953000" cy="704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500" b="1" dirty="0">
                <a:solidFill>
                  <a:srgbClr val="00B0F0"/>
                </a:solidFill>
                <a:latin typeface="Arial Rounded MT Bold" panose="020F0704030504030204" pitchFamily="34" charset="77"/>
                <a:cs typeface="Arial"/>
              </a:rPr>
              <a:t>Mixture </a:t>
            </a:r>
            <a:r>
              <a:rPr sz="4500" b="1" spc="-5" dirty="0">
                <a:solidFill>
                  <a:srgbClr val="00B0F0"/>
                </a:solidFill>
                <a:latin typeface="Arial Rounded MT Bold" panose="020F0704030504030204" pitchFamily="34" charset="77"/>
                <a:cs typeface="Arial"/>
              </a:rPr>
              <a:t>Model</a:t>
            </a:r>
            <a:endParaRPr sz="4500" dirty="0">
              <a:solidFill>
                <a:srgbClr val="00B0F0"/>
              </a:solidFill>
              <a:latin typeface="Arial Rounded MT Bold" panose="020F0704030504030204" pitchFamily="34" charset="77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566829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">
            <a:extLst>
              <a:ext uri="{FF2B5EF4-FFF2-40B4-BE49-F238E27FC236}">
                <a16:creationId xmlns:a16="http://schemas.microsoft.com/office/drawing/2014/main" id="{4BADC0BE-C6D4-7940-B665-101649635544}"/>
              </a:ext>
            </a:extLst>
          </p:cNvPr>
          <p:cNvSpPr txBox="1"/>
          <p:nvPr/>
        </p:nvSpPr>
        <p:spPr>
          <a:xfrm>
            <a:off x="2667000" y="13447"/>
            <a:ext cx="4953000" cy="704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4500" dirty="0">
                <a:solidFill>
                  <a:srgbClr val="00B0F0"/>
                </a:solidFill>
                <a:latin typeface="Arial Rounded MT Bold" panose="020F0704030504030204" pitchFamily="34" charset="77"/>
                <a:cs typeface="Arial"/>
              </a:rPr>
              <a:t>Adm</a:t>
            </a:r>
            <a:r>
              <a:rPr sz="4500" b="1" dirty="0">
                <a:solidFill>
                  <a:srgbClr val="00B0F0"/>
                </a:solidFill>
                <a:latin typeface="Arial Rounded MT Bold" panose="020F0704030504030204" pitchFamily="34" charset="77"/>
                <a:cs typeface="Arial"/>
              </a:rPr>
              <a:t>ixture </a:t>
            </a:r>
            <a:r>
              <a:rPr sz="4500" b="1" spc="-5" dirty="0">
                <a:solidFill>
                  <a:srgbClr val="00B0F0"/>
                </a:solidFill>
                <a:latin typeface="Arial Rounded MT Bold" panose="020F0704030504030204" pitchFamily="34" charset="77"/>
                <a:cs typeface="Arial"/>
              </a:rPr>
              <a:t>Model</a:t>
            </a:r>
            <a:endParaRPr sz="4500" dirty="0">
              <a:solidFill>
                <a:srgbClr val="00B0F0"/>
              </a:solidFill>
              <a:latin typeface="Arial Rounded MT Bold" panose="020F0704030504030204" pitchFamily="34" charset="77"/>
              <a:cs typeface="Arial"/>
            </a:endParaRPr>
          </a:p>
        </p:txBody>
      </p:sp>
      <p:sp>
        <p:nvSpPr>
          <p:cNvPr id="6" name="object 14">
            <a:extLst>
              <a:ext uri="{FF2B5EF4-FFF2-40B4-BE49-F238E27FC236}">
                <a16:creationId xmlns:a16="http://schemas.microsoft.com/office/drawing/2014/main" id="{5CFD7F2D-DE00-C54B-B42B-519E9B067E52}"/>
              </a:ext>
            </a:extLst>
          </p:cNvPr>
          <p:cNvSpPr txBox="1">
            <a:spLocks/>
          </p:cNvSpPr>
          <p:nvPr/>
        </p:nvSpPr>
        <p:spPr bwMode="auto">
          <a:xfrm>
            <a:off x="152400" y="1371600"/>
            <a:ext cx="8595356" cy="46667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13842" rIns="0" bIns="0" numCol="1" rtlCol="0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 marL="264259" marR="86828" indent="0">
              <a:lnSpc>
                <a:spcPct val="102600"/>
              </a:lnSpc>
              <a:spcBef>
                <a:spcPts val="109"/>
              </a:spcBef>
              <a:buNone/>
            </a:pPr>
            <a:r>
              <a:rPr lang="en-US" sz="2400" b="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Arial Rounded MT Bold" panose="020F0704030504030204" pitchFamily="34" charset="77"/>
              </a:rPr>
              <a:t>Several recent and ongoing genetic studies have focused on  </a:t>
            </a:r>
            <a:r>
              <a:rPr lang="en-US" sz="2400" b="1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Arial Rounded MT Bold" panose="020F0704030504030204" pitchFamily="34" charset="77"/>
                <a:cs typeface="Arial"/>
              </a:rPr>
              <a:t>admixed populations</a:t>
            </a:r>
            <a:r>
              <a:rPr lang="en-US" sz="2400" b="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Arial Rounded MT Bold" panose="020F0704030504030204" pitchFamily="34" charset="77"/>
              </a:rPr>
              <a:t>: populations characterized by ancestry  derived from two or more ancestral populations that were  reproductively isolated</a:t>
            </a:r>
          </a:p>
          <a:p>
            <a:pPr marL="264259" marR="86828" indent="0">
              <a:lnSpc>
                <a:spcPct val="102600"/>
              </a:lnSpc>
              <a:spcBef>
                <a:spcPts val="109"/>
              </a:spcBef>
              <a:buNone/>
            </a:pPr>
            <a:endParaRPr lang="en-US" sz="2400" b="0" kern="0" dirty="0">
              <a:solidFill>
                <a:schemeClr val="tx1">
                  <a:lumMod val="50000"/>
                  <a:lumOff val="50000"/>
                </a:schemeClr>
              </a:solidFill>
              <a:latin typeface="Arial Rounded MT Bold" panose="020F0704030504030204" pitchFamily="34" charset="77"/>
              <a:cs typeface="Arial"/>
            </a:endParaRPr>
          </a:p>
          <a:p>
            <a:pPr marL="264259" marR="86828" indent="0">
              <a:lnSpc>
                <a:spcPct val="102600"/>
              </a:lnSpc>
              <a:spcBef>
                <a:spcPts val="109"/>
              </a:spcBef>
              <a:buNone/>
            </a:pPr>
            <a:endParaRPr lang="en-US" sz="2400" b="0" kern="0" dirty="0">
              <a:solidFill>
                <a:schemeClr val="tx1">
                  <a:lumMod val="50000"/>
                  <a:lumOff val="50000"/>
                </a:schemeClr>
              </a:solidFill>
              <a:latin typeface="Arial Rounded MT Bold" panose="020F0704030504030204" pitchFamily="34" charset="77"/>
              <a:cs typeface="Arial"/>
            </a:endParaRPr>
          </a:p>
          <a:p>
            <a:pPr marL="264259" marR="86828" indent="0">
              <a:lnSpc>
                <a:spcPct val="102600"/>
              </a:lnSpc>
              <a:spcBef>
                <a:spcPts val="109"/>
              </a:spcBef>
              <a:buNone/>
            </a:pPr>
            <a:endParaRPr lang="en-US" sz="2400" b="0" kern="0" dirty="0">
              <a:solidFill>
                <a:schemeClr val="tx1">
                  <a:lumMod val="50000"/>
                  <a:lumOff val="50000"/>
                </a:schemeClr>
              </a:solidFill>
              <a:latin typeface="Arial Rounded MT Bold" panose="020F0704030504030204" pitchFamily="34" charset="77"/>
              <a:cs typeface="Arial"/>
            </a:endParaRPr>
          </a:p>
          <a:p>
            <a:pPr marL="264259" marR="10067" indent="0">
              <a:lnSpc>
                <a:spcPct val="102600"/>
              </a:lnSpc>
              <a:spcBef>
                <a:spcPts val="595"/>
              </a:spcBef>
              <a:buNone/>
            </a:pPr>
            <a:r>
              <a:rPr lang="en-US" sz="2400" b="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Arial Rounded MT Bold" panose="020F0704030504030204" pitchFamily="34" charset="77"/>
              </a:rPr>
              <a:t>Admixed populations have arisen in the past several hundred  years as a consequence of historical events such as the  transatlantic slave trade, the colonization of the Americas and  other long-distance migrations</a:t>
            </a:r>
          </a:p>
        </p:txBody>
      </p:sp>
    </p:spTree>
    <p:extLst>
      <p:ext uri="{BB962C8B-B14F-4D97-AF65-F5344CB8AC3E}">
        <p14:creationId xmlns:p14="http://schemas.microsoft.com/office/powerpoint/2010/main" val="176258365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7">
            <a:extLst>
              <a:ext uri="{FF2B5EF4-FFF2-40B4-BE49-F238E27FC236}">
                <a16:creationId xmlns:a16="http://schemas.microsoft.com/office/drawing/2014/main" id="{B3B49B9A-F6B2-A843-9FB4-22E0AC6D4F1C}"/>
              </a:ext>
            </a:extLst>
          </p:cNvPr>
          <p:cNvSpPr/>
          <p:nvPr/>
        </p:nvSpPr>
        <p:spPr>
          <a:xfrm>
            <a:off x="-31376" y="1066799"/>
            <a:ext cx="9175376" cy="579120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4BADC0BE-C6D4-7940-B665-101649635544}"/>
              </a:ext>
            </a:extLst>
          </p:cNvPr>
          <p:cNvSpPr txBox="1"/>
          <p:nvPr/>
        </p:nvSpPr>
        <p:spPr>
          <a:xfrm>
            <a:off x="2667000" y="13447"/>
            <a:ext cx="4953000" cy="704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4500" dirty="0">
                <a:solidFill>
                  <a:srgbClr val="00B0F0"/>
                </a:solidFill>
                <a:latin typeface="Arial Rounded MT Bold" panose="020F0704030504030204" pitchFamily="34" charset="77"/>
                <a:cs typeface="Arial"/>
              </a:rPr>
              <a:t>Adm</a:t>
            </a:r>
            <a:r>
              <a:rPr sz="4500" b="1" dirty="0">
                <a:solidFill>
                  <a:srgbClr val="00B0F0"/>
                </a:solidFill>
                <a:latin typeface="Arial Rounded MT Bold" panose="020F0704030504030204" pitchFamily="34" charset="77"/>
                <a:cs typeface="Arial"/>
              </a:rPr>
              <a:t>ixture </a:t>
            </a:r>
            <a:r>
              <a:rPr sz="4500" b="1" spc="-5" dirty="0">
                <a:solidFill>
                  <a:srgbClr val="00B0F0"/>
                </a:solidFill>
                <a:latin typeface="Arial Rounded MT Bold" panose="020F0704030504030204" pitchFamily="34" charset="77"/>
                <a:cs typeface="Arial"/>
              </a:rPr>
              <a:t>Model</a:t>
            </a:r>
            <a:endParaRPr sz="4500" dirty="0">
              <a:solidFill>
                <a:srgbClr val="00B0F0"/>
              </a:solidFill>
              <a:latin typeface="Arial Rounded MT Bold" panose="020F0704030504030204" pitchFamily="34" charset="77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2623885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logo&#13;&#10;&#13;&#10;Description automatically generated">
            <a:extLst>
              <a:ext uri="{FF2B5EF4-FFF2-40B4-BE49-F238E27FC236}">
                <a16:creationId xmlns:a16="http://schemas.microsoft.com/office/drawing/2014/main" id="{2A4AD11E-E40E-AC48-8BC1-CDAEDABD02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8392"/>
            <a:ext cx="9144000" cy="6601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01754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39C30A5-D925-3047-87FC-8ECBBE513A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55000"/>
          <a:stretch/>
        </p:blipFill>
        <p:spPr>
          <a:xfrm>
            <a:off x="4267200" y="1098439"/>
            <a:ext cx="4876800" cy="45322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C6238CC-D614-2045-A9F8-77C75EEC77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r="51672" b="48750"/>
          <a:stretch/>
        </p:blipFill>
        <p:spPr>
          <a:xfrm>
            <a:off x="13252" y="1118483"/>
            <a:ext cx="4406348" cy="4672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68779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43266" y="1295400"/>
            <a:ext cx="9041468" cy="4318002"/>
            <a:chOff x="46386" y="1352774"/>
            <a:chExt cx="8993402" cy="3883293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3"/>
            <a:srcRect t="3746"/>
            <a:stretch/>
          </p:blipFill>
          <p:spPr>
            <a:xfrm>
              <a:off x="405063" y="2885342"/>
              <a:ext cx="8634725" cy="1041616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341868" y="3834127"/>
              <a:ext cx="1778447" cy="3321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Arial"/>
                  <a:cs typeface="Arial"/>
                </a:rPr>
                <a:t>La </a:t>
              </a:r>
              <a:r>
                <a:rPr lang="en-US" b="1" dirty="0" err="1">
                  <a:latin typeface="Arial"/>
                  <a:cs typeface="Arial"/>
                </a:rPr>
                <a:t>Caleta</a:t>
              </a:r>
              <a:endParaRPr lang="en-US" b="1" dirty="0">
                <a:latin typeface="Arial"/>
                <a:cs typeface="Arial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272345" y="3851417"/>
              <a:ext cx="1118386" cy="3321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Arial"/>
                  <a:cs typeface="Arial"/>
                </a:rPr>
                <a:t>PNNE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200735" y="3853230"/>
              <a:ext cx="1308837" cy="3321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Arial"/>
                  <a:cs typeface="Arial"/>
                </a:rPr>
                <a:t>Mona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635577" y="3851417"/>
              <a:ext cx="1522241" cy="3321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err="1">
                  <a:latin typeface="Arial"/>
                  <a:cs typeface="Arial"/>
                </a:rPr>
                <a:t>Desecheo</a:t>
              </a:r>
              <a:endParaRPr lang="en-US" b="1" dirty="0">
                <a:latin typeface="Arial"/>
                <a:cs typeface="Arial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080088" y="3850318"/>
              <a:ext cx="1175326" cy="5812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err="1">
                  <a:latin typeface="Arial"/>
                  <a:cs typeface="Arial"/>
                </a:rPr>
                <a:t>Tres</a:t>
              </a:r>
              <a:endParaRPr lang="en-US" b="1" dirty="0">
                <a:latin typeface="Arial"/>
                <a:cs typeface="Arial"/>
              </a:endParaRPr>
            </a:p>
            <a:p>
              <a:pPr algn="ctr"/>
              <a:r>
                <a:rPr lang="en-US" b="1" dirty="0">
                  <a:latin typeface="Arial"/>
                  <a:cs typeface="Arial"/>
                </a:rPr>
                <a:t>Palmas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002770" y="3891278"/>
              <a:ext cx="1670468" cy="3321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Arial"/>
                  <a:cs typeface="Arial"/>
                </a:rPr>
                <a:t>La </a:t>
              </a:r>
              <a:r>
                <a:rPr lang="en-US" b="1" dirty="0" err="1">
                  <a:latin typeface="Arial"/>
                  <a:cs typeface="Arial"/>
                </a:rPr>
                <a:t>Parguera</a:t>
              </a:r>
              <a:endParaRPr lang="en-US" b="1" dirty="0">
                <a:latin typeface="Arial"/>
                <a:cs typeface="Arial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7663579" y="3897503"/>
              <a:ext cx="1308837" cy="3321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Arial"/>
                  <a:cs typeface="Arial"/>
                </a:rPr>
                <a:t>Culebra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 rot="16200000">
              <a:off x="-1711576" y="3110736"/>
              <a:ext cx="3883293" cy="3673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Arial"/>
                  <a:cs typeface="Arial"/>
                </a:rPr>
                <a:t>Probability of Membership</a:t>
              </a: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6567529" y="2370063"/>
            <a:ext cx="24045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b="1" dirty="0">
                <a:latin typeface="Corbel"/>
                <a:cs typeface="Corbel"/>
              </a:rPr>
              <a:t>10,059 SNPs</a:t>
            </a:r>
          </a:p>
        </p:txBody>
      </p:sp>
    </p:spTree>
    <p:extLst>
      <p:ext uri="{BB962C8B-B14F-4D97-AF65-F5344CB8AC3E}">
        <p14:creationId xmlns:p14="http://schemas.microsoft.com/office/powerpoint/2010/main" val="4088788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writing implement&#13;&#10;&#13;&#10;Description automatically generated">
            <a:extLst>
              <a:ext uri="{FF2B5EF4-FFF2-40B4-BE49-F238E27FC236}">
                <a16:creationId xmlns:a16="http://schemas.microsoft.com/office/drawing/2014/main" id="{ADFE0469-A308-8949-9326-74266AE20F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1367"/>
            <a:ext cx="7848600" cy="666124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0FCE0F6-CA60-B845-AEDE-C80151E0337D}"/>
              </a:ext>
            </a:extLst>
          </p:cNvPr>
          <p:cNvSpPr txBox="1"/>
          <p:nvPr/>
        </p:nvSpPr>
        <p:spPr>
          <a:xfrm>
            <a:off x="4876800" y="26109"/>
            <a:ext cx="4267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 Rounded MT Bold" panose="020F0704030504030204" pitchFamily="34" charset="77"/>
              </a:rPr>
              <a:t>FineSTRUCTURE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rial Rounded MT Bold" panose="020F0704030504030204" pitchFamily="34" charset="77"/>
              </a:rPr>
              <a:t>,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 Rounded MT Bold" panose="020F0704030504030204" pitchFamily="34" charset="77"/>
              </a:rPr>
              <a:t>HapMix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rial Rounded MT Bold" panose="020F0704030504030204" pitchFamily="34" charset="77"/>
              </a:rPr>
              <a:t>,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 Rounded MT Bold" panose="020F0704030504030204" pitchFamily="34" charset="77"/>
              </a:rPr>
              <a:t>Globettroter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Arial Rounded MT Bold" panose="020F0704030504030204" pitchFamily="34" charset="77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91B09F5-A7B3-F049-8566-D24E9E854DE4}"/>
              </a:ext>
            </a:extLst>
          </p:cNvPr>
          <p:cNvSpPr/>
          <p:nvPr/>
        </p:nvSpPr>
        <p:spPr>
          <a:xfrm>
            <a:off x="5418621" y="6493337"/>
            <a:ext cx="372537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Arial Rounded MT Bold" panose="020F0704030504030204" pitchFamily="34" charset="77"/>
                <a:cs typeface="Arial"/>
              </a:rPr>
              <a:t>Schraiber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Arial Rounded MT Bold" panose="020F0704030504030204" pitchFamily="34" charset="77"/>
                <a:cs typeface="Arial"/>
              </a:rPr>
              <a:t> and 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Arial Rounded MT Bold" panose="020F0704030504030204" pitchFamily="34" charset="77"/>
                <a:cs typeface="Arial"/>
              </a:rPr>
              <a:t>Akey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Arial Rounded MT Bold" panose="020F0704030504030204" pitchFamily="34" charset="77"/>
                <a:cs typeface="Arial"/>
              </a:rPr>
              <a:t> (2015) 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  <a:latin typeface="Arial Rounded MT Bold" panose="020F0704030504030204" pitchFamily="34" charset="77"/>
                <a:cs typeface="Calibri"/>
              </a:rPr>
              <a:t>Nat Rev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579417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3">
            <a:extLst>
              <a:ext uri="{FF2B5EF4-FFF2-40B4-BE49-F238E27FC236}">
                <a16:creationId xmlns:a16="http://schemas.microsoft.com/office/drawing/2014/main" id="{CA4C20E9-C204-3148-B01D-271847F3529D}"/>
              </a:ext>
            </a:extLst>
          </p:cNvPr>
          <p:cNvSpPr txBox="1"/>
          <p:nvPr/>
        </p:nvSpPr>
        <p:spPr>
          <a:xfrm>
            <a:off x="1276033" y="2667000"/>
            <a:ext cx="7863485" cy="555921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3500" b="1" dirty="0">
                <a:solidFill>
                  <a:srgbClr val="00B0F0"/>
                </a:solidFill>
                <a:latin typeface="Arial Rounded MT Bold" panose="020F0704030504030204" pitchFamily="34" charset="77"/>
                <a:cs typeface="Arial"/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Methods </a:t>
            </a:r>
            <a:r>
              <a:rPr sz="3500" b="1" spc="20" dirty="0">
                <a:solidFill>
                  <a:srgbClr val="00B0F0"/>
                </a:solidFill>
                <a:latin typeface="Arial Rounded MT Bold" panose="020F0704030504030204" pitchFamily="34" charset="77"/>
                <a:cs typeface="Arial"/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 </a:t>
            </a:r>
            <a:r>
              <a:rPr sz="3500" b="1" spc="-15" dirty="0">
                <a:solidFill>
                  <a:srgbClr val="00B0F0"/>
                </a:solidFill>
                <a:latin typeface="Arial Rounded MT Bold" panose="020F0704030504030204" pitchFamily="34" charset="77"/>
                <a:cs typeface="Arial"/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estimate</a:t>
            </a:r>
            <a:r>
              <a:rPr sz="3500" b="1" spc="-35" dirty="0">
                <a:solidFill>
                  <a:srgbClr val="00B0F0"/>
                </a:solidFill>
                <a:latin typeface="Arial Rounded MT Bold" panose="020F0704030504030204" pitchFamily="34" charset="77"/>
                <a:cs typeface="Arial"/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sz="3500" b="1" spc="-20" dirty="0">
                <a:solidFill>
                  <a:srgbClr val="00B0F0"/>
                </a:solidFill>
                <a:latin typeface="Arial Rounded MT Bold" panose="020F0704030504030204" pitchFamily="34" charset="77"/>
                <a:cs typeface="Arial"/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migration</a:t>
            </a:r>
            <a:endParaRPr sz="3500" dirty="0">
              <a:solidFill>
                <a:srgbClr val="00B0F0"/>
              </a:solidFill>
              <a:latin typeface="Arial Rounded MT Bold" panose="020F0704030504030204" pitchFamily="34" charset="77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887231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Oval 33">
            <a:extLst>
              <a:ext uri="{FF2B5EF4-FFF2-40B4-BE49-F238E27FC236}">
                <a16:creationId xmlns:a16="http://schemas.microsoft.com/office/drawing/2014/main" id="{3857E3F2-4F3F-BA46-82ED-C0629C3594DC}"/>
              </a:ext>
            </a:extLst>
          </p:cNvPr>
          <p:cNvSpPr/>
          <p:nvPr/>
        </p:nvSpPr>
        <p:spPr bwMode="auto">
          <a:xfrm>
            <a:off x="304800" y="268069"/>
            <a:ext cx="1447800" cy="2285999"/>
          </a:xfrm>
          <a:prstGeom prst="ellipse">
            <a:avLst/>
          </a:prstGeom>
          <a:solidFill>
            <a:srgbClr val="FFFFC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CCDEC52-BCD9-A341-AD70-41110133A387}"/>
              </a:ext>
            </a:extLst>
          </p:cNvPr>
          <p:cNvSpPr/>
          <p:nvPr/>
        </p:nvSpPr>
        <p:spPr bwMode="auto">
          <a:xfrm>
            <a:off x="550817" y="534769"/>
            <a:ext cx="266700" cy="419100"/>
          </a:xfrm>
          <a:prstGeom prst="ellipse">
            <a:avLst/>
          </a:prstGeom>
          <a:solidFill>
            <a:srgbClr val="FFD57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3C6F1D6-66C3-854B-A916-BE982E2D83EB}"/>
              </a:ext>
            </a:extLst>
          </p:cNvPr>
          <p:cNvSpPr/>
          <p:nvPr/>
        </p:nvSpPr>
        <p:spPr bwMode="auto">
          <a:xfrm>
            <a:off x="609600" y="572869"/>
            <a:ext cx="152400" cy="152400"/>
          </a:xfrm>
          <a:prstGeom prst="ellipse">
            <a:avLst/>
          </a:prstGeom>
          <a:solidFill>
            <a:srgbClr val="92D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8B69C79-7B83-0945-B00B-946084F0F535}"/>
              </a:ext>
            </a:extLst>
          </p:cNvPr>
          <p:cNvSpPr/>
          <p:nvPr/>
        </p:nvSpPr>
        <p:spPr bwMode="auto">
          <a:xfrm>
            <a:off x="609600" y="753572"/>
            <a:ext cx="152400" cy="152400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D6F6265-0C99-074D-8FFF-C24D05D05DC0}"/>
              </a:ext>
            </a:extLst>
          </p:cNvPr>
          <p:cNvSpPr/>
          <p:nvPr/>
        </p:nvSpPr>
        <p:spPr bwMode="auto">
          <a:xfrm>
            <a:off x="914400" y="363319"/>
            <a:ext cx="266700" cy="419100"/>
          </a:xfrm>
          <a:prstGeom prst="ellipse">
            <a:avLst/>
          </a:prstGeom>
          <a:solidFill>
            <a:srgbClr val="FFD57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7E37E6A-41A2-D447-8AE2-360AEAE8A388}"/>
              </a:ext>
            </a:extLst>
          </p:cNvPr>
          <p:cNvSpPr/>
          <p:nvPr/>
        </p:nvSpPr>
        <p:spPr bwMode="auto">
          <a:xfrm>
            <a:off x="973183" y="401419"/>
            <a:ext cx="152400" cy="152400"/>
          </a:xfrm>
          <a:prstGeom prst="ellipse">
            <a:avLst/>
          </a:prstGeom>
          <a:solidFill>
            <a:srgbClr val="92D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8B67926-8AB1-0E4A-9CD1-51F1EDAFCD76}"/>
              </a:ext>
            </a:extLst>
          </p:cNvPr>
          <p:cNvSpPr/>
          <p:nvPr/>
        </p:nvSpPr>
        <p:spPr bwMode="auto">
          <a:xfrm>
            <a:off x="973183" y="582122"/>
            <a:ext cx="152400" cy="152400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DCFD930-CCDC-9743-8DF7-C533C8D7C378}"/>
              </a:ext>
            </a:extLst>
          </p:cNvPr>
          <p:cNvSpPr/>
          <p:nvPr/>
        </p:nvSpPr>
        <p:spPr bwMode="auto">
          <a:xfrm>
            <a:off x="746760" y="905972"/>
            <a:ext cx="266700" cy="419100"/>
          </a:xfrm>
          <a:prstGeom prst="ellipse">
            <a:avLst/>
          </a:prstGeom>
          <a:solidFill>
            <a:srgbClr val="FFD57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FD77A8A-3414-0744-837C-F8C86651111A}"/>
              </a:ext>
            </a:extLst>
          </p:cNvPr>
          <p:cNvSpPr/>
          <p:nvPr/>
        </p:nvSpPr>
        <p:spPr bwMode="auto">
          <a:xfrm>
            <a:off x="805543" y="944072"/>
            <a:ext cx="152400" cy="152400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9F2328A-94C9-FE4D-856C-9B3E68188D53}"/>
              </a:ext>
            </a:extLst>
          </p:cNvPr>
          <p:cNvSpPr/>
          <p:nvPr/>
        </p:nvSpPr>
        <p:spPr bwMode="auto">
          <a:xfrm>
            <a:off x="805543" y="1124775"/>
            <a:ext cx="152400" cy="152400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1B2A762-E723-F44E-8051-EB6CCB195934}"/>
              </a:ext>
            </a:extLst>
          </p:cNvPr>
          <p:cNvSpPr/>
          <p:nvPr/>
        </p:nvSpPr>
        <p:spPr bwMode="auto">
          <a:xfrm>
            <a:off x="1144633" y="753572"/>
            <a:ext cx="266700" cy="419100"/>
          </a:xfrm>
          <a:prstGeom prst="ellipse">
            <a:avLst/>
          </a:prstGeom>
          <a:solidFill>
            <a:srgbClr val="FFD57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6D57E37-6108-3649-91B7-3161B8AB5CB9}"/>
              </a:ext>
            </a:extLst>
          </p:cNvPr>
          <p:cNvSpPr/>
          <p:nvPr/>
        </p:nvSpPr>
        <p:spPr bwMode="auto">
          <a:xfrm>
            <a:off x="1203416" y="791672"/>
            <a:ext cx="152400" cy="152400"/>
          </a:xfrm>
          <a:prstGeom prst="ellipse">
            <a:avLst/>
          </a:prstGeom>
          <a:solidFill>
            <a:srgbClr val="92D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E1DF43D-13AD-9A49-997D-AAFFDFB71AD5}"/>
              </a:ext>
            </a:extLst>
          </p:cNvPr>
          <p:cNvSpPr/>
          <p:nvPr/>
        </p:nvSpPr>
        <p:spPr bwMode="auto">
          <a:xfrm>
            <a:off x="1203416" y="972375"/>
            <a:ext cx="152400" cy="152400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3A46A84-DCA8-D541-B7CE-3DF88EEC352A}"/>
              </a:ext>
            </a:extLst>
          </p:cNvPr>
          <p:cNvSpPr/>
          <p:nvPr/>
        </p:nvSpPr>
        <p:spPr bwMode="auto">
          <a:xfrm>
            <a:off x="411480" y="1325072"/>
            <a:ext cx="266700" cy="419100"/>
          </a:xfrm>
          <a:prstGeom prst="ellipse">
            <a:avLst/>
          </a:prstGeom>
          <a:solidFill>
            <a:srgbClr val="FFD57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3878AE4-55AD-9C4A-8D47-650F9DEE85D8}"/>
              </a:ext>
            </a:extLst>
          </p:cNvPr>
          <p:cNvSpPr/>
          <p:nvPr/>
        </p:nvSpPr>
        <p:spPr bwMode="auto">
          <a:xfrm>
            <a:off x="470263" y="1363172"/>
            <a:ext cx="152400" cy="152400"/>
          </a:xfrm>
          <a:prstGeom prst="ellipse">
            <a:avLst/>
          </a:prstGeom>
          <a:solidFill>
            <a:srgbClr val="92D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1F27180-F1D4-E140-B432-3E7A44FE458E}"/>
              </a:ext>
            </a:extLst>
          </p:cNvPr>
          <p:cNvSpPr/>
          <p:nvPr/>
        </p:nvSpPr>
        <p:spPr bwMode="auto">
          <a:xfrm>
            <a:off x="470263" y="1543875"/>
            <a:ext cx="152400" cy="152400"/>
          </a:xfrm>
          <a:prstGeom prst="ellipse">
            <a:avLst/>
          </a:prstGeom>
          <a:solidFill>
            <a:srgbClr val="92D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C8F132B-2E74-FD49-A781-544D32DAAD80}"/>
              </a:ext>
            </a:extLst>
          </p:cNvPr>
          <p:cNvSpPr/>
          <p:nvPr/>
        </p:nvSpPr>
        <p:spPr bwMode="auto">
          <a:xfrm>
            <a:off x="824593" y="1353375"/>
            <a:ext cx="266700" cy="419100"/>
          </a:xfrm>
          <a:prstGeom prst="ellipse">
            <a:avLst/>
          </a:prstGeom>
          <a:solidFill>
            <a:srgbClr val="FFD57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416A8AF-1E50-1243-A938-4A0409CF091A}"/>
              </a:ext>
            </a:extLst>
          </p:cNvPr>
          <p:cNvSpPr/>
          <p:nvPr/>
        </p:nvSpPr>
        <p:spPr bwMode="auto">
          <a:xfrm>
            <a:off x="883376" y="1391475"/>
            <a:ext cx="152400" cy="152400"/>
          </a:xfrm>
          <a:prstGeom prst="ellipse">
            <a:avLst/>
          </a:prstGeom>
          <a:solidFill>
            <a:srgbClr val="92D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FB80FEB-025B-F541-8E1A-221F3903D0DE}"/>
              </a:ext>
            </a:extLst>
          </p:cNvPr>
          <p:cNvSpPr/>
          <p:nvPr/>
        </p:nvSpPr>
        <p:spPr bwMode="auto">
          <a:xfrm>
            <a:off x="883376" y="1572178"/>
            <a:ext cx="152400" cy="152400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5F01C98D-9949-594D-BAAD-4A54CE6BCD7E}"/>
              </a:ext>
            </a:extLst>
          </p:cNvPr>
          <p:cNvSpPr/>
          <p:nvPr/>
        </p:nvSpPr>
        <p:spPr bwMode="auto">
          <a:xfrm>
            <a:off x="1128849" y="1515572"/>
            <a:ext cx="266700" cy="419100"/>
          </a:xfrm>
          <a:prstGeom prst="ellipse">
            <a:avLst/>
          </a:prstGeom>
          <a:solidFill>
            <a:srgbClr val="FFD57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9FE78B3-6064-3845-A946-38B63FFAA502}"/>
              </a:ext>
            </a:extLst>
          </p:cNvPr>
          <p:cNvSpPr/>
          <p:nvPr/>
        </p:nvSpPr>
        <p:spPr bwMode="auto">
          <a:xfrm>
            <a:off x="1187632" y="1553672"/>
            <a:ext cx="152400" cy="152400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B3AB0297-BB06-2B4B-9E3F-E4552DEB422D}"/>
              </a:ext>
            </a:extLst>
          </p:cNvPr>
          <p:cNvSpPr/>
          <p:nvPr/>
        </p:nvSpPr>
        <p:spPr bwMode="auto">
          <a:xfrm>
            <a:off x="1187632" y="1734375"/>
            <a:ext cx="152400" cy="152400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6DA6F87-CFB4-2641-A56C-9C20F3A7B596}"/>
              </a:ext>
            </a:extLst>
          </p:cNvPr>
          <p:cNvSpPr/>
          <p:nvPr/>
        </p:nvSpPr>
        <p:spPr bwMode="auto">
          <a:xfrm>
            <a:off x="1433105" y="1258669"/>
            <a:ext cx="266700" cy="419100"/>
          </a:xfrm>
          <a:prstGeom prst="ellipse">
            <a:avLst/>
          </a:prstGeom>
          <a:solidFill>
            <a:srgbClr val="FFD57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64911FF9-482A-2943-AA57-AA10047DDA96}"/>
              </a:ext>
            </a:extLst>
          </p:cNvPr>
          <p:cNvSpPr/>
          <p:nvPr/>
        </p:nvSpPr>
        <p:spPr bwMode="auto">
          <a:xfrm>
            <a:off x="1491888" y="1296769"/>
            <a:ext cx="152400" cy="152400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78A9C8CD-65AE-914D-8F8B-4B1368A6D2C1}"/>
              </a:ext>
            </a:extLst>
          </p:cNvPr>
          <p:cNvSpPr/>
          <p:nvPr/>
        </p:nvSpPr>
        <p:spPr bwMode="auto">
          <a:xfrm>
            <a:off x="1491888" y="1477472"/>
            <a:ext cx="152400" cy="152400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EC689A52-54AD-CB4A-855C-D6FE551C3002}"/>
              </a:ext>
            </a:extLst>
          </p:cNvPr>
          <p:cNvSpPr/>
          <p:nvPr/>
        </p:nvSpPr>
        <p:spPr bwMode="auto">
          <a:xfrm>
            <a:off x="557893" y="1848131"/>
            <a:ext cx="266700" cy="419100"/>
          </a:xfrm>
          <a:prstGeom prst="ellipse">
            <a:avLst/>
          </a:prstGeom>
          <a:solidFill>
            <a:srgbClr val="FFD57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620B8090-8111-8048-A1F4-80AC64B0C563}"/>
              </a:ext>
            </a:extLst>
          </p:cNvPr>
          <p:cNvSpPr/>
          <p:nvPr/>
        </p:nvSpPr>
        <p:spPr bwMode="auto">
          <a:xfrm>
            <a:off x="616676" y="1886231"/>
            <a:ext cx="152400" cy="152400"/>
          </a:xfrm>
          <a:prstGeom prst="ellipse">
            <a:avLst/>
          </a:prstGeom>
          <a:solidFill>
            <a:srgbClr val="92D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5436E74E-DF6C-B040-831A-2F90A81CA6FA}"/>
              </a:ext>
            </a:extLst>
          </p:cNvPr>
          <p:cNvSpPr/>
          <p:nvPr/>
        </p:nvSpPr>
        <p:spPr bwMode="auto">
          <a:xfrm>
            <a:off x="616676" y="2066934"/>
            <a:ext cx="152400" cy="152400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9F7404B1-A63E-8243-B62E-0CF5C4101E63}"/>
              </a:ext>
            </a:extLst>
          </p:cNvPr>
          <p:cNvSpPr/>
          <p:nvPr/>
        </p:nvSpPr>
        <p:spPr bwMode="auto">
          <a:xfrm>
            <a:off x="957943" y="2086528"/>
            <a:ext cx="266700" cy="419100"/>
          </a:xfrm>
          <a:prstGeom prst="ellipse">
            <a:avLst/>
          </a:prstGeom>
          <a:solidFill>
            <a:srgbClr val="FFD57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2F91CEDF-3EE1-5E47-8542-803910AC6765}"/>
              </a:ext>
            </a:extLst>
          </p:cNvPr>
          <p:cNvSpPr/>
          <p:nvPr/>
        </p:nvSpPr>
        <p:spPr bwMode="auto">
          <a:xfrm>
            <a:off x="1016726" y="2124628"/>
            <a:ext cx="152400" cy="152400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966350F4-9ECA-4541-B1B7-0394807EE6C5}"/>
              </a:ext>
            </a:extLst>
          </p:cNvPr>
          <p:cNvSpPr/>
          <p:nvPr/>
        </p:nvSpPr>
        <p:spPr bwMode="auto">
          <a:xfrm>
            <a:off x="1016726" y="2305331"/>
            <a:ext cx="152400" cy="152400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A582035F-6A68-6B4F-B457-4D52F0FBE435}"/>
              </a:ext>
            </a:extLst>
          </p:cNvPr>
          <p:cNvSpPr/>
          <p:nvPr/>
        </p:nvSpPr>
        <p:spPr bwMode="auto">
          <a:xfrm>
            <a:off x="457200" y="2893725"/>
            <a:ext cx="152400" cy="152400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8856EE7-D2D4-EF42-9842-242F387A5561}"/>
              </a:ext>
            </a:extLst>
          </p:cNvPr>
          <p:cNvSpPr/>
          <p:nvPr/>
        </p:nvSpPr>
        <p:spPr bwMode="auto">
          <a:xfrm>
            <a:off x="457200" y="3198525"/>
            <a:ext cx="152400" cy="152400"/>
          </a:xfrm>
          <a:prstGeom prst="ellipse">
            <a:avLst/>
          </a:prstGeom>
          <a:solidFill>
            <a:srgbClr val="92D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1F3D993-EA48-EC43-BE3B-3840C7DE5056}"/>
              </a:ext>
            </a:extLst>
          </p:cNvPr>
          <p:cNvSpPr txBox="1"/>
          <p:nvPr/>
        </p:nvSpPr>
        <p:spPr>
          <a:xfrm>
            <a:off x="590142" y="2782669"/>
            <a:ext cx="160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>
                    <a:lumMod val="85000"/>
                  </a:schemeClr>
                </a:solidFill>
                <a:latin typeface="Arial Rounded MT Bold" panose="020F0704030504030204" pitchFamily="34" charset="77"/>
              </a:rPr>
              <a:t>A</a:t>
            </a:r>
          </a:p>
          <a:p>
            <a:r>
              <a:rPr lang="en-US" sz="1800" dirty="0">
                <a:solidFill>
                  <a:schemeClr val="bg1">
                    <a:lumMod val="85000"/>
                  </a:schemeClr>
                </a:solidFill>
                <a:latin typeface="Arial Rounded MT Bold" panose="020F0704030504030204" pitchFamily="34" charset="77"/>
              </a:rPr>
              <a:t>a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7115125-C4E8-F54E-9D54-85E2EA685C53}"/>
              </a:ext>
            </a:extLst>
          </p:cNvPr>
          <p:cNvSpPr txBox="1"/>
          <p:nvPr/>
        </p:nvSpPr>
        <p:spPr>
          <a:xfrm>
            <a:off x="1600200" y="135903"/>
            <a:ext cx="312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accent1">
                    <a:lumMod val="50000"/>
                  </a:schemeClr>
                </a:solidFill>
                <a:latin typeface="Arial Rounded MT Bold" panose="020F0704030504030204" pitchFamily="34" charset="77"/>
              </a:rPr>
              <a:t>Allele frequencies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AD842FF-9430-CB4D-BBB1-A9E5A5550970}"/>
              </a:ext>
            </a:extLst>
          </p:cNvPr>
          <p:cNvSpPr txBox="1"/>
          <p:nvPr/>
        </p:nvSpPr>
        <p:spPr>
          <a:xfrm>
            <a:off x="2138391" y="1017176"/>
            <a:ext cx="1631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Arial Rounded MT Bold" panose="020F0704030504030204" pitchFamily="34" charset="77"/>
              </a:rPr>
              <a:t>f</a:t>
            </a:r>
            <a:r>
              <a:rPr lang="en-US" sz="2400" baseline="-25000" dirty="0" err="1">
                <a:solidFill>
                  <a:srgbClr val="92D050"/>
                </a:solidFill>
                <a:latin typeface="Arial Rounded MT Bold" panose="020F0704030504030204" pitchFamily="34" charset="77"/>
              </a:rPr>
              <a:t>A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Arial Rounded MT Bold" panose="020F0704030504030204" pitchFamily="34" charset="77"/>
              </a:rPr>
              <a:t> =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11E84FA-6A12-234D-B480-28BD4A58AA7C}"/>
              </a:ext>
            </a:extLst>
          </p:cNvPr>
          <p:cNvSpPr txBox="1"/>
          <p:nvPr/>
        </p:nvSpPr>
        <p:spPr>
          <a:xfrm>
            <a:off x="2850362" y="1236842"/>
            <a:ext cx="7000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Arial Rounded MT Bold" panose="020F0704030504030204" pitchFamily="34" charset="77"/>
              </a:rPr>
              <a:t>2N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1598241-A759-E24A-8A02-BD12A2179F4F}"/>
              </a:ext>
            </a:extLst>
          </p:cNvPr>
          <p:cNvSpPr txBox="1"/>
          <p:nvPr/>
        </p:nvSpPr>
        <p:spPr>
          <a:xfrm>
            <a:off x="2883857" y="762000"/>
            <a:ext cx="8858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Arial Rounded MT Bold" panose="020F0704030504030204" pitchFamily="34" charset="77"/>
              </a:rPr>
              <a:t>N</a:t>
            </a:r>
            <a:r>
              <a:rPr lang="en-US" sz="2400" baseline="-25000" dirty="0">
                <a:solidFill>
                  <a:srgbClr val="92D050"/>
                </a:solidFill>
                <a:latin typeface="Arial Rounded MT Bold" panose="020F0704030504030204" pitchFamily="34" charset="77"/>
              </a:rPr>
              <a:t>A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8EB7131-7FD3-884E-A6B9-E2300BD4DFA5}"/>
              </a:ext>
            </a:extLst>
          </p:cNvPr>
          <p:cNvCxnSpPr>
            <a:cxnSpLocks/>
          </p:cNvCxnSpPr>
          <p:nvPr/>
        </p:nvCxnSpPr>
        <p:spPr bwMode="auto">
          <a:xfrm>
            <a:off x="2779103" y="1250568"/>
            <a:ext cx="70007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CBA511F2-300A-564D-962B-8E212A146451}"/>
              </a:ext>
            </a:extLst>
          </p:cNvPr>
          <p:cNvSpPr txBox="1"/>
          <p:nvPr/>
        </p:nvSpPr>
        <p:spPr>
          <a:xfrm>
            <a:off x="3474088" y="1017176"/>
            <a:ext cx="1631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Arial Rounded MT Bold" panose="020F0704030504030204" pitchFamily="34" charset="77"/>
              </a:rPr>
              <a:t> =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7DD795D-246C-0740-8883-D5827E8F8BE5}"/>
              </a:ext>
            </a:extLst>
          </p:cNvPr>
          <p:cNvSpPr txBox="1"/>
          <p:nvPr/>
        </p:nvSpPr>
        <p:spPr>
          <a:xfrm>
            <a:off x="4114801" y="1236842"/>
            <a:ext cx="8858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Arial Rounded MT Bold" panose="020F0704030504030204" pitchFamily="34" charset="77"/>
              </a:rPr>
              <a:t>2*10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DE66609-167F-4545-9375-A86119FBA926}"/>
              </a:ext>
            </a:extLst>
          </p:cNvPr>
          <p:cNvSpPr txBox="1"/>
          <p:nvPr/>
        </p:nvSpPr>
        <p:spPr>
          <a:xfrm>
            <a:off x="4219554" y="762000"/>
            <a:ext cx="8858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92D050"/>
                </a:solidFill>
                <a:latin typeface="Arial Rounded MT Bold" panose="020F0704030504030204" pitchFamily="34" charset="77"/>
              </a:rPr>
              <a:t>7</a:t>
            </a:r>
            <a:endParaRPr lang="en-US" sz="2400" baseline="-25000" dirty="0">
              <a:solidFill>
                <a:srgbClr val="92D050"/>
              </a:solidFill>
              <a:latin typeface="Arial Rounded MT Bold" panose="020F0704030504030204" pitchFamily="34" charset="77"/>
            </a:endParaRP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0AD006D7-8E5E-D843-9234-D8A9429D0CEE}"/>
              </a:ext>
            </a:extLst>
          </p:cNvPr>
          <p:cNvCxnSpPr>
            <a:cxnSpLocks/>
          </p:cNvCxnSpPr>
          <p:nvPr/>
        </p:nvCxnSpPr>
        <p:spPr bwMode="auto">
          <a:xfrm>
            <a:off x="4114800" y="1250568"/>
            <a:ext cx="70007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261BD83E-A726-1E4B-AEA7-39B81B9F1A36}"/>
              </a:ext>
            </a:extLst>
          </p:cNvPr>
          <p:cNvSpPr txBox="1"/>
          <p:nvPr/>
        </p:nvSpPr>
        <p:spPr>
          <a:xfrm>
            <a:off x="8009657" y="1212129"/>
            <a:ext cx="8858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Arial Rounded MT Bold" panose="020F0704030504030204" pitchFamily="34" charset="77"/>
              </a:rPr>
              <a:t>2*10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AB3DF91-6179-6F4E-B2FC-72E6B3F7182C}"/>
              </a:ext>
            </a:extLst>
          </p:cNvPr>
          <p:cNvSpPr txBox="1"/>
          <p:nvPr/>
        </p:nvSpPr>
        <p:spPr>
          <a:xfrm>
            <a:off x="8114410" y="737287"/>
            <a:ext cx="8858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aseline="-25000" dirty="0">
                <a:solidFill>
                  <a:srgbClr val="FF0000"/>
                </a:solidFill>
                <a:latin typeface="Arial Rounded MT Bold" panose="020F0704030504030204" pitchFamily="34" charset="77"/>
              </a:rPr>
              <a:t>13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7554F38B-6FCB-8C4C-8F6A-DA2B3089E157}"/>
              </a:ext>
            </a:extLst>
          </p:cNvPr>
          <p:cNvCxnSpPr>
            <a:cxnSpLocks/>
          </p:cNvCxnSpPr>
          <p:nvPr/>
        </p:nvCxnSpPr>
        <p:spPr bwMode="auto">
          <a:xfrm>
            <a:off x="8009656" y="1225855"/>
            <a:ext cx="70007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4AE972F6-0684-274E-BEA9-905A5275369F}"/>
              </a:ext>
            </a:extLst>
          </p:cNvPr>
          <p:cNvSpPr txBox="1"/>
          <p:nvPr/>
        </p:nvSpPr>
        <p:spPr>
          <a:xfrm>
            <a:off x="5029200" y="1017176"/>
            <a:ext cx="30966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Arial Rounded MT Bold" panose="020F0704030504030204" pitchFamily="34" charset="77"/>
              </a:rPr>
              <a:t>    or      f</a:t>
            </a:r>
            <a:r>
              <a:rPr lang="en-US" sz="2400" baseline="-25000" dirty="0">
                <a:solidFill>
                  <a:srgbClr val="FF0000"/>
                </a:solidFill>
                <a:latin typeface="Arial Rounded MT Bold" panose="020F0704030504030204" pitchFamily="34" charset="77"/>
              </a:rPr>
              <a:t>a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Arial Rounded MT Bold" panose="020F0704030504030204" pitchFamily="34" charset="77"/>
              </a:rPr>
              <a:t> =              =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DBAFE79-A153-194F-9658-6299767EF254}"/>
              </a:ext>
            </a:extLst>
          </p:cNvPr>
          <p:cNvSpPr txBox="1"/>
          <p:nvPr/>
        </p:nvSpPr>
        <p:spPr>
          <a:xfrm>
            <a:off x="6842193" y="1206790"/>
            <a:ext cx="7000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Arial Rounded MT Bold" panose="020F0704030504030204" pitchFamily="34" charset="77"/>
              </a:rPr>
              <a:t>2N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C87D6C5-E5C6-4944-8F73-C8312FA67CA8}"/>
              </a:ext>
            </a:extLst>
          </p:cNvPr>
          <p:cNvSpPr txBox="1"/>
          <p:nvPr/>
        </p:nvSpPr>
        <p:spPr>
          <a:xfrm>
            <a:off x="6875688" y="731948"/>
            <a:ext cx="8858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Arial Rounded MT Bold" panose="020F0704030504030204" pitchFamily="34" charset="77"/>
              </a:rPr>
              <a:t>N</a:t>
            </a:r>
            <a:r>
              <a:rPr lang="en-US" sz="2400" baseline="-25000" dirty="0">
                <a:solidFill>
                  <a:srgbClr val="FF0000"/>
                </a:solidFill>
                <a:latin typeface="Arial Rounded MT Bold" panose="020F0704030504030204" pitchFamily="34" charset="77"/>
              </a:rPr>
              <a:t>a</a:t>
            </a:r>
            <a:endParaRPr lang="en-US" sz="2400" baseline="-25000" dirty="0">
              <a:solidFill>
                <a:srgbClr val="92D050"/>
              </a:solidFill>
              <a:latin typeface="Arial Rounded MT Bold" panose="020F0704030504030204" pitchFamily="34" charset="77"/>
            </a:endParaRP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FACFE174-8CE7-EA45-A222-55545FA0DE4B}"/>
              </a:ext>
            </a:extLst>
          </p:cNvPr>
          <p:cNvCxnSpPr>
            <a:cxnSpLocks/>
          </p:cNvCxnSpPr>
          <p:nvPr/>
        </p:nvCxnSpPr>
        <p:spPr bwMode="auto">
          <a:xfrm>
            <a:off x="6770934" y="1220516"/>
            <a:ext cx="70007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FE042331-7385-E549-8C14-6CF4C68C9C4A}"/>
              </a:ext>
            </a:extLst>
          </p:cNvPr>
          <p:cNvSpPr txBox="1"/>
          <p:nvPr/>
        </p:nvSpPr>
        <p:spPr>
          <a:xfrm>
            <a:off x="2464756" y="2303160"/>
            <a:ext cx="312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accent1">
                    <a:lumMod val="50000"/>
                  </a:schemeClr>
                </a:solidFill>
                <a:latin typeface="Arial Rounded MT Bold" panose="020F0704030504030204" pitchFamily="34" charset="77"/>
              </a:rPr>
              <a:t>Genotype  frequencies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37F6F6C-BADD-8142-8455-3110F1F3ED45}"/>
              </a:ext>
            </a:extLst>
          </p:cNvPr>
          <p:cNvSpPr txBox="1"/>
          <p:nvPr/>
        </p:nvSpPr>
        <p:spPr>
          <a:xfrm>
            <a:off x="2395544" y="2845976"/>
            <a:ext cx="1631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Arial Rounded MT Bold" panose="020F0704030504030204" pitchFamily="34" charset="77"/>
              </a:rPr>
              <a:t>f</a:t>
            </a:r>
            <a:r>
              <a:rPr lang="en-US" sz="2400" baseline="-25000" dirty="0" err="1">
                <a:solidFill>
                  <a:srgbClr val="92D050"/>
                </a:solidFill>
                <a:latin typeface="Arial Rounded MT Bold" panose="020F0704030504030204" pitchFamily="34" charset="77"/>
              </a:rPr>
              <a:t>AA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Arial Rounded MT Bold" panose="020F0704030504030204" pitchFamily="34" charset="77"/>
              </a:rPr>
              <a:t> =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B315CA95-58FD-1445-A9D5-882EB8B33B19}"/>
              </a:ext>
            </a:extLst>
          </p:cNvPr>
          <p:cNvSpPr txBox="1"/>
          <p:nvPr/>
        </p:nvSpPr>
        <p:spPr>
          <a:xfrm>
            <a:off x="3107515" y="3065642"/>
            <a:ext cx="7000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Arial Rounded MT Bold" panose="020F0704030504030204" pitchFamily="34" charset="77"/>
              </a:rPr>
              <a:t>2N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E5728C6-2A28-C441-B40A-F18C892D8231}"/>
              </a:ext>
            </a:extLst>
          </p:cNvPr>
          <p:cNvSpPr txBox="1"/>
          <p:nvPr/>
        </p:nvSpPr>
        <p:spPr>
          <a:xfrm>
            <a:off x="3141010" y="2590800"/>
            <a:ext cx="8858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Arial Rounded MT Bold" panose="020F0704030504030204" pitchFamily="34" charset="77"/>
              </a:rPr>
              <a:t>N</a:t>
            </a:r>
            <a:r>
              <a:rPr lang="en-US" sz="2400" baseline="-25000" dirty="0">
                <a:solidFill>
                  <a:srgbClr val="92D050"/>
                </a:solidFill>
                <a:latin typeface="Arial Rounded MT Bold" panose="020F0704030504030204" pitchFamily="34" charset="77"/>
              </a:rPr>
              <a:t>AA</a:t>
            </a: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85D278FA-519F-F14E-AD58-BDDC1A1C1AE8}"/>
              </a:ext>
            </a:extLst>
          </p:cNvPr>
          <p:cNvCxnSpPr>
            <a:cxnSpLocks/>
          </p:cNvCxnSpPr>
          <p:nvPr/>
        </p:nvCxnSpPr>
        <p:spPr bwMode="auto">
          <a:xfrm>
            <a:off x="3036256" y="3079368"/>
            <a:ext cx="70007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81EDB168-CB06-1845-A0B5-61C1BBFDD9D3}"/>
              </a:ext>
            </a:extLst>
          </p:cNvPr>
          <p:cNvSpPr txBox="1"/>
          <p:nvPr/>
        </p:nvSpPr>
        <p:spPr>
          <a:xfrm>
            <a:off x="3731241" y="2845976"/>
            <a:ext cx="1631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Arial Rounded MT Bold" panose="020F0704030504030204" pitchFamily="34" charset="77"/>
              </a:rPr>
              <a:t> =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69B3F4B4-7F5D-C944-8124-5176CF4CF4F2}"/>
              </a:ext>
            </a:extLst>
          </p:cNvPr>
          <p:cNvSpPr txBox="1"/>
          <p:nvPr/>
        </p:nvSpPr>
        <p:spPr>
          <a:xfrm>
            <a:off x="4371954" y="3065642"/>
            <a:ext cx="8858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Arial Rounded MT Bold" panose="020F0704030504030204" pitchFamily="34" charset="77"/>
              </a:rPr>
              <a:t>10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940707E4-1497-834F-825C-3F93B46CE281}"/>
              </a:ext>
            </a:extLst>
          </p:cNvPr>
          <p:cNvSpPr txBox="1"/>
          <p:nvPr/>
        </p:nvSpPr>
        <p:spPr>
          <a:xfrm>
            <a:off x="4476707" y="2590800"/>
            <a:ext cx="8858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aseline="-25000" dirty="0">
                <a:solidFill>
                  <a:srgbClr val="92D050"/>
                </a:solidFill>
                <a:latin typeface="Arial Rounded MT Bold" panose="020F0704030504030204" pitchFamily="34" charset="77"/>
              </a:rPr>
              <a:t>1</a:t>
            </a:r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8E7FD97F-AEF9-A149-8066-1D92D10F029D}"/>
              </a:ext>
            </a:extLst>
          </p:cNvPr>
          <p:cNvCxnSpPr>
            <a:cxnSpLocks/>
          </p:cNvCxnSpPr>
          <p:nvPr/>
        </p:nvCxnSpPr>
        <p:spPr bwMode="auto">
          <a:xfrm>
            <a:off x="4371953" y="3079368"/>
            <a:ext cx="70007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C6DE4C21-A540-1B44-901A-1B9A8CFFF4F5}"/>
              </a:ext>
            </a:extLst>
          </p:cNvPr>
          <p:cNvSpPr txBox="1"/>
          <p:nvPr/>
        </p:nvSpPr>
        <p:spPr>
          <a:xfrm>
            <a:off x="4323519" y="4024773"/>
            <a:ext cx="8858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Arial Rounded MT Bold" panose="020F0704030504030204" pitchFamily="34" charset="77"/>
              </a:rPr>
              <a:t>10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B0DF31E2-3837-C940-A7AA-30998F54B495}"/>
              </a:ext>
            </a:extLst>
          </p:cNvPr>
          <p:cNvSpPr txBox="1"/>
          <p:nvPr/>
        </p:nvSpPr>
        <p:spPr>
          <a:xfrm>
            <a:off x="4428272" y="3549931"/>
            <a:ext cx="8858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aseline="-25000" dirty="0">
                <a:solidFill>
                  <a:srgbClr val="FFC000"/>
                </a:solidFill>
                <a:latin typeface="Arial Rounded MT Bold" panose="020F0704030504030204" pitchFamily="34" charset="77"/>
              </a:rPr>
              <a:t>5</a:t>
            </a:r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00577261-A2D8-6B4F-A1D4-A1C7BC1E4D82}"/>
              </a:ext>
            </a:extLst>
          </p:cNvPr>
          <p:cNvCxnSpPr>
            <a:cxnSpLocks/>
          </p:cNvCxnSpPr>
          <p:nvPr/>
        </p:nvCxnSpPr>
        <p:spPr bwMode="auto">
          <a:xfrm>
            <a:off x="4323518" y="4038499"/>
            <a:ext cx="70007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D8D1CB77-3D46-F54A-AB16-50AB17AA3EB9}"/>
              </a:ext>
            </a:extLst>
          </p:cNvPr>
          <p:cNvSpPr txBox="1"/>
          <p:nvPr/>
        </p:nvSpPr>
        <p:spPr>
          <a:xfrm>
            <a:off x="1343062" y="3829820"/>
            <a:ext cx="30966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Arial Rounded MT Bold" panose="020F0704030504030204" pitchFamily="34" charset="77"/>
              </a:rPr>
              <a:t>              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Arial Rounded MT Bold" panose="020F0704030504030204" pitchFamily="34" charset="77"/>
              </a:rPr>
              <a:t>fA</a:t>
            </a:r>
            <a:r>
              <a:rPr lang="en-US" sz="2400" baseline="-25000" dirty="0" err="1">
                <a:solidFill>
                  <a:schemeClr val="bg1">
                    <a:lumMod val="85000"/>
                  </a:schemeClr>
                </a:solidFill>
                <a:latin typeface="Arial Rounded MT Bold" panose="020F0704030504030204" pitchFamily="34" charset="77"/>
              </a:rPr>
              <a:t>a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Arial Rounded MT Bold" panose="020F0704030504030204" pitchFamily="34" charset="77"/>
              </a:rPr>
              <a:t> =            =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389621C9-1691-5144-A2F2-6F0AEF06E4C6}"/>
              </a:ext>
            </a:extLst>
          </p:cNvPr>
          <p:cNvSpPr txBox="1"/>
          <p:nvPr/>
        </p:nvSpPr>
        <p:spPr>
          <a:xfrm>
            <a:off x="3156055" y="4019434"/>
            <a:ext cx="7000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Arial Rounded MT Bold" panose="020F0704030504030204" pitchFamily="34" charset="77"/>
              </a:rPr>
              <a:t>2N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FD9ED699-9BEC-1E4A-BEFB-9961429626D4}"/>
              </a:ext>
            </a:extLst>
          </p:cNvPr>
          <p:cNvSpPr txBox="1"/>
          <p:nvPr/>
        </p:nvSpPr>
        <p:spPr>
          <a:xfrm>
            <a:off x="3189550" y="3544592"/>
            <a:ext cx="8858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Arial Rounded MT Bold" panose="020F0704030504030204" pitchFamily="34" charset="77"/>
              </a:rPr>
              <a:t>NA</a:t>
            </a:r>
            <a:r>
              <a:rPr lang="en-US" sz="2400" baseline="-25000" dirty="0" err="1">
                <a:solidFill>
                  <a:schemeClr val="bg1">
                    <a:lumMod val="85000"/>
                  </a:schemeClr>
                </a:solidFill>
                <a:latin typeface="Arial Rounded MT Bold" panose="020F0704030504030204" pitchFamily="34" charset="77"/>
              </a:rPr>
              <a:t>a</a:t>
            </a:r>
            <a:endParaRPr lang="en-US" sz="2400" baseline="-25000" dirty="0">
              <a:solidFill>
                <a:schemeClr val="bg1">
                  <a:lumMod val="85000"/>
                </a:schemeClr>
              </a:solidFill>
              <a:latin typeface="Arial Rounded MT Bold" panose="020F0704030504030204" pitchFamily="34" charset="77"/>
            </a:endParaRP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00EED075-65C5-1D48-9DED-89F3AB63C25C}"/>
              </a:ext>
            </a:extLst>
          </p:cNvPr>
          <p:cNvCxnSpPr>
            <a:cxnSpLocks/>
          </p:cNvCxnSpPr>
          <p:nvPr/>
        </p:nvCxnSpPr>
        <p:spPr bwMode="auto">
          <a:xfrm>
            <a:off x="3084796" y="4033160"/>
            <a:ext cx="70007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85915EC6-52D8-C240-8ACD-57A25AEB9A1D}"/>
              </a:ext>
            </a:extLst>
          </p:cNvPr>
          <p:cNvSpPr txBox="1"/>
          <p:nvPr/>
        </p:nvSpPr>
        <p:spPr>
          <a:xfrm>
            <a:off x="4275857" y="5052611"/>
            <a:ext cx="8858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Arial Rounded MT Bold" panose="020F0704030504030204" pitchFamily="34" charset="77"/>
              </a:rPr>
              <a:t>10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54CC652A-788E-AC4B-8937-5359F3F3F8B5}"/>
              </a:ext>
            </a:extLst>
          </p:cNvPr>
          <p:cNvSpPr txBox="1"/>
          <p:nvPr/>
        </p:nvSpPr>
        <p:spPr>
          <a:xfrm>
            <a:off x="4380610" y="4577769"/>
            <a:ext cx="8858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aseline="-25000" dirty="0">
                <a:solidFill>
                  <a:srgbClr val="FF0000"/>
                </a:solidFill>
                <a:latin typeface="Arial Rounded MT Bold" panose="020F0704030504030204" pitchFamily="34" charset="77"/>
              </a:rPr>
              <a:t>4</a:t>
            </a:r>
          </a:p>
        </p:txBody>
      </p: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B66192F5-55D8-2643-B336-560015596E3A}"/>
              </a:ext>
            </a:extLst>
          </p:cNvPr>
          <p:cNvCxnSpPr>
            <a:cxnSpLocks/>
          </p:cNvCxnSpPr>
          <p:nvPr/>
        </p:nvCxnSpPr>
        <p:spPr bwMode="auto">
          <a:xfrm>
            <a:off x="4275856" y="5066337"/>
            <a:ext cx="70007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6E5E5A41-3D4E-1445-9D5B-5AB8A19BEF4D}"/>
              </a:ext>
            </a:extLst>
          </p:cNvPr>
          <p:cNvSpPr txBox="1"/>
          <p:nvPr/>
        </p:nvSpPr>
        <p:spPr>
          <a:xfrm>
            <a:off x="1295400" y="4857658"/>
            <a:ext cx="30966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Arial Rounded MT Bold" panose="020F0704030504030204" pitchFamily="34" charset="77"/>
              </a:rPr>
              <a:t>              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Arial Rounded MT Bold" panose="020F0704030504030204" pitchFamily="34" charset="77"/>
              </a:rPr>
              <a:t>f</a:t>
            </a:r>
            <a:r>
              <a:rPr lang="en-US" sz="2400" baseline="-25000" dirty="0" err="1">
                <a:solidFill>
                  <a:srgbClr val="FF0000"/>
                </a:solidFill>
                <a:latin typeface="Arial Rounded MT Bold" panose="020F0704030504030204" pitchFamily="34" charset="77"/>
              </a:rPr>
              <a:t>aa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Arial Rounded MT Bold" panose="020F0704030504030204" pitchFamily="34" charset="77"/>
              </a:rPr>
              <a:t> =            =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3DD6C1AD-12FC-F54C-86AD-23913CB332CD}"/>
              </a:ext>
            </a:extLst>
          </p:cNvPr>
          <p:cNvSpPr txBox="1"/>
          <p:nvPr/>
        </p:nvSpPr>
        <p:spPr>
          <a:xfrm>
            <a:off x="3108393" y="5047272"/>
            <a:ext cx="7000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Arial Rounded MT Bold" panose="020F0704030504030204" pitchFamily="34" charset="77"/>
              </a:rPr>
              <a:t>2N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4E0973F2-242B-9841-996F-5BDC52219137}"/>
              </a:ext>
            </a:extLst>
          </p:cNvPr>
          <p:cNvSpPr txBox="1"/>
          <p:nvPr/>
        </p:nvSpPr>
        <p:spPr>
          <a:xfrm>
            <a:off x="3141888" y="4572430"/>
            <a:ext cx="8858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Arial Rounded MT Bold" panose="020F0704030504030204" pitchFamily="34" charset="77"/>
              </a:rPr>
              <a:t>N</a:t>
            </a:r>
            <a:r>
              <a:rPr lang="en-US" sz="2400" baseline="-25000" dirty="0" err="1">
                <a:solidFill>
                  <a:srgbClr val="FF0000"/>
                </a:solidFill>
                <a:latin typeface="Arial Rounded MT Bold" panose="020F0704030504030204" pitchFamily="34" charset="77"/>
              </a:rPr>
              <a:t>aa</a:t>
            </a:r>
            <a:endParaRPr lang="en-US" sz="2400" baseline="-25000" dirty="0">
              <a:solidFill>
                <a:srgbClr val="92D050"/>
              </a:solidFill>
              <a:latin typeface="Arial Rounded MT Bold" panose="020F0704030504030204" pitchFamily="34" charset="77"/>
            </a:endParaRPr>
          </a:p>
        </p:txBody>
      </p: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EBDEA792-4766-E147-AE9A-8E35D9F2C5D7}"/>
              </a:ext>
            </a:extLst>
          </p:cNvPr>
          <p:cNvCxnSpPr>
            <a:cxnSpLocks/>
          </p:cNvCxnSpPr>
          <p:nvPr/>
        </p:nvCxnSpPr>
        <p:spPr bwMode="auto">
          <a:xfrm>
            <a:off x="3037134" y="5060998"/>
            <a:ext cx="70007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68530544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>
            <a:extLst>
              <a:ext uri="{FF2B5EF4-FFF2-40B4-BE49-F238E27FC236}">
                <a16:creationId xmlns:a16="http://schemas.microsoft.com/office/drawing/2014/main" id="{5228A285-2496-8243-86E1-471740EF3F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79925" y="3044825"/>
            <a:ext cx="18415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4400">
              <a:solidFill>
                <a:schemeClr val="tx2"/>
              </a:solidFill>
              <a:latin typeface="Arial" panose="020B0604020202020204" pitchFamily="34" charset="0"/>
            </a:endParaRPr>
          </a:p>
        </p:txBody>
      </p:sp>
      <p:sp>
        <p:nvSpPr>
          <p:cNvPr id="31747" name="Text Box 4">
            <a:extLst>
              <a:ext uri="{FF2B5EF4-FFF2-40B4-BE49-F238E27FC236}">
                <a16:creationId xmlns:a16="http://schemas.microsoft.com/office/drawing/2014/main" id="{0485C4B0-10F5-ED4D-A7FF-BD81837F72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39287"/>
            <a:ext cx="9040229" cy="1631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 b="1" dirty="0">
                <a:solidFill>
                  <a:srgbClr val="0070C0"/>
                </a:solidFill>
                <a:latin typeface="Arial Rounded MT Bold" panose="020F0704030504030204" pitchFamily="34" charset="77"/>
              </a:rPr>
              <a:t>RELATIONSHIP BETWEEN F</a:t>
            </a:r>
            <a:r>
              <a:rPr lang="en-US" altLang="en-US" sz="2000" b="1" baseline="-25000" dirty="0">
                <a:solidFill>
                  <a:srgbClr val="0070C0"/>
                </a:solidFill>
                <a:latin typeface="Arial Rounded MT Bold" panose="020F0704030504030204" pitchFamily="34" charset="77"/>
              </a:rPr>
              <a:t>ST</a:t>
            </a:r>
            <a:r>
              <a:rPr lang="en-US" altLang="en-US" sz="2000" b="1" dirty="0">
                <a:solidFill>
                  <a:srgbClr val="0070C0"/>
                </a:solidFill>
                <a:latin typeface="Arial Rounded MT Bold" panose="020F0704030504030204" pitchFamily="34" charset="77"/>
              </a:rPr>
              <a:t> AND N</a:t>
            </a:r>
            <a:r>
              <a:rPr lang="en-US" altLang="en-US" sz="2000" b="1" i="1" dirty="0">
                <a:solidFill>
                  <a:srgbClr val="0070C0"/>
                </a:solidFill>
                <a:latin typeface="Arial Rounded MT Bold" panose="020F0704030504030204" pitchFamily="34" charset="77"/>
              </a:rPr>
              <a:t>m</a:t>
            </a:r>
            <a:r>
              <a:rPr lang="en-US" altLang="en-US" sz="2000" b="1" dirty="0">
                <a:solidFill>
                  <a:srgbClr val="0070C0"/>
                </a:solidFill>
                <a:latin typeface="Arial Rounded MT Bold" panose="020F0704030504030204" pitchFamily="34" charset="77"/>
              </a:rPr>
              <a:t> IN THE ISLAND MODEL</a:t>
            </a:r>
          </a:p>
          <a:p>
            <a:pPr eaLnBrk="1" hangingPunct="1">
              <a:spcBef>
                <a:spcPct val="0"/>
              </a:spcBef>
              <a:buNone/>
            </a:pPr>
            <a:endParaRPr lang="en-US" altLang="en-US" sz="2000" dirty="0">
              <a:solidFill>
                <a:schemeClr val="bg1">
                  <a:lumMod val="75000"/>
                </a:schemeClr>
              </a:solidFill>
              <a:latin typeface="Arial Rounded MT Bold" panose="020F0704030504030204" pitchFamily="34" charset="77"/>
            </a:endParaRPr>
          </a:p>
          <a:p>
            <a:pPr eaLnBrk="1" hangingPunct="1">
              <a:spcBef>
                <a:spcPct val="0"/>
              </a:spcBef>
              <a:buNone/>
            </a:pPr>
            <a:r>
              <a:rPr lang="en-US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77"/>
              </a:rPr>
              <a:t>N</a:t>
            </a:r>
            <a:r>
              <a:rPr lang="en-US" altLang="en-US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77"/>
              </a:rPr>
              <a:t>m</a:t>
            </a:r>
            <a:r>
              <a:rPr lang="en-US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77"/>
              </a:rPr>
              <a:t> is the absolute number of migrant organisms that enter each subpopulation per generation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000" b="1" dirty="0">
              <a:solidFill>
                <a:srgbClr val="00B0F0"/>
              </a:solidFill>
              <a:latin typeface="Arial Rounded MT Bold" panose="020F0704030504030204" pitchFamily="34" charset="77"/>
            </a:endParaRPr>
          </a:p>
        </p:txBody>
      </p:sp>
      <p:sp>
        <p:nvSpPr>
          <p:cNvPr id="31749" name="Text Box 6">
            <a:extLst>
              <a:ext uri="{FF2B5EF4-FFF2-40B4-BE49-F238E27FC236}">
                <a16:creationId xmlns:a16="http://schemas.microsoft.com/office/drawing/2014/main" id="{E8AD5F01-E269-3946-957E-9AD96EE2F1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57199" y="6596508"/>
            <a:ext cx="651146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dirty="0" err="1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</a:rPr>
              <a:t>Hartl</a:t>
            </a:r>
            <a:r>
              <a:rPr lang="en-US" altLang="en-US" sz="14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</a:rPr>
              <a:t> and Clark. 1997. </a:t>
            </a:r>
            <a:r>
              <a:rPr lang="en-US" altLang="en-US" sz="1400" i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</a:rPr>
              <a:t>Principles of Population Genetics.</a:t>
            </a:r>
            <a:r>
              <a:rPr lang="en-US" altLang="en-US" sz="14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</a:rPr>
              <a:t> Sinauer Assoc.</a:t>
            </a:r>
          </a:p>
        </p:txBody>
      </p:sp>
      <p:grpSp>
        <p:nvGrpSpPr>
          <p:cNvPr id="6" name="Group 15">
            <a:extLst>
              <a:ext uri="{FF2B5EF4-FFF2-40B4-BE49-F238E27FC236}">
                <a16:creationId xmlns:a16="http://schemas.microsoft.com/office/drawing/2014/main" id="{28F22475-4EF4-5546-9F6C-58E3EFF40C86}"/>
              </a:ext>
            </a:extLst>
          </p:cNvPr>
          <p:cNvGrpSpPr>
            <a:grpSpLocks/>
          </p:cNvGrpSpPr>
          <p:nvPr/>
        </p:nvGrpSpPr>
        <p:grpSpPr bwMode="auto">
          <a:xfrm>
            <a:off x="6323632" y="1595350"/>
            <a:ext cx="2591768" cy="2062250"/>
            <a:chOff x="1524" y="1068"/>
            <a:chExt cx="2712" cy="2184"/>
          </a:xfrm>
        </p:grpSpPr>
        <p:grpSp>
          <p:nvGrpSpPr>
            <p:cNvPr id="7" name="Group 14">
              <a:extLst>
                <a:ext uri="{FF2B5EF4-FFF2-40B4-BE49-F238E27FC236}">
                  <a16:creationId xmlns:a16="http://schemas.microsoft.com/office/drawing/2014/main" id="{A0BFC11C-3E12-DC4F-8627-BF22CBF18E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524" y="1068"/>
              <a:ext cx="2712" cy="2184"/>
              <a:chOff x="1512" y="1176"/>
              <a:chExt cx="2712" cy="2184"/>
            </a:xfrm>
          </p:grpSpPr>
          <p:sp>
            <p:nvSpPr>
              <p:cNvPr id="11" name="Oval 2">
                <a:extLst>
                  <a:ext uri="{FF2B5EF4-FFF2-40B4-BE49-F238E27FC236}">
                    <a16:creationId xmlns:a16="http://schemas.microsoft.com/office/drawing/2014/main" id="{6E64C794-8B77-9D40-8523-81D2664F22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12" y="1176"/>
                <a:ext cx="672" cy="672"/>
              </a:xfrm>
              <a:prstGeom prst="ellipse">
                <a:avLst/>
              </a:prstGeom>
              <a:solidFill>
                <a:schemeClr val="accent1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>
                  <a:latin typeface="Franklin Gothic Book" panose="020B0503020102020204" pitchFamily="34" charset="0"/>
                </a:endParaRPr>
              </a:p>
            </p:txBody>
          </p:sp>
          <p:sp>
            <p:nvSpPr>
              <p:cNvPr id="12" name="Oval 3">
                <a:extLst>
                  <a:ext uri="{FF2B5EF4-FFF2-40B4-BE49-F238E27FC236}">
                    <a16:creationId xmlns:a16="http://schemas.microsoft.com/office/drawing/2014/main" id="{11B9D09F-3005-4C4D-A813-2C266ADDA5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12" y="2688"/>
                <a:ext cx="672" cy="672"/>
              </a:xfrm>
              <a:prstGeom prst="ellipse">
                <a:avLst/>
              </a:prstGeom>
              <a:solidFill>
                <a:schemeClr val="accent1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>
                  <a:latin typeface="Franklin Gothic Book" panose="020B0503020102020204" pitchFamily="34" charset="0"/>
                </a:endParaRPr>
              </a:p>
            </p:txBody>
          </p:sp>
          <p:sp>
            <p:nvSpPr>
              <p:cNvPr id="13" name="Oval 5">
                <a:extLst>
                  <a:ext uri="{FF2B5EF4-FFF2-40B4-BE49-F238E27FC236}">
                    <a16:creationId xmlns:a16="http://schemas.microsoft.com/office/drawing/2014/main" id="{10755F82-2420-5A4F-A501-1505C7BBA9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52" y="2688"/>
                <a:ext cx="672" cy="672"/>
              </a:xfrm>
              <a:prstGeom prst="ellipse">
                <a:avLst/>
              </a:prstGeom>
              <a:solidFill>
                <a:schemeClr val="accent1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>
                  <a:latin typeface="Franklin Gothic Book" panose="020B0503020102020204" pitchFamily="34" charset="0"/>
                </a:endParaRPr>
              </a:p>
            </p:txBody>
          </p:sp>
          <p:sp>
            <p:nvSpPr>
              <p:cNvPr id="14" name="Oval 6">
                <a:extLst>
                  <a:ext uri="{FF2B5EF4-FFF2-40B4-BE49-F238E27FC236}">
                    <a16:creationId xmlns:a16="http://schemas.microsoft.com/office/drawing/2014/main" id="{5EF262FF-2A74-8947-BF9B-9B9BA78475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52" y="1176"/>
                <a:ext cx="672" cy="672"/>
              </a:xfrm>
              <a:prstGeom prst="ellipse">
                <a:avLst/>
              </a:prstGeom>
              <a:solidFill>
                <a:schemeClr val="accent1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>
                  <a:latin typeface="Franklin Gothic Book" panose="020B0503020102020204" pitchFamily="34" charset="0"/>
                </a:endParaRPr>
              </a:p>
            </p:txBody>
          </p:sp>
          <p:sp>
            <p:nvSpPr>
              <p:cNvPr id="15" name="AutoShape 7">
                <a:extLst>
                  <a:ext uri="{FF2B5EF4-FFF2-40B4-BE49-F238E27FC236}">
                    <a16:creationId xmlns:a16="http://schemas.microsoft.com/office/drawing/2014/main" id="{0A65F2C7-7728-4B48-8C2F-9235BD9C54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00" y="1920"/>
                <a:ext cx="96" cy="672"/>
              </a:xfrm>
              <a:prstGeom prst="upDownArrow">
                <a:avLst>
                  <a:gd name="adj1" fmla="val 50000"/>
                  <a:gd name="adj2" fmla="val 140000"/>
                </a:avLst>
              </a:prstGeom>
              <a:solidFill>
                <a:srgbClr val="FF0000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>
                  <a:latin typeface="Franklin Gothic Book" panose="020B0503020102020204" pitchFamily="34" charset="0"/>
                </a:endParaRPr>
              </a:p>
            </p:txBody>
          </p:sp>
          <p:sp>
            <p:nvSpPr>
              <p:cNvPr id="16" name="AutoShape 8">
                <a:extLst>
                  <a:ext uri="{FF2B5EF4-FFF2-40B4-BE49-F238E27FC236}">
                    <a16:creationId xmlns:a16="http://schemas.microsoft.com/office/drawing/2014/main" id="{28372981-B3B0-274B-A01D-7834B770B3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40" y="1944"/>
                <a:ext cx="96" cy="672"/>
              </a:xfrm>
              <a:prstGeom prst="upDownArrow">
                <a:avLst>
                  <a:gd name="adj1" fmla="val 50000"/>
                  <a:gd name="adj2" fmla="val 140000"/>
                </a:avLst>
              </a:prstGeom>
              <a:solidFill>
                <a:srgbClr val="FF0000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>
                  <a:latin typeface="Franklin Gothic Book" panose="020B0503020102020204" pitchFamily="34" charset="0"/>
                </a:endParaRPr>
              </a:p>
            </p:txBody>
          </p:sp>
          <p:sp>
            <p:nvSpPr>
              <p:cNvPr id="17" name="AutoShape 9">
                <a:extLst>
                  <a:ext uri="{FF2B5EF4-FFF2-40B4-BE49-F238E27FC236}">
                    <a16:creationId xmlns:a16="http://schemas.microsoft.com/office/drawing/2014/main" id="{3287A766-03B9-2942-AC11-EA3AA9DF43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-5400000">
                <a:off x="2832" y="1176"/>
                <a:ext cx="96" cy="672"/>
              </a:xfrm>
              <a:prstGeom prst="upDownArrow">
                <a:avLst>
                  <a:gd name="adj1" fmla="val 50000"/>
                  <a:gd name="adj2" fmla="val 140000"/>
                </a:avLst>
              </a:prstGeom>
              <a:solidFill>
                <a:srgbClr val="FF0000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>
                  <a:latin typeface="Franklin Gothic Book" panose="020B0503020102020204" pitchFamily="34" charset="0"/>
                </a:endParaRPr>
              </a:p>
            </p:txBody>
          </p:sp>
          <p:sp>
            <p:nvSpPr>
              <p:cNvPr id="18" name="AutoShape 10">
                <a:extLst>
                  <a:ext uri="{FF2B5EF4-FFF2-40B4-BE49-F238E27FC236}">
                    <a16:creationId xmlns:a16="http://schemas.microsoft.com/office/drawing/2014/main" id="{83817601-4437-AB42-897C-4EBF584455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-5400000">
                <a:off x="2832" y="2688"/>
                <a:ext cx="96" cy="672"/>
              </a:xfrm>
              <a:prstGeom prst="upDownArrow">
                <a:avLst>
                  <a:gd name="adj1" fmla="val 50000"/>
                  <a:gd name="adj2" fmla="val 140000"/>
                </a:avLst>
              </a:prstGeom>
              <a:solidFill>
                <a:srgbClr val="FF0000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>
                  <a:latin typeface="Franklin Gothic Book" panose="020B0503020102020204" pitchFamily="34" charset="0"/>
                </a:endParaRPr>
              </a:p>
            </p:txBody>
          </p:sp>
        </p:grpSp>
        <p:grpSp>
          <p:nvGrpSpPr>
            <p:cNvPr id="8" name="Group 13">
              <a:extLst>
                <a:ext uri="{FF2B5EF4-FFF2-40B4-BE49-F238E27FC236}">
                  <a16:creationId xmlns:a16="http://schemas.microsoft.com/office/drawing/2014/main" id="{9055D686-3367-A64B-922B-FF9DAE75AA7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544" y="2112"/>
              <a:ext cx="672" cy="96"/>
              <a:chOff x="2544" y="2112"/>
              <a:chExt cx="672" cy="96"/>
            </a:xfrm>
          </p:grpSpPr>
          <p:sp>
            <p:nvSpPr>
              <p:cNvPr id="9" name="AutoShape 11">
                <a:extLst>
                  <a:ext uri="{FF2B5EF4-FFF2-40B4-BE49-F238E27FC236}">
                    <a16:creationId xmlns:a16="http://schemas.microsoft.com/office/drawing/2014/main" id="{3195A20E-71F1-0C4F-8DC3-FA45D8E2D0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-7836077">
                <a:off x="2832" y="1824"/>
                <a:ext cx="96" cy="672"/>
              </a:xfrm>
              <a:prstGeom prst="upDownArrow">
                <a:avLst>
                  <a:gd name="adj1" fmla="val 50000"/>
                  <a:gd name="adj2" fmla="val 140000"/>
                </a:avLst>
              </a:prstGeom>
              <a:solidFill>
                <a:srgbClr val="FF0000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>
                  <a:latin typeface="Franklin Gothic Book" panose="020B0503020102020204" pitchFamily="34" charset="0"/>
                </a:endParaRPr>
              </a:p>
            </p:txBody>
          </p:sp>
          <p:sp>
            <p:nvSpPr>
              <p:cNvPr id="10" name="AutoShape 12">
                <a:extLst>
                  <a:ext uri="{FF2B5EF4-FFF2-40B4-BE49-F238E27FC236}">
                    <a16:creationId xmlns:a16="http://schemas.microsoft.com/office/drawing/2014/main" id="{3926C674-8EF5-984A-BDD9-C9B27FE5FE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7836077" flipH="1">
                <a:off x="2832" y="1824"/>
                <a:ext cx="96" cy="672"/>
              </a:xfrm>
              <a:prstGeom prst="upDownArrow">
                <a:avLst>
                  <a:gd name="adj1" fmla="val 50000"/>
                  <a:gd name="adj2" fmla="val 140000"/>
                </a:avLst>
              </a:prstGeom>
              <a:solidFill>
                <a:srgbClr val="FF0000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>
                  <a:latin typeface="Franklin Gothic Book" panose="020B0503020102020204" pitchFamily="34" charset="0"/>
                </a:endParaRPr>
              </a:p>
            </p:txBody>
          </p:sp>
        </p:grpSp>
      </p:grpSp>
      <p:graphicFrame>
        <p:nvGraphicFramePr>
          <p:cNvPr id="19" name="Object 1025">
            <a:extLst>
              <a:ext uri="{FF2B5EF4-FFF2-40B4-BE49-F238E27FC236}">
                <a16:creationId xmlns:a16="http://schemas.microsoft.com/office/drawing/2014/main" id="{D39C1183-F7AA-7649-B92B-A657664B5E2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56139499"/>
              </p:ext>
            </p:extLst>
          </p:nvPr>
        </p:nvGraphicFramePr>
        <p:xfrm>
          <a:off x="6507646" y="3820985"/>
          <a:ext cx="2636354" cy="11320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262" name="Equation" r:id="rId3" imgW="21069300" imgH="9067800" progId="Equation.3">
                  <p:embed/>
                </p:oleObj>
              </mc:Choice>
              <mc:Fallback>
                <p:oleObj name="Equation" r:id="rId3" imgW="21069300" imgH="9067800" progId="Equation.3">
                  <p:embed/>
                  <p:pic>
                    <p:nvPicPr>
                      <p:cNvPr id="30725" name="Object 1025">
                        <a:extLst>
                          <a:ext uri="{FF2B5EF4-FFF2-40B4-BE49-F238E27FC236}">
                            <a16:creationId xmlns:a16="http://schemas.microsoft.com/office/drawing/2014/main" id="{B8609D20-C228-2B47-9112-F5CD9C63AB4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07646" y="3820985"/>
                        <a:ext cx="2636354" cy="113201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592853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>
            <a:extLst>
              <a:ext uri="{FF2B5EF4-FFF2-40B4-BE49-F238E27FC236}">
                <a16:creationId xmlns:a16="http://schemas.microsoft.com/office/drawing/2014/main" id="{5228A285-2496-8243-86E1-471740EF3F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79925" y="3044825"/>
            <a:ext cx="18415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4400">
              <a:solidFill>
                <a:schemeClr val="tx2"/>
              </a:solidFill>
              <a:latin typeface="Arial" panose="020B0604020202020204" pitchFamily="34" charset="0"/>
            </a:endParaRPr>
          </a:p>
        </p:txBody>
      </p:sp>
      <p:sp>
        <p:nvSpPr>
          <p:cNvPr id="31747" name="Text Box 4">
            <a:extLst>
              <a:ext uri="{FF2B5EF4-FFF2-40B4-BE49-F238E27FC236}">
                <a16:creationId xmlns:a16="http://schemas.microsoft.com/office/drawing/2014/main" id="{0485C4B0-10F5-ED4D-A7FF-BD81837F72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39287"/>
            <a:ext cx="9040229" cy="1631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 b="1" dirty="0">
                <a:solidFill>
                  <a:srgbClr val="0070C0"/>
                </a:solidFill>
                <a:latin typeface="Arial Rounded MT Bold" panose="020F0704030504030204" pitchFamily="34" charset="77"/>
              </a:rPr>
              <a:t>RELATIONSHIP BETWEEN F</a:t>
            </a:r>
            <a:r>
              <a:rPr lang="en-US" altLang="en-US" sz="2000" b="1" baseline="-25000" dirty="0">
                <a:solidFill>
                  <a:srgbClr val="0070C0"/>
                </a:solidFill>
                <a:latin typeface="Arial Rounded MT Bold" panose="020F0704030504030204" pitchFamily="34" charset="77"/>
              </a:rPr>
              <a:t>ST</a:t>
            </a:r>
            <a:r>
              <a:rPr lang="en-US" altLang="en-US" sz="2000" b="1" dirty="0">
                <a:solidFill>
                  <a:srgbClr val="0070C0"/>
                </a:solidFill>
                <a:latin typeface="Arial Rounded MT Bold" panose="020F0704030504030204" pitchFamily="34" charset="77"/>
              </a:rPr>
              <a:t> AND N</a:t>
            </a:r>
            <a:r>
              <a:rPr lang="en-US" altLang="en-US" sz="2000" b="1" i="1" dirty="0">
                <a:solidFill>
                  <a:srgbClr val="0070C0"/>
                </a:solidFill>
                <a:latin typeface="Arial Rounded MT Bold" panose="020F0704030504030204" pitchFamily="34" charset="77"/>
              </a:rPr>
              <a:t>m</a:t>
            </a:r>
            <a:r>
              <a:rPr lang="en-US" altLang="en-US" sz="2000" b="1" dirty="0">
                <a:solidFill>
                  <a:srgbClr val="0070C0"/>
                </a:solidFill>
                <a:latin typeface="Arial Rounded MT Bold" panose="020F0704030504030204" pitchFamily="34" charset="77"/>
              </a:rPr>
              <a:t> IN THE ISLAND MODEL</a:t>
            </a:r>
          </a:p>
          <a:p>
            <a:pPr eaLnBrk="1" hangingPunct="1">
              <a:spcBef>
                <a:spcPct val="0"/>
              </a:spcBef>
              <a:buNone/>
            </a:pPr>
            <a:endParaRPr lang="en-US" altLang="en-US" sz="2000" dirty="0">
              <a:solidFill>
                <a:schemeClr val="bg1">
                  <a:lumMod val="75000"/>
                </a:schemeClr>
              </a:solidFill>
              <a:latin typeface="Arial Rounded MT Bold" panose="020F0704030504030204" pitchFamily="34" charset="77"/>
            </a:endParaRPr>
          </a:p>
          <a:p>
            <a:pPr eaLnBrk="1" hangingPunct="1">
              <a:spcBef>
                <a:spcPct val="0"/>
              </a:spcBef>
              <a:buNone/>
            </a:pPr>
            <a:r>
              <a:rPr lang="en-US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77"/>
              </a:rPr>
              <a:t>N</a:t>
            </a:r>
            <a:r>
              <a:rPr lang="en-US" altLang="en-US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77"/>
              </a:rPr>
              <a:t>m</a:t>
            </a:r>
            <a:r>
              <a:rPr lang="en-US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77"/>
              </a:rPr>
              <a:t> is the absolute number of migrant organisms that enter each subpopulation per generation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000" b="1" dirty="0">
              <a:solidFill>
                <a:srgbClr val="00B0F0"/>
              </a:solidFill>
              <a:latin typeface="Arial Rounded MT Bold" panose="020F0704030504030204" pitchFamily="34" charset="77"/>
            </a:endParaRPr>
          </a:p>
        </p:txBody>
      </p:sp>
      <p:pic>
        <p:nvPicPr>
          <p:cNvPr id="31748" name="Picture 5" descr="Fst vs Nm">
            <a:extLst>
              <a:ext uri="{FF2B5EF4-FFF2-40B4-BE49-F238E27FC236}">
                <a16:creationId xmlns:a16="http://schemas.microsoft.com/office/drawing/2014/main" id="{E4C8C5BB-045E-264F-A7B5-8FA8568CC6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01" r="15013" b="24705"/>
          <a:stretch/>
        </p:blipFill>
        <p:spPr bwMode="auto">
          <a:xfrm>
            <a:off x="503832" y="1319250"/>
            <a:ext cx="8259168" cy="52889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49" name="Text Box 6">
            <a:extLst>
              <a:ext uri="{FF2B5EF4-FFF2-40B4-BE49-F238E27FC236}">
                <a16:creationId xmlns:a16="http://schemas.microsoft.com/office/drawing/2014/main" id="{E8AD5F01-E269-3946-957E-9AD96EE2F1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57199" y="6596508"/>
            <a:ext cx="651146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dirty="0" err="1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</a:rPr>
              <a:t>Hartl</a:t>
            </a:r>
            <a:r>
              <a:rPr lang="en-US" altLang="en-US" sz="14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</a:rPr>
              <a:t> and Clark. 1997. </a:t>
            </a:r>
            <a:r>
              <a:rPr lang="en-US" altLang="en-US" sz="1400" i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</a:rPr>
              <a:t>Principles of Population Genetics.</a:t>
            </a:r>
            <a:r>
              <a:rPr lang="en-US" altLang="en-US" sz="14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</a:rPr>
              <a:t> Sinauer Assoc.</a:t>
            </a:r>
          </a:p>
        </p:txBody>
      </p:sp>
      <p:grpSp>
        <p:nvGrpSpPr>
          <p:cNvPr id="6" name="Group 15">
            <a:extLst>
              <a:ext uri="{FF2B5EF4-FFF2-40B4-BE49-F238E27FC236}">
                <a16:creationId xmlns:a16="http://schemas.microsoft.com/office/drawing/2014/main" id="{28F22475-4EF4-5546-9F6C-58E3EFF40C86}"/>
              </a:ext>
            </a:extLst>
          </p:cNvPr>
          <p:cNvGrpSpPr>
            <a:grpSpLocks/>
          </p:cNvGrpSpPr>
          <p:nvPr/>
        </p:nvGrpSpPr>
        <p:grpSpPr bwMode="auto">
          <a:xfrm>
            <a:off x="6323632" y="1595350"/>
            <a:ext cx="2591768" cy="2062250"/>
            <a:chOff x="1524" y="1068"/>
            <a:chExt cx="2712" cy="2184"/>
          </a:xfrm>
        </p:grpSpPr>
        <p:grpSp>
          <p:nvGrpSpPr>
            <p:cNvPr id="7" name="Group 14">
              <a:extLst>
                <a:ext uri="{FF2B5EF4-FFF2-40B4-BE49-F238E27FC236}">
                  <a16:creationId xmlns:a16="http://schemas.microsoft.com/office/drawing/2014/main" id="{A0BFC11C-3E12-DC4F-8627-BF22CBF18E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524" y="1068"/>
              <a:ext cx="2712" cy="2184"/>
              <a:chOff x="1512" y="1176"/>
              <a:chExt cx="2712" cy="2184"/>
            </a:xfrm>
          </p:grpSpPr>
          <p:sp>
            <p:nvSpPr>
              <p:cNvPr id="11" name="Oval 2">
                <a:extLst>
                  <a:ext uri="{FF2B5EF4-FFF2-40B4-BE49-F238E27FC236}">
                    <a16:creationId xmlns:a16="http://schemas.microsoft.com/office/drawing/2014/main" id="{6E64C794-8B77-9D40-8523-81D2664F22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12" y="1176"/>
                <a:ext cx="672" cy="672"/>
              </a:xfrm>
              <a:prstGeom prst="ellipse">
                <a:avLst/>
              </a:prstGeom>
              <a:solidFill>
                <a:schemeClr val="accent1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>
                  <a:latin typeface="Franklin Gothic Book" panose="020B0503020102020204" pitchFamily="34" charset="0"/>
                </a:endParaRPr>
              </a:p>
            </p:txBody>
          </p:sp>
          <p:sp>
            <p:nvSpPr>
              <p:cNvPr id="12" name="Oval 3">
                <a:extLst>
                  <a:ext uri="{FF2B5EF4-FFF2-40B4-BE49-F238E27FC236}">
                    <a16:creationId xmlns:a16="http://schemas.microsoft.com/office/drawing/2014/main" id="{11B9D09F-3005-4C4D-A813-2C266ADDA5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12" y="2688"/>
                <a:ext cx="672" cy="672"/>
              </a:xfrm>
              <a:prstGeom prst="ellipse">
                <a:avLst/>
              </a:prstGeom>
              <a:solidFill>
                <a:schemeClr val="accent1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>
                  <a:latin typeface="Franklin Gothic Book" panose="020B0503020102020204" pitchFamily="34" charset="0"/>
                </a:endParaRPr>
              </a:p>
            </p:txBody>
          </p:sp>
          <p:sp>
            <p:nvSpPr>
              <p:cNvPr id="13" name="Oval 5">
                <a:extLst>
                  <a:ext uri="{FF2B5EF4-FFF2-40B4-BE49-F238E27FC236}">
                    <a16:creationId xmlns:a16="http://schemas.microsoft.com/office/drawing/2014/main" id="{10755F82-2420-5A4F-A501-1505C7BBA9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52" y="2688"/>
                <a:ext cx="672" cy="672"/>
              </a:xfrm>
              <a:prstGeom prst="ellipse">
                <a:avLst/>
              </a:prstGeom>
              <a:solidFill>
                <a:schemeClr val="accent1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>
                  <a:latin typeface="Franklin Gothic Book" panose="020B0503020102020204" pitchFamily="34" charset="0"/>
                </a:endParaRPr>
              </a:p>
            </p:txBody>
          </p:sp>
          <p:sp>
            <p:nvSpPr>
              <p:cNvPr id="14" name="Oval 6">
                <a:extLst>
                  <a:ext uri="{FF2B5EF4-FFF2-40B4-BE49-F238E27FC236}">
                    <a16:creationId xmlns:a16="http://schemas.microsoft.com/office/drawing/2014/main" id="{5EF262FF-2A74-8947-BF9B-9B9BA78475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52" y="1176"/>
                <a:ext cx="672" cy="672"/>
              </a:xfrm>
              <a:prstGeom prst="ellipse">
                <a:avLst/>
              </a:prstGeom>
              <a:solidFill>
                <a:schemeClr val="accent1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>
                  <a:latin typeface="Franklin Gothic Book" panose="020B0503020102020204" pitchFamily="34" charset="0"/>
                </a:endParaRPr>
              </a:p>
            </p:txBody>
          </p:sp>
          <p:sp>
            <p:nvSpPr>
              <p:cNvPr id="15" name="AutoShape 7">
                <a:extLst>
                  <a:ext uri="{FF2B5EF4-FFF2-40B4-BE49-F238E27FC236}">
                    <a16:creationId xmlns:a16="http://schemas.microsoft.com/office/drawing/2014/main" id="{0A65F2C7-7728-4B48-8C2F-9235BD9C54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00" y="1920"/>
                <a:ext cx="96" cy="672"/>
              </a:xfrm>
              <a:prstGeom prst="upDownArrow">
                <a:avLst>
                  <a:gd name="adj1" fmla="val 50000"/>
                  <a:gd name="adj2" fmla="val 140000"/>
                </a:avLst>
              </a:prstGeom>
              <a:solidFill>
                <a:srgbClr val="FF0000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>
                  <a:latin typeface="Franklin Gothic Book" panose="020B0503020102020204" pitchFamily="34" charset="0"/>
                </a:endParaRPr>
              </a:p>
            </p:txBody>
          </p:sp>
          <p:sp>
            <p:nvSpPr>
              <p:cNvPr id="16" name="AutoShape 8">
                <a:extLst>
                  <a:ext uri="{FF2B5EF4-FFF2-40B4-BE49-F238E27FC236}">
                    <a16:creationId xmlns:a16="http://schemas.microsoft.com/office/drawing/2014/main" id="{28372981-B3B0-274B-A01D-7834B770B3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40" y="1944"/>
                <a:ext cx="96" cy="672"/>
              </a:xfrm>
              <a:prstGeom prst="upDownArrow">
                <a:avLst>
                  <a:gd name="adj1" fmla="val 50000"/>
                  <a:gd name="adj2" fmla="val 140000"/>
                </a:avLst>
              </a:prstGeom>
              <a:solidFill>
                <a:srgbClr val="FF0000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>
                  <a:latin typeface="Franklin Gothic Book" panose="020B0503020102020204" pitchFamily="34" charset="0"/>
                </a:endParaRPr>
              </a:p>
            </p:txBody>
          </p:sp>
          <p:sp>
            <p:nvSpPr>
              <p:cNvPr id="17" name="AutoShape 9">
                <a:extLst>
                  <a:ext uri="{FF2B5EF4-FFF2-40B4-BE49-F238E27FC236}">
                    <a16:creationId xmlns:a16="http://schemas.microsoft.com/office/drawing/2014/main" id="{3287A766-03B9-2942-AC11-EA3AA9DF43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-5400000">
                <a:off x="2832" y="1176"/>
                <a:ext cx="96" cy="672"/>
              </a:xfrm>
              <a:prstGeom prst="upDownArrow">
                <a:avLst>
                  <a:gd name="adj1" fmla="val 50000"/>
                  <a:gd name="adj2" fmla="val 140000"/>
                </a:avLst>
              </a:prstGeom>
              <a:solidFill>
                <a:srgbClr val="FF0000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>
                  <a:latin typeface="Franklin Gothic Book" panose="020B0503020102020204" pitchFamily="34" charset="0"/>
                </a:endParaRPr>
              </a:p>
            </p:txBody>
          </p:sp>
          <p:sp>
            <p:nvSpPr>
              <p:cNvPr id="18" name="AutoShape 10">
                <a:extLst>
                  <a:ext uri="{FF2B5EF4-FFF2-40B4-BE49-F238E27FC236}">
                    <a16:creationId xmlns:a16="http://schemas.microsoft.com/office/drawing/2014/main" id="{83817601-4437-AB42-897C-4EBF584455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-5400000">
                <a:off x="2832" y="2688"/>
                <a:ext cx="96" cy="672"/>
              </a:xfrm>
              <a:prstGeom prst="upDownArrow">
                <a:avLst>
                  <a:gd name="adj1" fmla="val 50000"/>
                  <a:gd name="adj2" fmla="val 140000"/>
                </a:avLst>
              </a:prstGeom>
              <a:solidFill>
                <a:srgbClr val="FF0000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>
                  <a:latin typeface="Franklin Gothic Book" panose="020B0503020102020204" pitchFamily="34" charset="0"/>
                </a:endParaRPr>
              </a:p>
            </p:txBody>
          </p:sp>
        </p:grpSp>
        <p:grpSp>
          <p:nvGrpSpPr>
            <p:cNvPr id="8" name="Group 13">
              <a:extLst>
                <a:ext uri="{FF2B5EF4-FFF2-40B4-BE49-F238E27FC236}">
                  <a16:creationId xmlns:a16="http://schemas.microsoft.com/office/drawing/2014/main" id="{9055D686-3367-A64B-922B-FF9DAE75AA7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544" y="2112"/>
              <a:ext cx="672" cy="96"/>
              <a:chOff x="2544" y="2112"/>
              <a:chExt cx="672" cy="96"/>
            </a:xfrm>
          </p:grpSpPr>
          <p:sp>
            <p:nvSpPr>
              <p:cNvPr id="9" name="AutoShape 11">
                <a:extLst>
                  <a:ext uri="{FF2B5EF4-FFF2-40B4-BE49-F238E27FC236}">
                    <a16:creationId xmlns:a16="http://schemas.microsoft.com/office/drawing/2014/main" id="{3195A20E-71F1-0C4F-8DC3-FA45D8E2D0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-7836077">
                <a:off x="2832" y="1824"/>
                <a:ext cx="96" cy="672"/>
              </a:xfrm>
              <a:prstGeom prst="upDownArrow">
                <a:avLst>
                  <a:gd name="adj1" fmla="val 50000"/>
                  <a:gd name="adj2" fmla="val 140000"/>
                </a:avLst>
              </a:prstGeom>
              <a:solidFill>
                <a:srgbClr val="FF0000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>
                  <a:latin typeface="Franklin Gothic Book" panose="020B0503020102020204" pitchFamily="34" charset="0"/>
                </a:endParaRPr>
              </a:p>
            </p:txBody>
          </p:sp>
          <p:sp>
            <p:nvSpPr>
              <p:cNvPr id="10" name="AutoShape 12">
                <a:extLst>
                  <a:ext uri="{FF2B5EF4-FFF2-40B4-BE49-F238E27FC236}">
                    <a16:creationId xmlns:a16="http://schemas.microsoft.com/office/drawing/2014/main" id="{3926C674-8EF5-984A-BDD9-C9B27FE5FE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7836077" flipH="1">
                <a:off x="2832" y="1824"/>
                <a:ext cx="96" cy="672"/>
              </a:xfrm>
              <a:prstGeom prst="upDownArrow">
                <a:avLst>
                  <a:gd name="adj1" fmla="val 50000"/>
                  <a:gd name="adj2" fmla="val 140000"/>
                </a:avLst>
              </a:prstGeom>
              <a:solidFill>
                <a:srgbClr val="FF0000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>
                  <a:latin typeface="Franklin Gothic Book" panose="020B0503020102020204" pitchFamily="34" charset="0"/>
                </a:endParaRPr>
              </a:p>
            </p:txBody>
          </p:sp>
        </p:grpSp>
      </p:grpSp>
      <p:graphicFrame>
        <p:nvGraphicFramePr>
          <p:cNvPr id="19" name="Object 1025">
            <a:extLst>
              <a:ext uri="{FF2B5EF4-FFF2-40B4-BE49-F238E27FC236}">
                <a16:creationId xmlns:a16="http://schemas.microsoft.com/office/drawing/2014/main" id="{D39C1183-F7AA-7649-B92B-A657664B5E2E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6507646" y="3820985"/>
          <a:ext cx="2636354" cy="11320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205" name="Equation" r:id="rId4" imgW="21069300" imgH="9067800" progId="Equation.3">
                  <p:embed/>
                </p:oleObj>
              </mc:Choice>
              <mc:Fallback>
                <p:oleObj name="Equation" r:id="rId4" imgW="21069300" imgH="9067800" progId="Equation.3">
                  <p:embed/>
                  <p:pic>
                    <p:nvPicPr>
                      <p:cNvPr id="19" name="Object 1025">
                        <a:extLst>
                          <a:ext uri="{FF2B5EF4-FFF2-40B4-BE49-F238E27FC236}">
                            <a16:creationId xmlns:a16="http://schemas.microsoft.com/office/drawing/2014/main" id="{D39C1183-F7AA-7649-B92B-A657664B5E2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07646" y="3820985"/>
                        <a:ext cx="2636354" cy="113201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1421066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Rectangle 6">
            <a:extLst>
              <a:ext uri="{FF2B5EF4-FFF2-40B4-BE49-F238E27FC236}">
                <a16:creationId xmlns:a16="http://schemas.microsoft.com/office/drawing/2014/main" id="{2DBC0DFC-72CA-2141-9A5D-C58DB639EF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759137" y="2794001"/>
            <a:ext cx="9144000" cy="1450975"/>
          </a:xfrm>
          <a:prstGeom prst="rect">
            <a:avLst/>
          </a:prstGeom>
          <a:noFill/>
          <a:ln>
            <a:noFill/>
          </a:ln>
        </p:spPr>
        <p:txBody>
          <a:bodyPr wrap="none" lIns="82945" tIns="41473" rIns="82945" bIns="41473" anchor="ctr"/>
          <a:lstStyle>
            <a:lvl1pPr defTabSz="41433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41433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41433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41433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41433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143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143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143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143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>
              <a:buClr>
                <a:srgbClr val="000000"/>
              </a:buClr>
              <a:buSzPct val="45000"/>
              <a:buFont typeface="Wingdings" pitchFamily="2" charset="2"/>
              <a:buNone/>
            </a:pPr>
            <a:endParaRPr lang="en-US" altLang="en-US" sz="16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2466" name="Rectangle 7">
            <a:extLst>
              <a:ext uri="{FF2B5EF4-FFF2-40B4-BE49-F238E27FC236}">
                <a16:creationId xmlns:a16="http://schemas.microsoft.com/office/drawing/2014/main" id="{7C7B97C5-AF38-294B-A6BD-0D974D6F77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95400" y="194983"/>
            <a:ext cx="6842125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945" tIns="41473" rIns="82945" bIns="41473">
            <a:spAutoFit/>
          </a:bodyPr>
          <a:lstStyle>
            <a:lvl1pPr defTabSz="41433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41433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41433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41433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41433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143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143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143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143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>
              <a:buClr>
                <a:srgbClr val="000000"/>
              </a:buClr>
              <a:buSzPct val="45000"/>
              <a:buFont typeface="Wingdings" pitchFamily="2" charset="2"/>
              <a:buNone/>
            </a:pPr>
            <a:r>
              <a:rPr lang="en-US" altLang="en-US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Candara" panose="020E0502030303020204" pitchFamily="34" charset="0"/>
              </a:rPr>
              <a:t>ABBA-BABA test</a:t>
            </a:r>
          </a:p>
        </p:txBody>
      </p:sp>
      <p:pic>
        <p:nvPicPr>
          <p:cNvPr id="62467" name="Picture 7">
            <a:extLst>
              <a:ext uri="{FF2B5EF4-FFF2-40B4-BE49-F238E27FC236}">
                <a16:creationId xmlns:a16="http://schemas.microsoft.com/office/drawing/2014/main" id="{5F3BF5C6-CA02-C549-9973-16D0195C38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1484313"/>
            <a:ext cx="5100638" cy="5229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468" name="TextBox 8">
            <a:extLst>
              <a:ext uri="{FF2B5EF4-FFF2-40B4-BE49-F238E27FC236}">
                <a16:creationId xmlns:a16="http://schemas.microsoft.com/office/drawing/2014/main" id="{E210DA9D-6026-9B42-8604-67AD95C3B9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27538" y="6165850"/>
            <a:ext cx="201612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>
                <a:latin typeface="Corbel" panose="020B0503020204020204" pitchFamily="34" charset="0"/>
              </a:rPr>
              <a:t>Outgroup</a:t>
            </a:r>
          </a:p>
        </p:txBody>
      </p:sp>
      <p:pic>
        <p:nvPicPr>
          <p:cNvPr id="62469" name="Picture 10">
            <a:extLst>
              <a:ext uri="{FF2B5EF4-FFF2-40B4-BE49-F238E27FC236}">
                <a16:creationId xmlns:a16="http://schemas.microsoft.com/office/drawing/2014/main" id="{555AF15E-F7EE-A140-845A-577745E27E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83"/>
          <a:stretch>
            <a:fillRect/>
          </a:stretch>
        </p:blipFill>
        <p:spPr bwMode="auto">
          <a:xfrm>
            <a:off x="5815013" y="1844675"/>
            <a:ext cx="3184525" cy="1282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470" name="TextBox 11">
            <a:extLst>
              <a:ext uri="{FF2B5EF4-FFF2-40B4-BE49-F238E27FC236}">
                <a16:creationId xmlns:a16="http://schemas.microsoft.com/office/drawing/2014/main" id="{8217E948-70DD-404E-9B67-D77286B720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72225" y="4868863"/>
            <a:ext cx="2592388" cy="461962"/>
          </a:xfrm>
          <a:prstGeom prst="rect">
            <a:avLst/>
          </a:prstGeom>
          <a:noFill/>
          <a:ln w="76200">
            <a:solidFill>
              <a:srgbClr val="EE9F08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i="1"/>
              <a:t>H. bolanderi</a:t>
            </a:r>
          </a:p>
        </p:txBody>
      </p:sp>
      <p:sp>
        <p:nvSpPr>
          <p:cNvPr id="62471" name="TextBox 15">
            <a:extLst>
              <a:ext uri="{FF2B5EF4-FFF2-40B4-BE49-F238E27FC236}">
                <a16:creationId xmlns:a16="http://schemas.microsoft.com/office/drawing/2014/main" id="{AA67963A-C362-9F4E-979E-B8F8D20322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72225" y="5445125"/>
            <a:ext cx="2592388" cy="461963"/>
          </a:xfrm>
          <a:prstGeom prst="rect">
            <a:avLst/>
          </a:prstGeom>
          <a:noFill/>
          <a:ln w="76200">
            <a:solidFill>
              <a:srgbClr val="F1070A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i="1"/>
              <a:t>H. annuus</a:t>
            </a:r>
          </a:p>
        </p:txBody>
      </p:sp>
    </p:spTree>
    <p:extLst>
      <p:ext uri="{BB962C8B-B14F-4D97-AF65-F5344CB8AC3E}">
        <p14:creationId xmlns:p14="http://schemas.microsoft.com/office/powerpoint/2010/main" val="2270758589"/>
      </p:ext>
    </p:extLst>
  </p:cSld>
  <p:clrMapOvr>
    <a:masterClrMapping/>
  </p:clrMapOvr>
  <p:transition spd="slow" advClick="0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TextBox 8">
            <a:extLst>
              <a:ext uri="{FF2B5EF4-FFF2-40B4-BE49-F238E27FC236}">
                <a16:creationId xmlns:a16="http://schemas.microsoft.com/office/drawing/2014/main" id="{F8E1CBFF-9545-C24F-83BD-2252CF9318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27538" y="6165850"/>
            <a:ext cx="201612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>
                <a:latin typeface="Corbel" panose="020B0503020204020204" pitchFamily="34" charset="0"/>
              </a:rPr>
              <a:t>Outgroup</a:t>
            </a:r>
          </a:p>
        </p:txBody>
      </p:sp>
      <p:pic>
        <p:nvPicPr>
          <p:cNvPr id="64515" name="Picture 10">
            <a:extLst>
              <a:ext uri="{FF2B5EF4-FFF2-40B4-BE49-F238E27FC236}">
                <a16:creationId xmlns:a16="http://schemas.microsoft.com/office/drawing/2014/main" id="{7D89DECD-71E9-DE47-864C-7BD062B718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83"/>
          <a:stretch>
            <a:fillRect/>
          </a:stretch>
        </p:blipFill>
        <p:spPr bwMode="auto">
          <a:xfrm>
            <a:off x="5815013" y="1844675"/>
            <a:ext cx="3184525" cy="1282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4516" name="Picture 1">
            <a:extLst>
              <a:ext uri="{FF2B5EF4-FFF2-40B4-BE49-F238E27FC236}">
                <a16:creationId xmlns:a16="http://schemas.microsoft.com/office/drawing/2014/main" id="{2AA00D50-D913-F74B-BB18-0429D06B24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1557338"/>
            <a:ext cx="5170488" cy="5300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4517" name="TextBox 9">
            <a:extLst>
              <a:ext uri="{FF2B5EF4-FFF2-40B4-BE49-F238E27FC236}">
                <a16:creationId xmlns:a16="http://schemas.microsoft.com/office/drawing/2014/main" id="{9A27B883-AF6C-0846-BB72-EF62F71D23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72225" y="4868863"/>
            <a:ext cx="2592388" cy="461962"/>
          </a:xfrm>
          <a:prstGeom prst="rect">
            <a:avLst/>
          </a:prstGeom>
          <a:noFill/>
          <a:ln w="76200">
            <a:solidFill>
              <a:srgbClr val="EE9F08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i="1"/>
              <a:t>H. bolanderi</a:t>
            </a:r>
          </a:p>
        </p:txBody>
      </p:sp>
      <p:sp>
        <p:nvSpPr>
          <p:cNvPr id="64518" name="TextBox 11">
            <a:extLst>
              <a:ext uri="{FF2B5EF4-FFF2-40B4-BE49-F238E27FC236}">
                <a16:creationId xmlns:a16="http://schemas.microsoft.com/office/drawing/2014/main" id="{658AA145-1B5A-5F45-9509-BAAD038747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72225" y="5445125"/>
            <a:ext cx="2592388" cy="461963"/>
          </a:xfrm>
          <a:prstGeom prst="rect">
            <a:avLst/>
          </a:prstGeom>
          <a:noFill/>
          <a:ln w="76200">
            <a:solidFill>
              <a:srgbClr val="F1070A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i="1"/>
              <a:t>H. annuus</a:t>
            </a:r>
          </a:p>
        </p:txBody>
      </p:sp>
      <p:sp>
        <p:nvSpPr>
          <p:cNvPr id="64519" name="Rectangle 7">
            <a:extLst>
              <a:ext uri="{FF2B5EF4-FFF2-40B4-BE49-F238E27FC236}">
                <a16:creationId xmlns:a16="http://schemas.microsoft.com/office/drawing/2014/main" id="{AAE96295-944C-2043-B57C-35891E7EA7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44600" y="414338"/>
            <a:ext cx="6842125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945" tIns="41473" rIns="82945" bIns="41473">
            <a:spAutoFit/>
          </a:bodyPr>
          <a:lstStyle>
            <a:lvl1pPr defTabSz="41433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41433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41433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41433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41433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143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143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143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143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>
              <a:buClr>
                <a:srgbClr val="000000"/>
              </a:buClr>
              <a:buSzPct val="45000"/>
              <a:buFont typeface="Wingdings" pitchFamily="2" charset="2"/>
              <a:buNone/>
            </a:pPr>
            <a:r>
              <a:rPr lang="en-US" altLang="en-US" sz="3600">
                <a:solidFill>
                  <a:schemeClr val="bg1"/>
                </a:solidFill>
                <a:latin typeface="Candara" panose="020E0502030303020204" pitchFamily="34" charset="0"/>
              </a:rPr>
              <a:t>ABBA-BABA test</a:t>
            </a:r>
            <a:endParaRPr lang="en-US" altLang="en-US" sz="3600">
              <a:solidFill>
                <a:srgbClr val="000000"/>
              </a:solidFill>
              <a:latin typeface="Candara" panose="020E0502030303020204" pitchFamily="34" charset="0"/>
            </a:endParaRPr>
          </a:p>
        </p:txBody>
      </p:sp>
      <p:sp>
        <p:nvSpPr>
          <p:cNvPr id="9" name="Rectangle 7">
            <a:extLst>
              <a:ext uri="{FF2B5EF4-FFF2-40B4-BE49-F238E27FC236}">
                <a16:creationId xmlns:a16="http://schemas.microsoft.com/office/drawing/2014/main" id="{1ACA285F-76F0-CE4D-93F4-972A12B1B9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95400" y="194983"/>
            <a:ext cx="6842125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945" tIns="41473" rIns="82945" bIns="41473">
            <a:spAutoFit/>
          </a:bodyPr>
          <a:lstStyle>
            <a:lvl1pPr defTabSz="41433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41433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41433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41433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41433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143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143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143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143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>
              <a:buClr>
                <a:srgbClr val="000000"/>
              </a:buClr>
              <a:buSzPct val="45000"/>
              <a:buFont typeface="Wingdings" pitchFamily="2" charset="2"/>
              <a:buNone/>
            </a:pPr>
            <a:r>
              <a:rPr lang="en-US" altLang="en-US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Candara" panose="020E0502030303020204" pitchFamily="34" charset="0"/>
              </a:rPr>
              <a:t>ABBA-BABA test</a:t>
            </a:r>
          </a:p>
        </p:txBody>
      </p:sp>
    </p:spTree>
    <p:extLst>
      <p:ext uri="{BB962C8B-B14F-4D97-AF65-F5344CB8AC3E}">
        <p14:creationId xmlns:p14="http://schemas.microsoft.com/office/powerpoint/2010/main" val="3868075689"/>
      </p:ext>
    </p:extLst>
  </p:cSld>
  <p:clrMapOvr>
    <a:masterClrMapping/>
  </p:clrMapOvr>
  <p:transition spd="slow" advClick="0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TextBox 8">
            <a:extLst>
              <a:ext uri="{FF2B5EF4-FFF2-40B4-BE49-F238E27FC236}">
                <a16:creationId xmlns:a16="http://schemas.microsoft.com/office/drawing/2014/main" id="{C51AE76E-AEFF-8F48-BED9-92E2EF2823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27538" y="6165850"/>
            <a:ext cx="201612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>
                <a:latin typeface="Corbel" panose="020B0503020204020204" pitchFamily="34" charset="0"/>
              </a:rPr>
              <a:t>Outgroup</a:t>
            </a:r>
          </a:p>
        </p:txBody>
      </p:sp>
      <p:pic>
        <p:nvPicPr>
          <p:cNvPr id="66563" name="Picture 10">
            <a:extLst>
              <a:ext uri="{FF2B5EF4-FFF2-40B4-BE49-F238E27FC236}">
                <a16:creationId xmlns:a16="http://schemas.microsoft.com/office/drawing/2014/main" id="{C059D4AE-30FC-0946-88CB-3691DFEA75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83"/>
          <a:stretch>
            <a:fillRect/>
          </a:stretch>
        </p:blipFill>
        <p:spPr bwMode="auto">
          <a:xfrm>
            <a:off x="5815013" y="1844675"/>
            <a:ext cx="3184525" cy="1282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6564" name="Picture 2">
            <a:extLst>
              <a:ext uri="{FF2B5EF4-FFF2-40B4-BE49-F238E27FC236}">
                <a16:creationId xmlns:a16="http://schemas.microsoft.com/office/drawing/2014/main" id="{5A7C7B27-4EF4-E147-B4FE-AD239CE6DF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1557338"/>
            <a:ext cx="5170487" cy="5300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6565" name="TextBox 9">
            <a:extLst>
              <a:ext uri="{FF2B5EF4-FFF2-40B4-BE49-F238E27FC236}">
                <a16:creationId xmlns:a16="http://schemas.microsoft.com/office/drawing/2014/main" id="{86F8FAF9-65C2-A44C-85CB-8954CCD9AD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72225" y="4868863"/>
            <a:ext cx="2592388" cy="461962"/>
          </a:xfrm>
          <a:prstGeom prst="rect">
            <a:avLst/>
          </a:prstGeom>
          <a:noFill/>
          <a:ln w="76200">
            <a:solidFill>
              <a:srgbClr val="EE9F08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i="1"/>
              <a:t>H. bolanderi</a:t>
            </a:r>
          </a:p>
        </p:txBody>
      </p:sp>
      <p:sp>
        <p:nvSpPr>
          <p:cNvPr id="66566" name="TextBox 11">
            <a:extLst>
              <a:ext uri="{FF2B5EF4-FFF2-40B4-BE49-F238E27FC236}">
                <a16:creationId xmlns:a16="http://schemas.microsoft.com/office/drawing/2014/main" id="{AA38CF46-5390-B349-AC99-88F2CC819B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72225" y="5445125"/>
            <a:ext cx="2592388" cy="461963"/>
          </a:xfrm>
          <a:prstGeom prst="rect">
            <a:avLst/>
          </a:prstGeom>
          <a:noFill/>
          <a:ln w="76200">
            <a:solidFill>
              <a:srgbClr val="F1070A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i="1"/>
              <a:t>H. annuus</a:t>
            </a:r>
          </a:p>
        </p:txBody>
      </p:sp>
      <p:sp>
        <p:nvSpPr>
          <p:cNvPr id="66567" name="Rectangle 7">
            <a:extLst>
              <a:ext uri="{FF2B5EF4-FFF2-40B4-BE49-F238E27FC236}">
                <a16:creationId xmlns:a16="http://schemas.microsoft.com/office/drawing/2014/main" id="{6DFCF20F-487E-8D4B-AC6B-6CD3CA2753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44600" y="414338"/>
            <a:ext cx="6842125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945" tIns="41473" rIns="82945" bIns="41473">
            <a:spAutoFit/>
          </a:bodyPr>
          <a:lstStyle>
            <a:lvl1pPr defTabSz="41433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41433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41433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41433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41433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143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143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143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143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>
              <a:buClr>
                <a:srgbClr val="000000"/>
              </a:buClr>
              <a:buSzPct val="45000"/>
              <a:buFont typeface="Wingdings" pitchFamily="2" charset="2"/>
              <a:buNone/>
            </a:pPr>
            <a:r>
              <a:rPr lang="en-US" altLang="en-US" sz="3600">
                <a:solidFill>
                  <a:schemeClr val="bg1"/>
                </a:solidFill>
                <a:latin typeface="Candara" panose="020E0502030303020204" pitchFamily="34" charset="0"/>
              </a:rPr>
              <a:t>ABBA-BABA test</a:t>
            </a:r>
            <a:endParaRPr lang="en-US" altLang="en-US" sz="3600">
              <a:solidFill>
                <a:srgbClr val="000000"/>
              </a:solidFill>
              <a:latin typeface="Candara" panose="020E0502030303020204" pitchFamily="34" charset="0"/>
            </a:endParaRPr>
          </a:p>
        </p:txBody>
      </p:sp>
      <p:sp>
        <p:nvSpPr>
          <p:cNvPr id="9" name="Rectangle 7">
            <a:extLst>
              <a:ext uri="{FF2B5EF4-FFF2-40B4-BE49-F238E27FC236}">
                <a16:creationId xmlns:a16="http://schemas.microsoft.com/office/drawing/2014/main" id="{732EFA8E-87AE-0C45-BDBC-673880195F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95400" y="194983"/>
            <a:ext cx="6842125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945" tIns="41473" rIns="82945" bIns="41473">
            <a:spAutoFit/>
          </a:bodyPr>
          <a:lstStyle>
            <a:lvl1pPr defTabSz="41433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41433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41433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41433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41433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143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143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143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143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>
              <a:buClr>
                <a:srgbClr val="000000"/>
              </a:buClr>
              <a:buSzPct val="45000"/>
              <a:buFont typeface="Wingdings" pitchFamily="2" charset="2"/>
              <a:buNone/>
            </a:pPr>
            <a:r>
              <a:rPr lang="en-US" altLang="en-US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Candara" panose="020E0502030303020204" pitchFamily="34" charset="0"/>
              </a:rPr>
              <a:t>ABBA-BABA test</a:t>
            </a:r>
          </a:p>
        </p:txBody>
      </p:sp>
    </p:spTree>
    <p:extLst>
      <p:ext uri="{BB962C8B-B14F-4D97-AF65-F5344CB8AC3E}">
        <p14:creationId xmlns:p14="http://schemas.microsoft.com/office/powerpoint/2010/main" val="1019075027"/>
      </p:ext>
    </p:extLst>
  </p:cSld>
  <p:clrMapOvr>
    <a:masterClrMapping/>
  </p:clrMapOvr>
  <p:transition spd="slow" advClick="0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TextBox 8">
            <a:extLst>
              <a:ext uri="{FF2B5EF4-FFF2-40B4-BE49-F238E27FC236}">
                <a16:creationId xmlns:a16="http://schemas.microsoft.com/office/drawing/2014/main" id="{6CC18241-59C3-D241-95C1-0D91FDE956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825" y="2636838"/>
            <a:ext cx="8893175" cy="2586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5400">
                <a:latin typeface="Corbel" panose="020B0503020204020204" pitchFamily="34" charset="0"/>
              </a:rPr>
              <a:t>D-statistic = #ABBA - #BABA</a:t>
            </a:r>
          </a:p>
          <a:p>
            <a:pPr algn="ctr"/>
            <a:r>
              <a:rPr lang="en-US" altLang="en-US" sz="5400">
                <a:latin typeface="Corbel" panose="020B0503020204020204" pitchFamily="34" charset="0"/>
              </a:rPr>
              <a:t>Neutrality: D = O</a:t>
            </a:r>
          </a:p>
          <a:p>
            <a:pPr algn="ctr"/>
            <a:r>
              <a:rPr lang="en-US" altLang="en-US" sz="5400">
                <a:latin typeface="Corbel" panose="020B0503020204020204" pitchFamily="34" charset="0"/>
              </a:rPr>
              <a:t>Gene flow: D = +</a:t>
            </a:r>
          </a:p>
        </p:txBody>
      </p:sp>
      <p:sp>
        <p:nvSpPr>
          <p:cNvPr id="68611" name="Rectangle 7">
            <a:extLst>
              <a:ext uri="{FF2B5EF4-FFF2-40B4-BE49-F238E27FC236}">
                <a16:creationId xmlns:a16="http://schemas.microsoft.com/office/drawing/2014/main" id="{EAD03200-FE9E-FE45-8E2D-5C1E49F17F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44600" y="414338"/>
            <a:ext cx="6842125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945" tIns="41473" rIns="82945" bIns="41473">
            <a:spAutoFit/>
          </a:bodyPr>
          <a:lstStyle>
            <a:lvl1pPr defTabSz="41433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41433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41433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41433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41433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143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143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143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143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>
              <a:buClr>
                <a:srgbClr val="000000"/>
              </a:buClr>
              <a:buSzPct val="45000"/>
              <a:buFont typeface="Wingdings" pitchFamily="2" charset="2"/>
              <a:buNone/>
            </a:pPr>
            <a:r>
              <a:rPr lang="en-US" altLang="en-US" sz="3600">
                <a:solidFill>
                  <a:schemeClr val="bg1"/>
                </a:solidFill>
                <a:latin typeface="Candara" panose="020E0502030303020204" pitchFamily="34" charset="0"/>
              </a:rPr>
              <a:t>ABBA-BABA test</a:t>
            </a:r>
            <a:endParaRPr lang="en-US" altLang="en-US" sz="3600">
              <a:solidFill>
                <a:srgbClr val="000000"/>
              </a:solidFill>
              <a:latin typeface="Candara" panose="020E0502030303020204" pitchFamily="34" charset="0"/>
            </a:endParaRPr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E4CE52ED-EC66-2E40-A5E4-F2AF4445B9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95400" y="194983"/>
            <a:ext cx="6842125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945" tIns="41473" rIns="82945" bIns="41473">
            <a:spAutoFit/>
          </a:bodyPr>
          <a:lstStyle>
            <a:lvl1pPr defTabSz="41433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41433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41433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41433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41433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143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143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143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143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>
              <a:buClr>
                <a:srgbClr val="000000"/>
              </a:buClr>
              <a:buSzPct val="45000"/>
              <a:buFont typeface="Wingdings" pitchFamily="2" charset="2"/>
              <a:buNone/>
            </a:pPr>
            <a:r>
              <a:rPr lang="en-US" altLang="en-US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Candara" panose="020E0502030303020204" pitchFamily="34" charset="0"/>
              </a:rPr>
              <a:t>ABBA-BABA test</a:t>
            </a:r>
          </a:p>
        </p:txBody>
      </p:sp>
    </p:spTree>
    <p:extLst>
      <p:ext uri="{BB962C8B-B14F-4D97-AF65-F5344CB8AC3E}">
        <p14:creationId xmlns:p14="http://schemas.microsoft.com/office/powerpoint/2010/main" val="1885145524"/>
      </p:ext>
    </p:extLst>
  </p:cSld>
  <p:clrMapOvr>
    <a:masterClrMapping/>
  </p:clrMapOvr>
  <p:transition spd="slow" advClick="0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7">
            <a:extLst>
              <a:ext uri="{FF2B5EF4-FFF2-40B4-BE49-F238E27FC236}">
                <a16:creationId xmlns:a16="http://schemas.microsoft.com/office/drawing/2014/main" id="{1808105D-9FE2-F54C-820D-DDFC4BF3B4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44600" y="414338"/>
            <a:ext cx="6842125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945" tIns="41473" rIns="82945" bIns="41473">
            <a:spAutoFit/>
          </a:bodyPr>
          <a:lstStyle>
            <a:lvl1pPr defTabSz="41433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41433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41433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41433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41433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143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143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143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143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>
              <a:buClr>
                <a:srgbClr val="000000"/>
              </a:buClr>
              <a:buSzPct val="45000"/>
              <a:buFont typeface="Wingdings" pitchFamily="2" charset="2"/>
              <a:buNone/>
            </a:pPr>
            <a:r>
              <a:rPr lang="en-US" altLang="en-US" sz="3600">
                <a:solidFill>
                  <a:schemeClr val="bg1"/>
                </a:solidFill>
                <a:latin typeface="Candara" panose="020E0502030303020204" pitchFamily="34" charset="0"/>
              </a:rPr>
              <a:t>More ABBA under gene flow</a:t>
            </a:r>
            <a:endParaRPr lang="en-US" altLang="en-US" sz="3600">
              <a:solidFill>
                <a:srgbClr val="000000"/>
              </a:solidFill>
              <a:latin typeface="Candara" panose="020E0502030303020204" pitchFamily="34" charset="0"/>
            </a:endParaRPr>
          </a:p>
        </p:txBody>
      </p:sp>
      <p:sp>
        <p:nvSpPr>
          <p:cNvPr id="70659" name="TextBox 8">
            <a:extLst>
              <a:ext uri="{FF2B5EF4-FFF2-40B4-BE49-F238E27FC236}">
                <a16:creationId xmlns:a16="http://schemas.microsoft.com/office/drawing/2014/main" id="{6007A2FD-933F-7C4D-B77A-DAFF366DA7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27538" y="6165850"/>
            <a:ext cx="201612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>
                <a:latin typeface="Corbel" panose="020B0503020204020204" pitchFamily="34" charset="0"/>
              </a:rPr>
              <a:t>Outgroup</a:t>
            </a:r>
          </a:p>
        </p:txBody>
      </p:sp>
      <p:pic>
        <p:nvPicPr>
          <p:cNvPr id="70660" name="Picture 10">
            <a:extLst>
              <a:ext uri="{FF2B5EF4-FFF2-40B4-BE49-F238E27FC236}">
                <a16:creationId xmlns:a16="http://schemas.microsoft.com/office/drawing/2014/main" id="{92105446-541E-1B47-BAE1-6FC6954C9F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83"/>
          <a:stretch>
            <a:fillRect/>
          </a:stretch>
        </p:blipFill>
        <p:spPr bwMode="auto">
          <a:xfrm>
            <a:off x="5815013" y="1844675"/>
            <a:ext cx="3184525" cy="1282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0661" name="Picture 3">
            <a:extLst>
              <a:ext uri="{FF2B5EF4-FFF2-40B4-BE49-F238E27FC236}">
                <a16:creationId xmlns:a16="http://schemas.microsoft.com/office/drawing/2014/main" id="{214C1247-4F8F-C847-A9A5-1B2119387F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1557338"/>
            <a:ext cx="5170487" cy="5300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0662" name="TextBox 9">
            <a:extLst>
              <a:ext uri="{FF2B5EF4-FFF2-40B4-BE49-F238E27FC236}">
                <a16:creationId xmlns:a16="http://schemas.microsoft.com/office/drawing/2014/main" id="{AEF6BC18-C45E-B148-A772-B93A009760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72225" y="4868863"/>
            <a:ext cx="2592388" cy="461962"/>
          </a:xfrm>
          <a:prstGeom prst="rect">
            <a:avLst/>
          </a:prstGeom>
          <a:noFill/>
          <a:ln w="76200">
            <a:solidFill>
              <a:srgbClr val="EE9F08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i="1"/>
              <a:t>H. bolanderi</a:t>
            </a:r>
          </a:p>
        </p:txBody>
      </p:sp>
      <p:sp>
        <p:nvSpPr>
          <p:cNvPr id="70663" name="TextBox 11">
            <a:extLst>
              <a:ext uri="{FF2B5EF4-FFF2-40B4-BE49-F238E27FC236}">
                <a16:creationId xmlns:a16="http://schemas.microsoft.com/office/drawing/2014/main" id="{C6604BA6-3500-0745-9752-2A76B184B8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72225" y="5445125"/>
            <a:ext cx="2592388" cy="461963"/>
          </a:xfrm>
          <a:prstGeom prst="rect">
            <a:avLst/>
          </a:prstGeom>
          <a:noFill/>
          <a:ln w="76200">
            <a:solidFill>
              <a:srgbClr val="F1070A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i="1"/>
              <a:t>H. annuus</a:t>
            </a:r>
          </a:p>
        </p:txBody>
      </p:sp>
      <p:sp>
        <p:nvSpPr>
          <p:cNvPr id="9" name="Rectangle 7">
            <a:extLst>
              <a:ext uri="{FF2B5EF4-FFF2-40B4-BE49-F238E27FC236}">
                <a16:creationId xmlns:a16="http://schemas.microsoft.com/office/drawing/2014/main" id="{06309AF7-75BA-F24A-ADC7-8EF056E4B9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95400" y="194983"/>
            <a:ext cx="6842125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945" tIns="41473" rIns="82945" bIns="41473">
            <a:spAutoFit/>
          </a:bodyPr>
          <a:lstStyle>
            <a:lvl1pPr defTabSz="41433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41433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41433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41433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41433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143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143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143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143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>
              <a:buClr>
                <a:srgbClr val="000000"/>
              </a:buClr>
              <a:buSzPct val="45000"/>
              <a:buFont typeface="Wingdings" pitchFamily="2" charset="2"/>
              <a:buNone/>
            </a:pPr>
            <a:r>
              <a:rPr lang="en-US" altLang="en-US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Candara" panose="020E0502030303020204" pitchFamily="34" charset="0"/>
              </a:rPr>
              <a:t>ABBA-BABA test</a:t>
            </a:r>
          </a:p>
        </p:txBody>
      </p:sp>
    </p:spTree>
    <p:extLst>
      <p:ext uri="{BB962C8B-B14F-4D97-AF65-F5344CB8AC3E}">
        <p14:creationId xmlns:p14="http://schemas.microsoft.com/office/powerpoint/2010/main" val="209425505"/>
      </p:ext>
    </p:extLst>
  </p:cSld>
  <p:clrMapOvr>
    <a:masterClrMapping/>
  </p:clrMapOvr>
  <p:transition spd="slow" advClick="0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>
            <a:extLst>
              <a:ext uri="{FF2B5EF4-FFF2-40B4-BE49-F238E27FC236}">
                <a16:creationId xmlns:a16="http://schemas.microsoft.com/office/drawing/2014/main" id="{158D9909-FC9E-D443-9204-75DF1AF903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44600" y="414338"/>
            <a:ext cx="6842125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945" tIns="41473" rIns="82945" bIns="41473">
            <a:spAutoFit/>
          </a:bodyPr>
          <a:lstStyle>
            <a:lvl1pPr defTabSz="41433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41433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41433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41433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41433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143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143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143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143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>
              <a:buClr>
                <a:srgbClr val="000000"/>
              </a:buClr>
              <a:buSzPct val="45000"/>
              <a:buFont typeface="Wingdings" pitchFamily="2" charset="2"/>
              <a:buNone/>
            </a:pPr>
            <a:r>
              <a:rPr lang="en-US" altLang="en-US" sz="3600" dirty="0">
                <a:solidFill>
                  <a:schemeClr val="bg1"/>
                </a:solidFill>
                <a:latin typeface="Candara" panose="020E0502030303020204" pitchFamily="34" charset="0"/>
              </a:rPr>
              <a:t>More ABBA under gene flow</a:t>
            </a:r>
            <a:endParaRPr lang="en-US" altLang="en-US" sz="3600" dirty="0">
              <a:solidFill>
                <a:srgbClr val="000000"/>
              </a:solidFill>
              <a:latin typeface="Candara" panose="020E0502030303020204" pitchFamily="34" charset="0"/>
            </a:endParaRPr>
          </a:p>
        </p:txBody>
      </p:sp>
      <p:sp>
        <p:nvSpPr>
          <p:cNvPr id="72707" name="TextBox 8">
            <a:extLst>
              <a:ext uri="{FF2B5EF4-FFF2-40B4-BE49-F238E27FC236}">
                <a16:creationId xmlns:a16="http://schemas.microsoft.com/office/drawing/2014/main" id="{23AC667C-DBAD-F245-84DE-23FA00A976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27538" y="6165850"/>
            <a:ext cx="201612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>
                <a:latin typeface="Corbel" panose="020B0503020204020204" pitchFamily="34" charset="0"/>
              </a:rPr>
              <a:t>Outgroup</a:t>
            </a:r>
          </a:p>
        </p:txBody>
      </p:sp>
      <p:pic>
        <p:nvPicPr>
          <p:cNvPr id="72708" name="Picture 10">
            <a:extLst>
              <a:ext uri="{FF2B5EF4-FFF2-40B4-BE49-F238E27FC236}">
                <a16:creationId xmlns:a16="http://schemas.microsoft.com/office/drawing/2014/main" id="{869FECD8-666A-C14A-B063-E3327DD423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83"/>
          <a:stretch>
            <a:fillRect/>
          </a:stretch>
        </p:blipFill>
        <p:spPr bwMode="auto">
          <a:xfrm>
            <a:off x="5815013" y="1844675"/>
            <a:ext cx="3184525" cy="1282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2709" name="Picture 4">
            <a:extLst>
              <a:ext uri="{FF2B5EF4-FFF2-40B4-BE49-F238E27FC236}">
                <a16:creationId xmlns:a16="http://schemas.microsoft.com/office/drawing/2014/main" id="{46FA5D5A-7067-F541-98EC-29059C38DB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1557338"/>
            <a:ext cx="5170488" cy="5300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2710" name="TextBox 9">
            <a:extLst>
              <a:ext uri="{FF2B5EF4-FFF2-40B4-BE49-F238E27FC236}">
                <a16:creationId xmlns:a16="http://schemas.microsoft.com/office/drawing/2014/main" id="{A06EC7BC-0AEF-0040-844C-D23DAA0D7C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72225" y="4868863"/>
            <a:ext cx="2592388" cy="461962"/>
          </a:xfrm>
          <a:prstGeom prst="rect">
            <a:avLst/>
          </a:prstGeom>
          <a:noFill/>
          <a:ln w="76200">
            <a:solidFill>
              <a:srgbClr val="EE9F08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i="1"/>
              <a:t>H. bolanderi</a:t>
            </a:r>
          </a:p>
        </p:txBody>
      </p:sp>
      <p:sp>
        <p:nvSpPr>
          <p:cNvPr id="72711" name="TextBox 11">
            <a:extLst>
              <a:ext uri="{FF2B5EF4-FFF2-40B4-BE49-F238E27FC236}">
                <a16:creationId xmlns:a16="http://schemas.microsoft.com/office/drawing/2014/main" id="{91FD0D48-876E-9C45-83D0-FCB3DBF80C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72225" y="5445125"/>
            <a:ext cx="2592388" cy="461963"/>
          </a:xfrm>
          <a:prstGeom prst="rect">
            <a:avLst/>
          </a:prstGeom>
          <a:noFill/>
          <a:ln w="76200">
            <a:solidFill>
              <a:srgbClr val="F1070A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i="1"/>
              <a:t>H. annuus</a:t>
            </a:r>
          </a:p>
        </p:txBody>
      </p:sp>
      <p:sp>
        <p:nvSpPr>
          <p:cNvPr id="9" name="Rectangle 7">
            <a:extLst>
              <a:ext uri="{FF2B5EF4-FFF2-40B4-BE49-F238E27FC236}">
                <a16:creationId xmlns:a16="http://schemas.microsoft.com/office/drawing/2014/main" id="{81D03A9A-9910-E044-B55A-835A65EAC4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95400" y="194983"/>
            <a:ext cx="6842125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945" tIns="41473" rIns="82945" bIns="41473">
            <a:spAutoFit/>
          </a:bodyPr>
          <a:lstStyle>
            <a:lvl1pPr defTabSz="41433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41433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41433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41433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41433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143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143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143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143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>
              <a:buClr>
                <a:srgbClr val="000000"/>
              </a:buClr>
              <a:buSzPct val="45000"/>
              <a:buFont typeface="Wingdings" pitchFamily="2" charset="2"/>
              <a:buNone/>
            </a:pPr>
            <a:r>
              <a:rPr lang="en-US" altLang="en-US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Candara" panose="020E0502030303020204" pitchFamily="34" charset="0"/>
              </a:rPr>
              <a:t>ABBA-BABA test</a:t>
            </a:r>
          </a:p>
        </p:txBody>
      </p:sp>
    </p:spTree>
    <p:extLst>
      <p:ext uri="{BB962C8B-B14F-4D97-AF65-F5344CB8AC3E}">
        <p14:creationId xmlns:p14="http://schemas.microsoft.com/office/powerpoint/2010/main" val="4271167749"/>
      </p:ext>
    </p:extLst>
  </p:cSld>
  <p:clrMapOvr>
    <a:masterClrMapping/>
  </p:clrMapOvr>
  <p:transition spd="slow" advClick="0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>
            <a:extLst>
              <a:ext uri="{FF2B5EF4-FFF2-40B4-BE49-F238E27FC236}">
                <a16:creationId xmlns:a16="http://schemas.microsoft.com/office/drawing/2014/main" id="{DEBB3130-92B8-E240-B82C-F6B182E20E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44600" y="414338"/>
            <a:ext cx="6842125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945" tIns="41473" rIns="82945" bIns="41473">
            <a:spAutoFit/>
          </a:bodyPr>
          <a:lstStyle>
            <a:lvl1pPr defTabSz="41433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41433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41433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41433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41433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143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143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143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143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>
              <a:buClr>
                <a:srgbClr val="000000"/>
              </a:buClr>
              <a:buSzPct val="45000"/>
              <a:buFont typeface="Wingdings" pitchFamily="2" charset="2"/>
              <a:buNone/>
            </a:pPr>
            <a:r>
              <a:rPr lang="en-US" altLang="en-US" sz="3600">
                <a:solidFill>
                  <a:schemeClr val="bg1"/>
                </a:solidFill>
                <a:latin typeface="Candara" panose="020E0502030303020204" pitchFamily="34" charset="0"/>
              </a:rPr>
              <a:t>More ABBA under gene flow</a:t>
            </a:r>
            <a:endParaRPr lang="en-US" altLang="en-US" sz="3600">
              <a:solidFill>
                <a:srgbClr val="000000"/>
              </a:solidFill>
              <a:latin typeface="Candara" panose="020E0502030303020204" pitchFamily="34" charset="0"/>
            </a:endParaRPr>
          </a:p>
        </p:txBody>
      </p:sp>
      <p:sp>
        <p:nvSpPr>
          <p:cNvPr id="74755" name="TextBox 8">
            <a:extLst>
              <a:ext uri="{FF2B5EF4-FFF2-40B4-BE49-F238E27FC236}">
                <a16:creationId xmlns:a16="http://schemas.microsoft.com/office/drawing/2014/main" id="{EFCA4997-7359-C843-A4CC-F68190D54B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27538" y="6165850"/>
            <a:ext cx="201612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>
                <a:latin typeface="Corbel" panose="020B0503020204020204" pitchFamily="34" charset="0"/>
              </a:rPr>
              <a:t>Outgroup</a:t>
            </a:r>
          </a:p>
        </p:txBody>
      </p:sp>
      <p:pic>
        <p:nvPicPr>
          <p:cNvPr id="74756" name="Picture 10">
            <a:extLst>
              <a:ext uri="{FF2B5EF4-FFF2-40B4-BE49-F238E27FC236}">
                <a16:creationId xmlns:a16="http://schemas.microsoft.com/office/drawing/2014/main" id="{9445B2C5-1982-8349-A7A7-BBE77C4168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83"/>
          <a:stretch>
            <a:fillRect/>
          </a:stretch>
        </p:blipFill>
        <p:spPr bwMode="auto">
          <a:xfrm>
            <a:off x="5815013" y="1844675"/>
            <a:ext cx="3184525" cy="1282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4757" name="Picture 4">
            <a:extLst>
              <a:ext uri="{FF2B5EF4-FFF2-40B4-BE49-F238E27FC236}">
                <a16:creationId xmlns:a16="http://schemas.microsoft.com/office/drawing/2014/main" id="{3E7BE4D6-3F06-1B48-B163-681A6B582C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1557338"/>
            <a:ext cx="5170488" cy="5300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4758" name="TextBox 6">
            <a:extLst>
              <a:ext uri="{FF2B5EF4-FFF2-40B4-BE49-F238E27FC236}">
                <a16:creationId xmlns:a16="http://schemas.microsoft.com/office/drawing/2014/main" id="{6B612933-A7CC-594A-B919-156D560DB4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72225" y="4868863"/>
            <a:ext cx="2592388" cy="461962"/>
          </a:xfrm>
          <a:prstGeom prst="rect">
            <a:avLst/>
          </a:prstGeom>
          <a:noFill/>
          <a:ln w="76200">
            <a:solidFill>
              <a:srgbClr val="EE9F08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i="1"/>
              <a:t>H. bolanderi</a:t>
            </a:r>
          </a:p>
        </p:txBody>
      </p:sp>
      <p:sp>
        <p:nvSpPr>
          <p:cNvPr id="74759" name="TextBox 7">
            <a:extLst>
              <a:ext uri="{FF2B5EF4-FFF2-40B4-BE49-F238E27FC236}">
                <a16:creationId xmlns:a16="http://schemas.microsoft.com/office/drawing/2014/main" id="{7F8A2FF6-F87C-9A48-9AB7-DB2A42B719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72225" y="5445125"/>
            <a:ext cx="2592388" cy="461963"/>
          </a:xfrm>
          <a:prstGeom prst="rect">
            <a:avLst/>
          </a:prstGeom>
          <a:noFill/>
          <a:ln w="76200">
            <a:solidFill>
              <a:srgbClr val="F1070A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i="1"/>
              <a:t>H. annuus</a:t>
            </a:r>
          </a:p>
        </p:txBody>
      </p:sp>
      <p:sp>
        <p:nvSpPr>
          <p:cNvPr id="9" name="Rectangle 7">
            <a:extLst>
              <a:ext uri="{FF2B5EF4-FFF2-40B4-BE49-F238E27FC236}">
                <a16:creationId xmlns:a16="http://schemas.microsoft.com/office/drawing/2014/main" id="{1894F021-0389-DC4F-BD66-BFF7FEB0FD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95400" y="194983"/>
            <a:ext cx="6842125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945" tIns="41473" rIns="82945" bIns="41473">
            <a:spAutoFit/>
          </a:bodyPr>
          <a:lstStyle>
            <a:lvl1pPr defTabSz="41433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41433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41433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41433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41433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143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143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143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143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>
              <a:buClr>
                <a:srgbClr val="000000"/>
              </a:buClr>
              <a:buSzPct val="45000"/>
              <a:buFont typeface="Wingdings" pitchFamily="2" charset="2"/>
              <a:buNone/>
            </a:pPr>
            <a:r>
              <a:rPr lang="en-US" altLang="en-US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Candara" panose="020E0502030303020204" pitchFamily="34" charset="0"/>
              </a:rPr>
              <a:t>ABBA-BABA test</a:t>
            </a:r>
          </a:p>
        </p:txBody>
      </p:sp>
    </p:spTree>
    <p:extLst>
      <p:ext uri="{BB962C8B-B14F-4D97-AF65-F5344CB8AC3E}">
        <p14:creationId xmlns:p14="http://schemas.microsoft.com/office/powerpoint/2010/main" val="3141667502"/>
      </p:ext>
    </p:extLst>
  </p:cSld>
  <p:clrMapOvr>
    <a:masterClrMapping/>
  </p:clrMapOvr>
  <p:transition spd="slow" advClick="0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>
            <a:extLst>
              <a:ext uri="{FF2B5EF4-FFF2-40B4-BE49-F238E27FC236}">
                <a16:creationId xmlns:a16="http://schemas.microsoft.com/office/drawing/2014/main" id="{5BF04ADB-D5ED-BF4F-889D-304938CF10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44600" y="414338"/>
            <a:ext cx="6842125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945" tIns="41473" rIns="82945" bIns="41473">
            <a:spAutoFit/>
          </a:bodyPr>
          <a:lstStyle>
            <a:lvl1pPr defTabSz="41433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41433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41433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41433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41433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143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143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143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143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>
              <a:buClr>
                <a:srgbClr val="000000"/>
              </a:buClr>
              <a:buSzPct val="45000"/>
            </a:pPr>
            <a:r>
              <a:rPr lang="en-US" altLang="en-US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Candara" panose="020E0502030303020204" pitchFamily="34" charset="0"/>
              </a:rPr>
              <a:t>D statistic = 0.123 ± 0.033 </a:t>
            </a:r>
          </a:p>
        </p:txBody>
      </p:sp>
      <p:sp>
        <p:nvSpPr>
          <p:cNvPr id="76803" name="TextBox 8">
            <a:extLst>
              <a:ext uri="{FF2B5EF4-FFF2-40B4-BE49-F238E27FC236}">
                <a16:creationId xmlns:a16="http://schemas.microsoft.com/office/drawing/2014/main" id="{FBA48D5D-A088-2A46-B18D-45147801B3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27538" y="6165850"/>
            <a:ext cx="201612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>
                <a:latin typeface="Corbel" panose="020B0503020204020204" pitchFamily="34" charset="0"/>
              </a:rPr>
              <a:t>Outgroup</a:t>
            </a:r>
          </a:p>
        </p:txBody>
      </p:sp>
      <p:pic>
        <p:nvPicPr>
          <p:cNvPr id="76804" name="Picture 1">
            <a:extLst>
              <a:ext uri="{FF2B5EF4-FFF2-40B4-BE49-F238E27FC236}">
                <a16:creationId xmlns:a16="http://schemas.microsoft.com/office/drawing/2014/main" id="{1AA1E966-99F0-CE41-A743-F12663DEE9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1557338"/>
            <a:ext cx="5170487" cy="5300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6805" name="TextBox 7">
            <a:extLst>
              <a:ext uri="{FF2B5EF4-FFF2-40B4-BE49-F238E27FC236}">
                <a16:creationId xmlns:a16="http://schemas.microsoft.com/office/drawing/2014/main" id="{61CD66DD-2DFF-C244-8FE4-62F4E9BCE7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51500" y="2349500"/>
            <a:ext cx="3097213" cy="156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>
                <a:latin typeface="Corbel" panose="020B0503020204020204" pitchFamily="34" charset="0"/>
              </a:rPr>
              <a:t>ABBA &gt; BABA</a:t>
            </a:r>
          </a:p>
          <a:p>
            <a:endParaRPr lang="en-US" altLang="en-US">
              <a:latin typeface="Corbel" panose="020B0503020204020204" pitchFamily="34" charset="0"/>
            </a:endParaRPr>
          </a:p>
          <a:p>
            <a:r>
              <a:rPr lang="en-US" altLang="en-US">
                <a:latin typeface="Corbel" panose="020B0503020204020204" pitchFamily="34" charset="0"/>
              </a:rPr>
              <a:t>6-8% of the genome introgressed</a:t>
            </a:r>
          </a:p>
        </p:txBody>
      </p:sp>
      <p:sp>
        <p:nvSpPr>
          <p:cNvPr id="76806" name="TextBox 9">
            <a:extLst>
              <a:ext uri="{FF2B5EF4-FFF2-40B4-BE49-F238E27FC236}">
                <a16:creationId xmlns:a16="http://schemas.microsoft.com/office/drawing/2014/main" id="{AD09A894-A963-B14B-BB62-E0E18FD766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72225" y="4868863"/>
            <a:ext cx="2592388" cy="461962"/>
          </a:xfrm>
          <a:prstGeom prst="rect">
            <a:avLst/>
          </a:prstGeom>
          <a:noFill/>
          <a:ln w="76200">
            <a:solidFill>
              <a:srgbClr val="EE9F08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i="1"/>
              <a:t>H. bolanderi</a:t>
            </a:r>
          </a:p>
        </p:txBody>
      </p:sp>
      <p:sp>
        <p:nvSpPr>
          <p:cNvPr id="76807" name="TextBox 11">
            <a:extLst>
              <a:ext uri="{FF2B5EF4-FFF2-40B4-BE49-F238E27FC236}">
                <a16:creationId xmlns:a16="http://schemas.microsoft.com/office/drawing/2014/main" id="{C5269F79-26FB-0446-9A30-BFB8808C64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72225" y="5445125"/>
            <a:ext cx="2592388" cy="461963"/>
          </a:xfrm>
          <a:prstGeom prst="rect">
            <a:avLst/>
          </a:prstGeom>
          <a:noFill/>
          <a:ln w="76200">
            <a:solidFill>
              <a:srgbClr val="F1070A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i="1"/>
              <a:t>H. annuus</a:t>
            </a:r>
          </a:p>
        </p:txBody>
      </p:sp>
    </p:spTree>
    <p:extLst>
      <p:ext uri="{BB962C8B-B14F-4D97-AF65-F5344CB8AC3E}">
        <p14:creationId xmlns:p14="http://schemas.microsoft.com/office/powerpoint/2010/main" val="3667074842"/>
      </p:ext>
    </p:extLst>
  </p:cSld>
  <p:clrMapOvr>
    <a:masterClrMapping/>
  </p:clrMapOvr>
  <p:transition spd="slow" advClick="0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Oval 33">
            <a:extLst>
              <a:ext uri="{FF2B5EF4-FFF2-40B4-BE49-F238E27FC236}">
                <a16:creationId xmlns:a16="http://schemas.microsoft.com/office/drawing/2014/main" id="{3857E3F2-4F3F-BA46-82ED-C0629C3594DC}"/>
              </a:ext>
            </a:extLst>
          </p:cNvPr>
          <p:cNvSpPr/>
          <p:nvPr/>
        </p:nvSpPr>
        <p:spPr bwMode="auto">
          <a:xfrm>
            <a:off x="304800" y="268069"/>
            <a:ext cx="1447800" cy="2285999"/>
          </a:xfrm>
          <a:prstGeom prst="ellipse">
            <a:avLst/>
          </a:prstGeom>
          <a:solidFill>
            <a:srgbClr val="FFFFC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CCDEC52-BCD9-A341-AD70-41110133A387}"/>
              </a:ext>
            </a:extLst>
          </p:cNvPr>
          <p:cNvSpPr/>
          <p:nvPr/>
        </p:nvSpPr>
        <p:spPr bwMode="auto">
          <a:xfrm>
            <a:off x="550817" y="534769"/>
            <a:ext cx="266700" cy="419100"/>
          </a:xfrm>
          <a:prstGeom prst="ellipse">
            <a:avLst/>
          </a:prstGeom>
          <a:solidFill>
            <a:srgbClr val="FFD57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3C6F1D6-66C3-854B-A916-BE982E2D83EB}"/>
              </a:ext>
            </a:extLst>
          </p:cNvPr>
          <p:cNvSpPr/>
          <p:nvPr/>
        </p:nvSpPr>
        <p:spPr bwMode="auto">
          <a:xfrm>
            <a:off x="609600" y="572869"/>
            <a:ext cx="152400" cy="152400"/>
          </a:xfrm>
          <a:prstGeom prst="ellipse">
            <a:avLst/>
          </a:prstGeom>
          <a:solidFill>
            <a:srgbClr val="92D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8B69C79-7B83-0945-B00B-946084F0F535}"/>
              </a:ext>
            </a:extLst>
          </p:cNvPr>
          <p:cNvSpPr/>
          <p:nvPr/>
        </p:nvSpPr>
        <p:spPr bwMode="auto">
          <a:xfrm>
            <a:off x="609600" y="753572"/>
            <a:ext cx="152400" cy="152400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D6F6265-0C99-074D-8FFF-C24D05D05DC0}"/>
              </a:ext>
            </a:extLst>
          </p:cNvPr>
          <p:cNvSpPr/>
          <p:nvPr/>
        </p:nvSpPr>
        <p:spPr bwMode="auto">
          <a:xfrm>
            <a:off x="914400" y="363319"/>
            <a:ext cx="266700" cy="419100"/>
          </a:xfrm>
          <a:prstGeom prst="ellipse">
            <a:avLst/>
          </a:prstGeom>
          <a:solidFill>
            <a:srgbClr val="FFD57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7E37E6A-41A2-D447-8AE2-360AEAE8A388}"/>
              </a:ext>
            </a:extLst>
          </p:cNvPr>
          <p:cNvSpPr/>
          <p:nvPr/>
        </p:nvSpPr>
        <p:spPr bwMode="auto">
          <a:xfrm>
            <a:off x="973183" y="401419"/>
            <a:ext cx="152400" cy="152400"/>
          </a:xfrm>
          <a:prstGeom prst="ellipse">
            <a:avLst/>
          </a:prstGeom>
          <a:solidFill>
            <a:srgbClr val="92D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8B67926-8AB1-0E4A-9CD1-51F1EDAFCD76}"/>
              </a:ext>
            </a:extLst>
          </p:cNvPr>
          <p:cNvSpPr/>
          <p:nvPr/>
        </p:nvSpPr>
        <p:spPr bwMode="auto">
          <a:xfrm>
            <a:off x="973183" y="582122"/>
            <a:ext cx="152400" cy="152400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DCFD930-CCDC-9743-8DF7-C533C8D7C378}"/>
              </a:ext>
            </a:extLst>
          </p:cNvPr>
          <p:cNvSpPr/>
          <p:nvPr/>
        </p:nvSpPr>
        <p:spPr bwMode="auto">
          <a:xfrm>
            <a:off x="746760" y="905972"/>
            <a:ext cx="266700" cy="419100"/>
          </a:xfrm>
          <a:prstGeom prst="ellipse">
            <a:avLst/>
          </a:prstGeom>
          <a:solidFill>
            <a:srgbClr val="FFD57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FD77A8A-3414-0744-837C-F8C86651111A}"/>
              </a:ext>
            </a:extLst>
          </p:cNvPr>
          <p:cNvSpPr/>
          <p:nvPr/>
        </p:nvSpPr>
        <p:spPr bwMode="auto">
          <a:xfrm>
            <a:off x="805543" y="944072"/>
            <a:ext cx="152400" cy="152400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9F2328A-94C9-FE4D-856C-9B3E68188D53}"/>
              </a:ext>
            </a:extLst>
          </p:cNvPr>
          <p:cNvSpPr/>
          <p:nvPr/>
        </p:nvSpPr>
        <p:spPr bwMode="auto">
          <a:xfrm>
            <a:off x="805543" y="1124775"/>
            <a:ext cx="152400" cy="152400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1B2A762-E723-F44E-8051-EB6CCB195934}"/>
              </a:ext>
            </a:extLst>
          </p:cNvPr>
          <p:cNvSpPr/>
          <p:nvPr/>
        </p:nvSpPr>
        <p:spPr bwMode="auto">
          <a:xfrm>
            <a:off x="1144633" y="753572"/>
            <a:ext cx="266700" cy="419100"/>
          </a:xfrm>
          <a:prstGeom prst="ellipse">
            <a:avLst/>
          </a:prstGeom>
          <a:solidFill>
            <a:srgbClr val="FFD57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6D57E37-6108-3649-91B7-3161B8AB5CB9}"/>
              </a:ext>
            </a:extLst>
          </p:cNvPr>
          <p:cNvSpPr/>
          <p:nvPr/>
        </p:nvSpPr>
        <p:spPr bwMode="auto">
          <a:xfrm>
            <a:off x="1203416" y="791672"/>
            <a:ext cx="152400" cy="152400"/>
          </a:xfrm>
          <a:prstGeom prst="ellipse">
            <a:avLst/>
          </a:prstGeom>
          <a:solidFill>
            <a:srgbClr val="92D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E1DF43D-13AD-9A49-997D-AAFFDFB71AD5}"/>
              </a:ext>
            </a:extLst>
          </p:cNvPr>
          <p:cNvSpPr/>
          <p:nvPr/>
        </p:nvSpPr>
        <p:spPr bwMode="auto">
          <a:xfrm>
            <a:off x="1203416" y="972375"/>
            <a:ext cx="152400" cy="152400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3A46A84-DCA8-D541-B7CE-3DF88EEC352A}"/>
              </a:ext>
            </a:extLst>
          </p:cNvPr>
          <p:cNvSpPr/>
          <p:nvPr/>
        </p:nvSpPr>
        <p:spPr bwMode="auto">
          <a:xfrm>
            <a:off x="411480" y="1325072"/>
            <a:ext cx="266700" cy="419100"/>
          </a:xfrm>
          <a:prstGeom prst="ellipse">
            <a:avLst/>
          </a:prstGeom>
          <a:solidFill>
            <a:srgbClr val="FFD57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3878AE4-55AD-9C4A-8D47-650F9DEE85D8}"/>
              </a:ext>
            </a:extLst>
          </p:cNvPr>
          <p:cNvSpPr/>
          <p:nvPr/>
        </p:nvSpPr>
        <p:spPr bwMode="auto">
          <a:xfrm>
            <a:off x="470263" y="1363172"/>
            <a:ext cx="152400" cy="152400"/>
          </a:xfrm>
          <a:prstGeom prst="ellipse">
            <a:avLst/>
          </a:prstGeom>
          <a:solidFill>
            <a:srgbClr val="92D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1F27180-F1D4-E140-B432-3E7A44FE458E}"/>
              </a:ext>
            </a:extLst>
          </p:cNvPr>
          <p:cNvSpPr/>
          <p:nvPr/>
        </p:nvSpPr>
        <p:spPr bwMode="auto">
          <a:xfrm>
            <a:off x="470263" y="1543875"/>
            <a:ext cx="152400" cy="152400"/>
          </a:xfrm>
          <a:prstGeom prst="ellipse">
            <a:avLst/>
          </a:prstGeom>
          <a:solidFill>
            <a:srgbClr val="92D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C8F132B-2E74-FD49-A781-544D32DAAD80}"/>
              </a:ext>
            </a:extLst>
          </p:cNvPr>
          <p:cNvSpPr/>
          <p:nvPr/>
        </p:nvSpPr>
        <p:spPr bwMode="auto">
          <a:xfrm>
            <a:off x="824593" y="1353375"/>
            <a:ext cx="266700" cy="419100"/>
          </a:xfrm>
          <a:prstGeom prst="ellipse">
            <a:avLst/>
          </a:prstGeom>
          <a:solidFill>
            <a:srgbClr val="FFD57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416A8AF-1E50-1243-A938-4A0409CF091A}"/>
              </a:ext>
            </a:extLst>
          </p:cNvPr>
          <p:cNvSpPr/>
          <p:nvPr/>
        </p:nvSpPr>
        <p:spPr bwMode="auto">
          <a:xfrm>
            <a:off x="883376" y="1391475"/>
            <a:ext cx="152400" cy="152400"/>
          </a:xfrm>
          <a:prstGeom prst="ellipse">
            <a:avLst/>
          </a:prstGeom>
          <a:solidFill>
            <a:srgbClr val="92D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FB80FEB-025B-F541-8E1A-221F3903D0DE}"/>
              </a:ext>
            </a:extLst>
          </p:cNvPr>
          <p:cNvSpPr/>
          <p:nvPr/>
        </p:nvSpPr>
        <p:spPr bwMode="auto">
          <a:xfrm>
            <a:off x="883376" y="1572178"/>
            <a:ext cx="152400" cy="152400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5F01C98D-9949-594D-BAAD-4A54CE6BCD7E}"/>
              </a:ext>
            </a:extLst>
          </p:cNvPr>
          <p:cNvSpPr/>
          <p:nvPr/>
        </p:nvSpPr>
        <p:spPr bwMode="auto">
          <a:xfrm>
            <a:off x="1128849" y="1515572"/>
            <a:ext cx="266700" cy="419100"/>
          </a:xfrm>
          <a:prstGeom prst="ellipse">
            <a:avLst/>
          </a:prstGeom>
          <a:solidFill>
            <a:srgbClr val="FFD57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9FE78B3-6064-3845-A946-38B63FFAA502}"/>
              </a:ext>
            </a:extLst>
          </p:cNvPr>
          <p:cNvSpPr/>
          <p:nvPr/>
        </p:nvSpPr>
        <p:spPr bwMode="auto">
          <a:xfrm>
            <a:off x="1187632" y="1553672"/>
            <a:ext cx="152400" cy="152400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B3AB0297-BB06-2B4B-9E3F-E4552DEB422D}"/>
              </a:ext>
            </a:extLst>
          </p:cNvPr>
          <p:cNvSpPr/>
          <p:nvPr/>
        </p:nvSpPr>
        <p:spPr bwMode="auto">
          <a:xfrm>
            <a:off x="1187632" y="1734375"/>
            <a:ext cx="152400" cy="152400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6DA6F87-CFB4-2641-A56C-9C20F3A7B596}"/>
              </a:ext>
            </a:extLst>
          </p:cNvPr>
          <p:cNvSpPr/>
          <p:nvPr/>
        </p:nvSpPr>
        <p:spPr bwMode="auto">
          <a:xfrm>
            <a:off x="1433105" y="1258669"/>
            <a:ext cx="266700" cy="419100"/>
          </a:xfrm>
          <a:prstGeom prst="ellipse">
            <a:avLst/>
          </a:prstGeom>
          <a:solidFill>
            <a:srgbClr val="FFD57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64911FF9-482A-2943-AA57-AA10047DDA96}"/>
              </a:ext>
            </a:extLst>
          </p:cNvPr>
          <p:cNvSpPr/>
          <p:nvPr/>
        </p:nvSpPr>
        <p:spPr bwMode="auto">
          <a:xfrm>
            <a:off x="1491888" y="1296769"/>
            <a:ext cx="152400" cy="152400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78A9C8CD-65AE-914D-8F8B-4B1368A6D2C1}"/>
              </a:ext>
            </a:extLst>
          </p:cNvPr>
          <p:cNvSpPr/>
          <p:nvPr/>
        </p:nvSpPr>
        <p:spPr bwMode="auto">
          <a:xfrm>
            <a:off x="1491888" y="1477472"/>
            <a:ext cx="152400" cy="152400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EC689A52-54AD-CB4A-855C-D6FE551C3002}"/>
              </a:ext>
            </a:extLst>
          </p:cNvPr>
          <p:cNvSpPr/>
          <p:nvPr/>
        </p:nvSpPr>
        <p:spPr bwMode="auto">
          <a:xfrm>
            <a:off x="557893" y="1848131"/>
            <a:ext cx="266700" cy="419100"/>
          </a:xfrm>
          <a:prstGeom prst="ellipse">
            <a:avLst/>
          </a:prstGeom>
          <a:solidFill>
            <a:srgbClr val="FFD57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620B8090-8111-8048-A1F4-80AC64B0C563}"/>
              </a:ext>
            </a:extLst>
          </p:cNvPr>
          <p:cNvSpPr/>
          <p:nvPr/>
        </p:nvSpPr>
        <p:spPr bwMode="auto">
          <a:xfrm>
            <a:off x="616676" y="1886231"/>
            <a:ext cx="152400" cy="152400"/>
          </a:xfrm>
          <a:prstGeom prst="ellipse">
            <a:avLst/>
          </a:prstGeom>
          <a:solidFill>
            <a:srgbClr val="92D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5436E74E-DF6C-B040-831A-2F90A81CA6FA}"/>
              </a:ext>
            </a:extLst>
          </p:cNvPr>
          <p:cNvSpPr/>
          <p:nvPr/>
        </p:nvSpPr>
        <p:spPr bwMode="auto">
          <a:xfrm>
            <a:off x="616676" y="2066934"/>
            <a:ext cx="152400" cy="152400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9F7404B1-A63E-8243-B62E-0CF5C4101E63}"/>
              </a:ext>
            </a:extLst>
          </p:cNvPr>
          <p:cNvSpPr/>
          <p:nvPr/>
        </p:nvSpPr>
        <p:spPr bwMode="auto">
          <a:xfrm>
            <a:off x="957943" y="2086528"/>
            <a:ext cx="266700" cy="419100"/>
          </a:xfrm>
          <a:prstGeom prst="ellipse">
            <a:avLst/>
          </a:prstGeom>
          <a:solidFill>
            <a:srgbClr val="FFD57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2F91CEDF-3EE1-5E47-8542-803910AC6765}"/>
              </a:ext>
            </a:extLst>
          </p:cNvPr>
          <p:cNvSpPr/>
          <p:nvPr/>
        </p:nvSpPr>
        <p:spPr bwMode="auto">
          <a:xfrm>
            <a:off x="1016726" y="2124628"/>
            <a:ext cx="152400" cy="152400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966350F4-9ECA-4541-B1B7-0394807EE6C5}"/>
              </a:ext>
            </a:extLst>
          </p:cNvPr>
          <p:cNvSpPr/>
          <p:nvPr/>
        </p:nvSpPr>
        <p:spPr bwMode="auto">
          <a:xfrm>
            <a:off x="1016726" y="2305331"/>
            <a:ext cx="152400" cy="152400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A582035F-6A68-6B4F-B457-4D52F0FBE435}"/>
              </a:ext>
            </a:extLst>
          </p:cNvPr>
          <p:cNvSpPr/>
          <p:nvPr/>
        </p:nvSpPr>
        <p:spPr bwMode="auto">
          <a:xfrm>
            <a:off x="457200" y="2893725"/>
            <a:ext cx="152400" cy="152400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8856EE7-D2D4-EF42-9842-242F387A5561}"/>
              </a:ext>
            </a:extLst>
          </p:cNvPr>
          <p:cNvSpPr/>
          <p:nvPr/>
        </p:nvSpPr>
        <p:spPr bwMode="auto">
          <a:xfrm>
            <a:off x="457200" y="3198525"/>
            <a:ext cx="152400" cy="152400"/>
          </a:xfrm>
          <a:prstGeom prst="ellipse">
            <a:avLst/>
          </a:prstGeom>
          <a:solidFill>
            <a:srgbClr val="92D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1F3D993-EA48-EC43-BE3B-3840C7DE5056}"/>
              </a:ext>
            </a:extLst>
          </p:cNvPr>
          <p:cNvSpPr txBox="1"/>
          <p:nvPr/>
        </p:nvSpPr>
        <p:spPr>
          <a:xfrm>
            <a:off x="590142" y="2782669"/>
            <a:ext cx="160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>
                    <a:lumMod val="85000"/>
                  </a:schemeClr>
                </a:solidFill>
                <a:latin typeface="Arial Rounded MT Bold" panose="020F0704030504030204" pitchFamily="34" charset="77"/>
              </a:rPr>
              <a:t>A</a:t>
            </a:r>
          </a:p>
          <a:p>
            <a:r>
              <a:rPr lang="en-US" sz="1800" dirty="0">
                <a:solidFill>
                  <a:schemeClr val="bg1">
                    <a:lumMod val="85000"/>
                  </a:schemeClr>
                </a:solidFill>
                <a:latin typeface="Arial Rounded MT Bold" panose="020F0704030504030204" pitchFamily="34" charset="77"/>
              </a:rPr>
              <a:t>a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7115125-C4E8-F54E-9D54-85E2EA685C53}"/>
              </a:ext>
            </a:extLst>
          </p:cNvPr>
          <p:cNvSpPr txBox="1"/>
          <p:nvPr/>
        </p:nvSpPr>
        <p:spPr>
          <a:xfrm>
            <a:off x="1600200" y="135903"/>
            <a:ext cx="312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accent1">
                    <a:lumMod val="50000"/>
                  </a:schemeClr>
                </a:solidFill>
                <a:latin typeface="Arial Rounded MT Bold" panose="020F0704030504030204" pitchFamily="34" charset="77"/>
              </a:rPr>
              <a:t>Allele frequencies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AD842FF-9430-CB4D-BBB1-A9E5A5550970}"/>
              </a:ext>
            </a:extLst>
          </p:cNvPr>
          <p:cNvSpPr txBox="1"/>
          <p:nvPr/>
        </p:nvSpPr>
        <p:spPr>
          <a:xfrm>
            <a:off x="2138391" y="1017176"/>
            <a:ext cx="1631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Arial Rounded MT Bold" panose="020F0704030504030204" pitchFamily="34" charset="77"/>
              </a:rPr>
              <a:t>f</a:t>
            </a:r>
            <a:r>
              <a:rPr lang="en-US" sz="2400" baseline="-25000" dirty="0" err="1">
                <a:solidFill>
                  <a:srgbClr val="92D050"/>
                </a:solidFill>
                <a:latin typeface="Arial Rounded MT Bold" panose="020F0704030504030204" pitchFamily="34" charset="77"/>
              </a:rPr>
              <a:t>A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Arial Rounded MT Bold" panose="020F0704030504030204" pitchFamily="34" charset="77"/>
              </a:rPr>
              <a:t> =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11E84FA-6A12-234D-B480-28BD4A58AA7C}"/>
              </a:ext>
            </a:extLst>
          </p:cNvPr>
          <p:cNvSpPr txBox="1"/>
          <p:nvPr/>
        </p:nvSpPr>
        <p:spPr>
          <a:xfrm>
            <a:off x="2850362" y="1236842"/>
            <a:ext cx="7000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Arial Rounded MT Bold" panose="020F0704030504030204" pitchFamily="34" charset="77"/>
              </a:rPr>
              <a:t>2N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1598241-A759-E24A-8A02-BD12A2179F4F}"/>
              </a:ext>
            </a:extLst>
          </p:cNvPr>
          <p:cNvSpPr txBox="1"/>
          <p:nvPr/>
        </p:nvSpPr>
        <p:spPr>
          <a:xfrm>
            <a:off x="2883857" y="762000"/>
            <a:ext cx="8858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Arial Rounded MT Bold" panose="020F0704030504030204" pitchFamily="34" charset="77"/>
              </a:rPr>
              <a:t>N</a:t>
            </a:r>
            <a:r>
              <a:rPr lang="en-US" sz="2400" baseline="-25000" dirty="0">
                <a:solidFill>
                  <a:srgbClr val="92D050"/>
                </a:solidFill>
                <a:latin typeface="Arial Rounded MT Bold" panose="020F0704030504030204" pitchFamily="34" charset="77"/>
              </a:rPr>
              <a:t>A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8EB7131-7FD3-884E-A6B9-E2300BD4DFA5}"/>
              </a:ext>
            </a:extLst>
          </p:cNvPr>
          <p:cNvCxnSpPr>
            <a:cxnSpLocks/>
          </p:cNvCxnSpPr>
          <p:nvPr/>
        </p:nvCxnSpPr>
        <p:spPr bwMode="auto">
          <a:xfrm>
            <a:off x="2779103" y="1250568"/>
            <a:ext cx="70007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CBA511F2-300A-564D-962B-8E212A146451}"/>
              </a:ext>
            </a:extLst>
          </p:cNvPr>
          <p:cNvSpPr txBox="1"/>
          <p:nvPr/>
        </p:nvSpPr>
        <p:spPr>
          <a:xfrm>
            <a:off x="3474088" y="1017176"/>
            <a:ext cx="1631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Arial Rounded MT Bold" panose="020F0704030504030204" pitchFamily="34" charset="77"/>
              </a:rPr>
              <a:t> =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7DD795D-246C-0740-8883-D5827E8F8BE5}"/>
              </a:ext>
            </a:extLst>
          </p:cNvPr>
          <p:cNvSpPr txBox="1"/>
          <p:nvPr/>
        </p:nvSpPr>
        <p:spPr>
          <a:xfrm>
            <a:off x="4114801" y="1236842"/>
            <a:ext cx="8858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Arial Rounded MT Bold" panose="020F0704030504030204" pitchFamily="34" charset="77"/>
              </a:rPr>
              <a:t>2*10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DE66609-167F-4545-9375-A86119FBA926}"/>
              </a:ext>
            </a:extLst>
          </p:cNvPr>
          <p:cNvSpPr txBox="1"/>
          <p:nvPr/>
        </p:nvSpPr>
        <p:spPr>
          <a:xfrm>
            <a:off x="4219554" y="762000"/>
            <a:ext cx="8858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92D050"/>
                </a:solidFill>
                <a:latin typeface="Arial Rounded MT Bold" panose="020F0704030504030204" pitchFamily="34" charset="77"/>
              </a:rPr>
              <a:t>7</a:t>
            </a:r>
            <a:endParaRPr lang="en-US" sz="2400" baseline="-25000" dirty="0">
              <a:solidFill>
                <a:srgbClr val="92D050"/>
              </a:solidFill>
              <a:latin typeface="Arial Rounded MT Bold" panose="020F0704030504030204" pitchFamily="34" charset="77"/>
            </a:endParaRP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0AD006D7-8E5E-D843-9234-D8A9429D0CEE}"/>
              </a:ext>
            </a:extLst>
          </p:cNvPr>
          <p:cNvCxnSpPr>
            <a:cxnSpLocks/>
          </p:cNvCxnSpPr>
          <p:nvPr/>
        </p:nvCxnSpPr>
        <p:spPr bwMode="auto">
          <a:xfrm>
            <a:off x="4114800" y="1250568"/>
            <a:ext cx="70007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261BD83E-A726-1E4B-AEA7-39B81B9F1A36}"/>
              </a:ext>
            </a:extLst>
          </p:cNvPr>
          <p:cNvSpPr txBox="1"/>
          <p:nvPr/>
        </p:nvSpPr>
        <p:spPr>
          <a:xfrm>
            <a:off x="8009657" y="1212129"/>
            <a:ext cx="8858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Arial Rounded MT Bold" panose="020F0704030504030204" pitchFamily="34" charset="77"/>
              </a:rPr>
              <a:t>2*10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AB3DF91-6179-6F4E-B2FC-72E6B3F7182C}"/>
              </a:ext>
            </a:extLst>
          </p:cNvPr>
          <p:cNvSpPr txBox="1"/>
          <p:nvPr/>
        </p:nvSpPr>
        <p:spPr>
          <a:xfrm>
            <a:off x="8114410" y="737287"/>
            <a:ext cx="8858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aseline="-25000" dirty="0">
                <a:solidFill>
                  <a:srgbClr val="FF0000"/>
                </a:solidFill>
                <a:latin typeface="Arial Rounded MT Bold" panose="020F0704030504030204" pitchFamily="34" charset="77"/>
              </a:rPr>
              <a:t>13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7554F38B-6FCB-8C4C-8F6A-DA2B3089E157}"/>
              </a:ext>
            </a:extLst>
          </p:cNvPr>
          <p:cNvCxnSpPr>
            <a:cxnSpLocks/>
          </p:cNvCxnSpPr>
          <p:nvPr/>
        </p:nvCxnSpPr>
        <p:spPr bwMode="auto">
          <a:xfrm>
            <a:off x="8009656" y="1225855"/>
            <a:ext cx="70007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4AE972F6-0684-274E-BEA9-905A5275369F}"/>
              </a:ext>
            </a:extLst>
          </p:cNvPr>
          <p:cNvSpPr txBox="1"/>
          <p:nvPr/>
        </p:nvSpPr>
        <p:spPr>
          <a:xfrm>
            <a:off x="5029200" y="1017176"/>
            <a:ext cx="30966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Arial Rounded MT Bold" panose="020F0704030504030204" pitchFamily="34" charset="77"/>
              </a:rPr>
              <a:t>    or      f</a:t>
            </a:r>
            <a:r>
              <a:rPr lang="en-US" sz="2400" baseline="-25000" dirty="0">
                <a:solidFill>
                  <a:srgbClr val="FF0000"/>
                </a:solidFill>
                <a:latin typeface="Arial Rounded MT Bold" panose="020F0704030504030204" pitchFamily="34" charset="77"/>
              </a:rPr>
              <a:t>a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Arial Rounded MT Bold" panose="020F0704030504030204" pitchFamily="34" charset="77"/>
              </a:rPr>
              <a:t> =              =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DBAFE79-A153-194F-9658-6299767EF254}"/>
              </a:ext>
            </a:extLst>
          </p:cNvPr>
          <p:cNvSpPr txBox="1"/>
          <p:nvPr/>
        </p:nvSpPr>
        <p:spPr>
          <a:xfrm>
            <a:off x="6842193" y="1206790"/>
            <a:ext cx="7000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Arial Rounded MT Bold" panose="020F0704030504030204" pitchFamily="34" charset="77"/>
              </a:rPr>
              <a:t>2N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C87D6C5-E5C6-4944-8F73-C8312FA67CA8}"/>
              </a:ext>
            </a:extLst>
          </p:cNvPr>
          <p:cNvSpPr txBox="1"/>
          <p:nvPr/>
        </p:nvSpPr>
        <p:spPr>
          <a:xfrm>
            <a:off x="6875688" y="731948"/>
            <a:ext cx="8858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Arial Rounded MT Bold" panose="020F0704030504030204" pitchFamily="34" charset="77"/>
              </a:rPr>
              <a:t>N</a:t>
            </a:r>
            <a:r>
              <a:rPr lang="en-US" sz="2400" baseline="-25000" dirty="0">
                <a:solidFill>
                  <a:srgbClr val="FF0000"/>
                </a:solidFill>
                <a:latin typeface="Arial Rounded MT Bold" panose="020F0704030504030204" pitchFamily="34" charset="77"/>
              </a:rPr>
              <a:t>a</a:t>
            </a:r>
            <a:endParaRPr lang="en-US" sz="2400" baseline="-25000" dirty="0">
              <a:solidFill>
                <a:srgbClr val="92D050"/>
              </a:solidFill>
              <a:latin typeface="Arial Rounded MT Bold" panose="020F0704030504030204" pitchFamily="34" charset="77"/>
            </a:endParaRP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FACFE174-8CE7-EA45-A222-55545FA0DE4B}"/>
              </a:ext>
            </a:extLst>
          </p:cNvPr>
          <p:cNvCxnSpPr>
            <a:cxnSpLocks/>
          </p:cNvCxnSpPr>
          <p:nvPr/>
        </p:nvCxnSpPr>
        <p:spPr bwMode="auto">
          <a:xfrm>
            <a:off x="6770934" y="1220516"/>
            <a:ext cx="70007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FE042331-7385-E549-8C14-6CF4C68C9C4A}"/>
              </a:ext>
            </a:extLst>
          </p:cNvPr>
          <p:cNvSpPr txBox="1"/>
          <p:nvPr/>
        </p:nvSpPr>
        <p:spPr>
          <a:xfrm>
            <a:off x="2464756" y="2303160"/>
            <a:ext cx="312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accent1">
                    <a:lumMod val="50000"/>
                  </a:schemeClr>
                </a:solidFill>
                <a:latin typeface="Arial Rounded MT Bold" panose="020F0704030504030204" pitchFamily="34" charset="77"/>
              </a:rPr>
              <a:t>Genotype  frequencies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37F6F6C-BADD-8142-8455-3110F1F3ED45}"/>
              </a:ext>
            </a:extLst>
          </p:cNvPr>
          <p:cNvSpPr txBox="1"/>
          <p:nvPr/>
        </p:nvSpPr>
        <p:spPr>
          <a:xfrm>
            <a:off x="2395544" y="2845976"/>
            <a:ext cx="1631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Arial Rounded MT Bold" panose="020F0704030504030204" pitchFamily="34" charset="77"/>
              </a:rPr>
              <a:t>f</a:t>
            </a:r>
            <a:r>
              <a:rPr lang="en-US" sz="2400" baseline="-25000" dirty="0" err="1">
                <a:solidFill>
                  <a:srgbClr val="92D050"/>
                </a:solidFill>
                <a:latin typeface="Arial Rounded MT Bold" panose="020F0704030504030204" pitchFamily="34" charset="77"/>
              </a:rPr>
              <a:t>AA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Arial Rounded MT Bold" panose="020F0704030504030204" pitchFamily="34" charset="77"/>
              </a:rPr>
              <a:t> =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B315CA95-58FD-1445-A9D5-882EB8B33B19}"/>
              </a:ext>
            </a:extLst>
          </p:cNvPr>
          <p:cNvSpPr txBox="1"/>
          <p:nvPr/>
        </p:nvSpPr>
        <p:spPr>
          <a:xfrm>
            <a:off x="3107515" y="3065642"/>
            <a:ext cx="7000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Arial Rounded MT Bold" panose="020F0704030504030204" pitchFamily="34" charset="77"/>
              </a:rPr>
              <a:t>2N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E5728C6-2A28-C441-B40A-F18C892D8231}"/>
              </a:ext>
            </a:extLst>
          </p:cNvPr>
          <p:cNvSpPr txBox="1"/>
          <p:nvPr/>
        </p:nvSpPr>
        <p:spPr>
          <a:xfrm>
            <a:off x="3141010" y="2590800"/>
            <a:ext cx="8858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Arial Rounded MT Bold" panose="020F0704030504030204" pitchFamily="34" charset="77"/>
              </a:rPr>
              <a:t>N</a:t>
            </a:r>
            <a:r>
              <a:rPr lang="en-US" sz="2400" baseline="-25000" dirty="0">
                <a:solidFill>
                  <a:srgbClr val="92D050"/>
                </a:solidFill>
                <a:latin typeface="Arial Rounded MT Bold" panose="020F0704030504030204" pitchFamily="34" charset="77"/>
              </a:rPr>
              <a:t>AA</a:t>
            </a: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85D278FA-519F-F14E-AD58-BDDC1A1C1AE8}"/>
              </a:ext>
            </a:extLst>
          </p:cNvPr>
          <p:cNvCxnSpPr>
            <a:cxnSpLocks/>
          </p:cNvCxnSpPr>
          <p:nvPr/>
        </p:nvCxnSpPr>
        <p:spPr bwMode="auto">
          <a:xfrm>
            <a:off x="3036256" y="3079368"/>
            <a:ext cx="70007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81EDB168-CB06-1845-A0B5-61C1BBFDD9D3}"/>
              </a:ext>
            </a:extLst>
          </p:cNvPr>
          <p:cNvSpPr txBox="1"/>
          <p:nvPr/>
        </p:nvSpPr>
        <p:spPr>
          <a:xfrm>
            <a:off x="3731241" y="2845976"/>
            <a:ext cx="1631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Arial Rounded MT Bold" panose="020F0704030504030204" pitchFamily="34" charset="77"/>
              </a:rPr>
              <a:t> =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69B3F4B4-7F5D-C944-8124-5176CF4CF4F2}"/>
              </a:ext>
            </a:extLst>
          </p:cNvPr>
          <p:cNvSpPr txBox="1"/>
          <p:nvPr/>
        </p:nvSpPr>
        <p:spPr>
          <a:xfrm>
            <a:off x="4371954" y="3065642"/>
            <a:ext cx="8858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Arial Rounded MT Bold" panose="020F0704030504030204" pitchFamily="34" charset="77"/>
              </a:rPr>
              <a:t>10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940707E4-1497-834F-825C-3F93B46CE281}"/>
              </a:ext>
            </a:extLst>
          </p:cNvPr>
          <p:cNvSpPr txBox="1"/>
          <p:nvPr/>
        </p:nvSpPr>
        <p:spPr>
          <a:xfrm>
            <a:off x="4476707" y="2590800"/>
            <a:ext cx="8858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aseline="-25000" dirty="0">
                <a:solidFill>
                  <a:srgbClr val="92D050"/>
                </a:solidFill>
                <a:latin typeface="Arial Rounded MT Bold" panose="020F0704030504030204" pitchFamily="34" charset="77"/>
              </a:rPr>
              <a:t>1</a:t>
            </a:r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8E7FD97F-AEF9-A149-8066-1D92D10F029D}"/>
              </a:ext>
            </a:extLst>
          </p:cNvPr>
          <p:cNvCxnSpPr>
            <a:cxnSpLocks/>
          </p:cNvCxnSpPr>
          <p:nvPr/>
        </p:nvCxnSpPr>
        <p:spPr bwMode="auto">
          <a:xfrm>
            <a:off x="4371953" y="3079368"/>
            <a:ext cx="70007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C6DE4C21-A540-1B44-901A-1B9A8CFFF4F5}"/>
              </a:ext>
            </a:extLst>
          </p:cNvPr>
          <p:cNvSpPr txBox="1"/>
          <p:nvPr/>
        </p:nvSpPr>
        <p:spPr>
          <a:xfrm>
            <a:off x="4323519" y="4024773"/>
            <a:ext cx="8858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Arial Rounded MT Bold" panose="020F0704030504030204" pitchFamily="34" charset="77"/>
              </a:rPr>
              <a:t>10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B0DF31E2-3837-C940-A7AA-30998F54B495}"/>
              </a:ext>
            </a:extLst>
          </p:cNvPr>
          <p:cNvSpPr txBox="1"/>
          <p:nvPr/>
        </p:nvSpPr>
        <p:spPr>
          <a:xfrm>
            <a:off x="4428272" y="3549931"/>
            <a:ext cx="8858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aseline="-25000" dirty="0">
                <a:solidFill>
                  <a:srgbClr val="FFC000"/>
                </a:solidFill>
                <a:latin typeface="Arial Rounded MT Bold" panose="020F0704030504030204" pitchFamily="34" charset="77"/>
              </a:rPr>
              <a:t>5</a:t>
            </a:r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00577261-A2D8-6B4F-A1D4-A1C7BC1E4D82}"/>
              </a:ext>
            </a:extLst>
          </p:cNvPr>
          <p:cNvCxnSpPr>
            <a:cxnSpLocks/>
          </p:cNvCxnSpPr>
          <p:nvPr/>
        </p:nvCxnSpPr>
        <p:spPr bwMode="auto">
          <a:xfrm>
            <a:off x="4323518" y="4038499"/>
            <a:ext cx="70007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D8D1CB77-3D46-F54A-AB16-50AB17AA3EB9}"/>
              </a:ext>
            </a:extLst>
          </p:cNvPr>
          <p:cNvSpPr txBox="1"/>
          <p:nvPr/>
        </p:nvSpPr>
        <p:spPr>
          <a:xfrm>
            <a:off x="1343062" y="3829820"/>
            <a:ext cx="30966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Arial Rounded MT Bold" panose="020F0704030504030204" pitchFamily="34" charset="77"/>
              </a:rPr>
              <a:t>              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Arial Rounded MT Bold" panose="020F0704030504030204" pitchFamily="34" charset="77"/>
              </a:rPr>
              <a:t>fA</a:t>
            </a:r>
            <a:r>
              <a:rPr lang="en-US" sz="2400" baseline="-25000" dirty="0" err="1">
                <a:solidFill>
                  <a:schemeClr val="bg1">
                    <a:lumMod val="85000"/>
                  </a:schemeClr>
                </a:solidFill>
                <a:latin typeface="Arial Rounded MT Bold" panose="020F0704030504030204" pitchFamily="34" charset="77"/>
              </a:rPr>
              <a:t>a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Arial Rounded MT Bold" panose="020F0704030504030204" pitchFamily="34" charset="77"/>
              </a:rPr>
              <a:t> =            =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389621C9-1691-5144-A2F2-6F0AEF06E4C6}"/>
              </a:ext>
            </a:extLst>
          </p:cNvPr>
          <p:cNvSpPr txBox="1"/>
          <p:nvPr/>
        </p:nvSpPr>
        <p:spPr>
          <a:xfrm>
            <a:off x="3156055" y="4019434"/>
            <a:ext cx="7000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Arial Rounded MT Bold" panose="020F0704030504030204" pitchFamily="34" charset="77"/>
              </a:rPr>
              <a:t>2N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FD9ED699-9BEC-1E4A-BEFB-9961429626D4}"/>
              </a:ext>
            </a:extLst>
          </p:cNvPr>
          <p:cNvSpPr txBox="1"/>
          <p:nvPr/>
        </p:nvSpPr>
        <p:spPr>
          <a:xfrm>
            <a:off x="3189550" y="3544592"/>
            <a:ext cx="8858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Arial Rounded MT Bold" panose="020F0704030504030204" pitchFamily="34" charset="77"/>
              </a:rPr>
              <a:t>NA</a:t>
            </a:r>
            <a:r>
              <a:rPr lang="en-US" sz="2400" baseline="-25000" dirty="0" err="1">
                <a:solidFill>
                  <a:schemeClr val="bg1">
                    <a:lumMod val="85000"/>
                  </a:schemeClr>
                </a:solidFill>
                <a:latin typeface="Arial Rounded MT Bold" panose="020F0704030504030204" pitchFamily="34" charset="77"/>
              </a:rPr>
              <a:t>a</a:t>
            </a:r>
            <a:endParaRPr lang="en-US" sz="2400" baseline="-25000" dirty="0">
              <a:solidFill>
                <a:schemeClr val="bg1">
                  <a:lumMod val="85000"/>
                </a:schemeClr>
              </a:solidFill>
              <a:latin typeface="Arial Rounded MT Bold" panose="020F0704030504030204" pitchFamily="34" charset="77"/>
            </a:endParaRP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00EED075-65C5-1D48-9DED-89F3AB63C25C}"/>
              </a:ext>
            </a:extLst>
          </p:cNvPr>
          <p:cNvCxnSpPr>
            <a:cxnSpLocks/>
          </p:cNvCxnSpPr>
          <p:nvPr/>
        </p:nvCxnSpPr>
        <p:spPr bwMode="auto">
          <a:xfrm>
            <a:off x="3084796" y="4033160"/>
            <a:ext cx="70007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85915EC6-52D8-C240-8ACD-57A25AEB9A1D}"/>
              </a:ext>
            </a:extLst>
          </p:cNvPr>
          <p:cNvSpPr txBox="1"/>
          <p:nvPr/>
        </p:nvSpPr>
        <p:spPr>
          <a:xfrm>
            <a:off x="4275857" y="5052611"/>
            <a:ext cx="8858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Arial Rounded MT Bold" panose="020F0704030504030204" pitchFamily="34" charset="77"/>
              </a:rPr>
              <a:t>10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54CC652A-788E-AC4B-8937-5359F3F3F8B5}"/>
              </a:ext>
            </a:extLst>
          </p:cNvPr>
          <p:cNvSpPr txBox="1"/>
          <p:nvPr/>
        </p:nvSpPr>
        <p:spPr>
          <a:xfrm>
            <a:off x="4380610" y="4577769"/>
            <a:ext cx="8858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aseline="-25000" dirty="0">
                <a:solidFill>
                  <a:srgbClr val="FF0000"/>
                </a:solidFill>
                <a:latin typeface="Arial Rounded MT Bold" panose="020F0704030504030204" pitchFamily="34" charset="77"/>
              </a:rPr>
              <a:t>4</a:t>
            </a:r>
          </a:p>
        </p:txBody>
      </p: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B66192F5-55D8-2643-B336-560015596E3A}"/>
              </a:ext>
            </a:extLst>
          </p:cNvPr>
          <p:cNvCxnSpPr>
            <a:cxnSpLocks/>
          </p:cNvCxnSpPr>
          <p:nvPr/>
        </p:nvCxnSpPr>
        <p:spPr bwMode="auto">
          <a:xfrm>
            <a:off x="4275856" y="5066337"/>
            <a:ext cx="70007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6E5E5A41-3D4E-1445-9D5B-5AB8A19BEF4D}"/>
              </a:ext>
            </a:extLst>
          </p:cNvPr>
          <p:cNvSpPr txBox="1"/>
          <p:nvPr/>
        </p:nvSpPr>
        <p:spPr>
          <a:xfrm>
            <a:off x="1295400" y="4857658"/>
            <a:ext cx="30966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Arial Rounded MT Bold" panose="020F0704030504030204" pitchFamily="34" charset="77"/>
              </a:rPr>
              <a:t>              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Arial Rounded MT Bold" panose="020F0704030504030204" pitchFamily="34" charset="77"/>
              </a:rPr>
              <a:t>f</a:t>
            </a:r>
            <a:r>
              <a:rPr lang="en-US" sz="2400" baseline="-25000" dirty="0" err="1">
                <a:solidFill>
                  <a:srgbClr val="FF0000"/>
                </a:solidFill>
                <a:latin typeface="Arial Rounded MT Bold" panose="020F0704030504030204" pitchFamily="34" charset="77"/>
              </a:rPr>
              <a:t>aa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Arial Rounded MT Bold" panose="020F0704030504030204" pitchFamily="34" charset="77"/>
              </a:rPr>
              <a:t> =            =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3DD6C1AD-12FC-F54C-86AD-23913CB332CD}"/>
              </a:ext>
            </a:extLst>
          </p:cNvPr>
          <p:cNvSpPr txBox="1"/>
          <p:nvPr/>
        </p:nvSpPr>
        <p:spPr>
          <a:xfrm>
            <a:off x="3108393" y="5047272"/>
            <a:ext cx="7000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Arial Rounded MT Bold" panose="020F0704030504030204" pitchFamily="34" charset="77"/>
              </a:rPr>
              <a:t>2N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4E0973F2-242B-9841-996F-5BDC52219137}"/>
              </a:ext>
            </a:extLst>
          </p:cNvPr>
          <p:cNvSpPr txBox="1"/>
          <p:nvPr/>
        </p:nvSpPr>
        <p:spPr>
          <a:xfrm>
            <a:off x="3141888" y="4572430"/>
            <a:ext cx="8858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Arial Rounded MT Bold" panose="020F0704030504030204" pitchFamily="34" charset="77"/>
              </a:rPr>
              <a:t>N</a:t>
            </a:r>
            <a:r>
              <a:rPr lang="en-US" sz="2400" baseline="-25000" dirty="0" err="1">
                <a:solidFill>
                  <a:srgbClr val="FF0000"/>
                </a:solidFill>
                <a:latin typeface="Arial Rounded MT Bold" panose="020F0704030504030204" pitchFamily="34" charset="77"/>
              </a:rPr>
              <a:t>aa</a:t>
            </a:r>
            <a:endParaRPr lang="en-US" sz="2400" baseline="-25000" dirty="0">
              <a:solidFill>
                <a:srgbClr val="92D050"/>
              </a:solidFill>
              <a:latin typeface="Arial Rounded MT Bold" panose="020F0704030504030204" pitchFamily="34" charset="77"/>
            </a:endParaRPr>
          </a:p>
        </p:txBody>
      </p: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EBDEA792-4766-E147-AE9A-8E35D9F2C5D7}"/>
              </a:ext>
            </a:extLst>
          </p:cNvPr>
          <p:cNvCxnSpPr>
            <a:cxnSpLocks/>
          </p:cNvCxnSpPr>
          <p:nvPr/>
        </p:nvCxnSpPr>
        <p:spPr bwMode="auto">
          <a:xfrm>
            <a:off x="3037134" y="5060998"/>
            <a:ext cx="70007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0023E5D3-C7C0-CB40-8CF6-E7816108F40A}"/>
              </a:ext>
            </a:extLst>
          </p:cNvPr>
          <p:cNvSpPr txBox="1"/>
          <p:nvPr/>
        </p:nvSpPr>
        <p:spPr>
          <a:xfrm>
            <a:off x="5665534" y="3768119"/>
            <a:ext cx="3386170" cy="1323439"/>
          </a:xfrm>
          <a:prstGeom prst="rect">
            <a:avLst/>
          </a:prstGeom>
          <a:noFill/>
          <a:ln w="15875">
            <a:solidFill>
              <a:schemeClr val="accent2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chemeClr val="bg1">
                    <a:lumMod val="85000"/>
                  </a:schemeClr>
                </a:solidFill>
                <a:latin typeface="Arial Rounded MT Bold" panose="020F0704030504030204" pitchFamily="34" charset="77"/>
              </a:rPr>
              <a:t>fA</a:t>
            </a:r>
            <a:r>
              <a:rPr lang="en-US" sz="2000" baseline="-25000" dirty="0" err="1">
                <a:solidFill>
                  <a:schemeClr val="bg1">
                    <a:lumMod val="85000"/>
                  </a:schemeClr>
                </a:solidFill>
                <a:latin typeface="Arial Rounded MT Bold" panose="020F0704030504030204" pitchFamily="34" charset="77"/>
              </a:rPr>
              <a:t>a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Arial Rounded MT Bold" panose="020F0704030504030204" pitchFamily="34" charset="77"/>
              </a:rPr>
              <a:t> = Heterozygosity</a:t>
            </a:r>
          </a:p>
          <a:p>
            <a:endParaRPr lang="en-US" sz="2000" dirty="0">
              <a:solidFill>
                <a:schemeClr val="bg1">
                  <a:lumMod val="85000"/>
                </a:schemeClr>
              </a:solidFill>
              <a:latin typeface="Arial Rounded MT Bold" panose="020F0704030504030204" pitchFamily="34" charset="77"/>
            </a:endParaRPr>
          </a:p>
          <a:p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Arial Rounded MT Bold" panose="020F0704030504030204" pitchFamily="34" charset="77"/>
              </a:rPr>
              <a:t>1 - </a:t>
            </a:r>
            <a:r>
              <a:rPr lang="en-US" sz="2000" dirty="0" err="1">
                <a:solidFill>
                  <a:schemeClr val="bg1">
                    <a:lumMod val="85000"/>
                  </a:schemeClr>
                </a:solidFill>
                <a:latin typeface="Arial Rounded MT Bold" panose="020F0704030504030204" pitchFamily="34" charset="77"/>
              </a:rPr>
              <a:t>fA</a:t>
            </a:r>
            <a:r>
              <a:rPr lang="en-US" sz="2000" baseline="-25000" dirty="0" err="1">
                <a:solidFill>
                  <a:schemeClr val="bg1">
                    <a:lumMod val="85000"/>
                  </a:schemeClr>
                </a:solidFill>
                <a:latin typeface="Arial Rounded MT Bold" panose="020F0704030504030204" pitchFamily="34" charset="77"/>
              </a:rPr>
              <a:t>a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Arial Rounded MT Bold" panose="020F0704030504030204" pitchFamily="34" charset="77"/>
              </a:rPr>
              <a:t> =  Homozygosity</a:t>
            </a:r>
          </a:p>
          <a:p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Arial Rounded MT Bold" panose="020F0704030504030204" pitchFamily="34" charset="77"/>
              </a:rPr>
              <a:t>= </a:t>
            </a:r>
            <a:r>
              <a:rPr lang="en-US" sz="2000" dirty="0" err="1">
                <a:solidFill>
                  <a:schemeClr val="bg1">
                    <a:lumMod val="85000"/>
                  </a:schemeClr>
                </a:solidFill>
                <a:latin typeface="Arial Rounded MT Bold" panose="020F0704030504030204" pitchFamily="34" charset="77"/>
              </a:rPr>
              <a:t>f</a:t>
            </a:r>
            <a:r>
              <a:rPr lang="en-US" sz="2000" dirty="0" err="1">
                <a:solidFill>
                  <a:srgbClr val="92D050"/>
                </a:solidFill>
                <a:latin typeface="Arial Rounded MT Bold" panose="020F0704030504030204" pitchFamily="34" charset="77"/>
              </a:rPr>
              <a:t>AA</a:t>
            </a:r>
            <a:r>
              <a:rPr lang="en-US" sz="2000" dirty="0">
                <a:solidFill>
                  <a:srgbClr val="92D050"/>
                </a:solidFill>
                <a:latin typeface="Arial Rounded MT Bold" panose="020F0704030504030204" pitchFamily="34" charset="77"/>
              </a:rPr>
              <a:t> 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Arial Rounded MT Bold" panose="020F0704030504030204" pitchFamily="34" charset="77"/>
              </a:rPr>
              <a:t>+</a:t>
            </a:r>
            <a:r>
              <a:rPr lang="en-US" sz="2000" dirty="0">
                <a:solidFill>
                  <a:srgbClr val="92D050"/>
                </a:solidFill>
                <a:latin typeface="Arial Rounded MT Bold" panose="020F0704030504030204" pitchFamily="34" charset="77"/>
              </a:rPr>
              <a:t> </a:t>
            </a:r>
            <a:r>
              <a:rPr lang="en-US" sz="2000" dirty="0" err="1">
                <a:solidFill>
                  <a:schemeClr val="bg1">
                    <a:lumMod val="85000"/>
                  </a:schemeClr>
                </a:solidFill>
                <a:latin typeface="Arial Rounded MT Bold" panose="020F0704030504030204" pitchFamily="34" charset="77"/>
              </a:rPr>
              <a:t>f</a:t>
            </a:r>
            <a:r>
              <a:rPr lang="en-US" sz="2000" baseline="-25000" dirty="0" err="1">
                <a:solidFill>
                  <a:srgbClr val="FF0000"/>
                </a:solidFill>
                <a:latin typeface="Arial Rounded MT Bold" panose="020F0704030504030204" pitchFamily="34" charset="77"/>
              </a:rPr>
              <a:t>aa</a:t>
            </a:r>
            <a:endParaRPr lang="en-US" sz="2000" dirty="0">
              <a:solidFill>
                <a:schemeClr val="bg1">
                  <a:lumMod val="85000"/>
                </a:schemeClr>
              </a:solidFill>
              <a:latin typeface="Arial Rounded MT Bold" panose="020F0704030504030204" pitchFamily="34" charset="7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6ACA9ABF-C863-8D4D-B420-F66D1053E332}"/>
              </a:ext>
            </a:extLst>
          </p:cNvPr>
          <p:cNvSpPr txBox="1"/>
          <p:nvPr/>
        </p:nvSpPr>
        <p:spPr>
          <a:xfrm>
            <a:off x="6619451" y="2049979"/>
            <a:ext cx="4439497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solidFill>
                  <a:schemeClr val="bg1">
                    <a:lumMod val="85000"/>
                  </a:schemeClr>
                </a:solidFill>
                <a:latin typeface="Arial Rounded MT Bold" panose="020F0704030504030204" pitchFamily="34" charset="77"/>
              </a:rPr>
              <a:t>K-allelic loci </a:t>
            </a:r>
          </a:p>
          <a:p>
            <a:endParaRPr lang="en-US" sz="2500" dirty="0">
              <a:solidFill>
                <a:schemeClr val="bg1">
                  <a:lumMod val="85000"/>
                </a:schemeClr>
              </a:solidFill>
              <a:latin typeface="Arial Rounded MT Bold" panose="020F0704030504030204" pitchFamily="34" charset="77"/>
            </a:endParaRPr>
          </a:p>
          <a:p>
            <a:r>
              <a:rPr lang="en-US" sz="2500" dirty="0">
                <a:solidFill>
                  <a:schemeClr val="bg1">
                    <a:lumMod val="85000"/>
                  </a:schemeClr>
                </a:solidFill>
                <a:latin typeface="Arial Rounded MT Bold" panose="020F0704030504030204" pitchFamily="34" charset="77"/>
              </a:rPr>
              <a:t>f</a:t>
            </a:r>
            <a:r>
              <a:rPr lang="en-US" sz="2500" baseline="-25000" dirty="0">
                <a:solidFill>
                  <a:schemeClr val="bg1">
                    <a:lumMod val="85000"/>
                  </a:schemeClr>
                </a:solidFill>
                <a:latin typeface="Arial Rounded MT Bold" panose="020F0704030504030204" pitchFamily="34" charset="77"/>
              </a:rPr>
              <a:t>i</a:t>
            </a:r>
            <a:r>
              <a:rPr lang="en-US" sz="2500" dirty="0">
                <a:solidFill>
                  <a:schemeClr val="bg1">
                    <a:lumMod val="85000"/>
                  </a:schemeClr>
                </a:solidFill>
                <a:latin typeface="Arial Rounded MT Bold" panose="020F0704030504030204" pitchFamily="34" charset="77"/>
              </a:rPr>
              <a:t> = </a:t>
            </a:r>
            <a:r>
              <a:rPr lang="en-US" sz="2500" dirty="0" err="1">
                <a:solidFill>
                  <a:schemeClr val="bg1">
                    <a:lumMod val="85000"/>
                  </a:schemeClr>
                </a:solidFill>
                <a:latin typeface="Arial Rounded MT Bold" panose="020F0704030504030204" pitchFamily="34" charset="77"/>
              </a:rPr>
              <a:t>f</a:t>
            </a:r>
            <a:r>
              <a:rPr lang="en-US" sz="2500" baseline="-25000" dirty="0" err="1">
                <a:solidFill>
                  <a:schemeClr val="bg1">
                    <a:lumMod val="85000"/>
                  </a:schemeClr>
                </a:solidFill>
                <a:latin typeface="Arial Rounded MT Bold" panose="020F0704030504030204" pitchFamily="34" charset="77"/>
              </a:rPr>
              <a:t>ii</a:t>
            </a:r>
            <a:r>
              <a:rPr lang="en-US" sz="2500" baseline="-25000" dirty="0">
                <a:solidFill>
                  <a:schemeClr val="bg1">
                    <a:lumMod val="85000"/>
                  </a:schemeClr>
                </a:solidFill>
                <a:latin typeface="Arial Rounded MT Bold" panose="020F0704030504030204" pitchFamily="34" charset="77"/>
              </a:rPr>
              <a:t> </a:t>
            </a:r>
            <a:r>
              <a:rPr lang="en-US" sz="2500" dirty="0">
                <a:solidFill>
                  <a:schemeClr val="bg1">
                    <a:lumMod val="85000"/>
                  </a:schemeClr>
                </a:solidFill>
                <a:latin typeface="Arial Rounded MT Bold" panose="020F0704030504030204" pitchFamily="34" charset="77"/>
              </a:rPr>
              <a:t>+ </a:t>
            </a:r>
            <a:r>
              <a:rPr lang="el-GR" sz="2500" dirty="0">
                <a:solidFill>
                  <a:schemeClr val="bg1">
                    <a:lumMod val="85000"/>
                  </a:schemeClr>
                </a:solidFill>
                <a:latin typeface="Arial Rounded MT Bold" panose="020F0704030504030204" pitchFamily="34" charset="77"/>
              </a:rPr>
              <a:t>Σ</a:t>
            </a:r>
            <a:r>
              <a:rPr lang="en-US" sz="2500" dirty="0">
                <a:solidFill>
                  <a:schemeClr val="bg1">
                    <a:lumMod val="85000"/>
                  </a:schemeClr>
                </a:solidFill>
                <a:latin typeface="Arial Rounded MT Bold" panose="020F0704030504030204" pitchFamily="34" charset="77"/>
              </a:rPr>
              <a:t> </a:t>
            </a:r>
            <a:r>
              <a:rPr lang="en-US" sz="2500" dirty="0" err="1">
                <a:solidFill>
                  <a:schemeClr val="bg1">
                    <a:lumMod val="85000"/>
                  </a:schemeClr>
                </a:solidFill>
                <a:latin typeface="Arial Rounded MT Bold" panose="020F0704030504030204" pitchFamily="34" charset="77"/>
              </a:rPr>
              <a:t>f</a:t>
            </a:r>
            <a:r>
              <a:rPr lang="en-US" sz="2500" baseline="-25000" dirty="0" err="1">
                <a:solidFill>
                  <a:schemeClr val="bg1">
                    <a:lumMod val="85000"/>
                  </a:schemeClr>
                </a:solidFill>
                <a:latin typeface="Arial Rounded MT Bold" panose="020F0704030504030204" pitchFamily="34" charset="77"/>
              </a:rPr>
              <a:t>ij</a:t>
            </a:r>
            <a:r>
              <a:rPr lang="en-US" sz="2500" dirty="0">
                <a:solidFill>
                  <a:schemeClr val="bg1">
                    <a:lumMod val="85000"/>
                  </a:schemeClr>
                </a:solidFill>
                <a:latin typeface="Arial Rounded MT Bold" panose="020F0704030504030204" pitchFamily="34" charset="77"/>
              </a:rPr>
              <a:t>/2 </a:t>
            </a:r>
          </a:p>
        </p:txBody>
      </p:sp>
    </p:spTree>
    <p:extLst>
      <p:ext uri="{BB962C8B-B14F-4D97-AF65-F5344CB8AC3E}">
        <p14:creationId xmlns:p14="http://schemas.microsoft.com/office/powerpoint/2010/main" val="233281739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3">
            <a:extLst>
              <a:ext uri="{FF2B5EF4-FFF2-40B4-BE49-F238E27FC236}">
                <a16:creationId xmlns:a16="http://schemas.microsoft.com/office/drawing/2014/main" id="{CA4C20E9-C204-3148-B01D-271847F3529D}"/>
              </a:ext>
            </a:extLst>
          </p:cNvPr>
          <p:cNvSpPr txBox="1"/>
          <p:nvPr/>
        </p:nvSpPr>
        <p:spPr>
          <a:xfrm>
            <a:off x="640257" y="2311279"/>
            <a:ext cx="7863485" cy="110735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35"/>
              </a:spcBef>
            </a:pPr>
            <a:r>
              <a:rPr sz="3500" b="1" dirty="0">
                <a:solidFill>
                  <a:srgbClr val="00B0F0"/>
                </a:solidFill>
                <a:latin typeface="Arial Rounded MT Bold" panose="020F0704030504030204" pitchFamily="34" charset="77"/>
                <a:cs typeface="Arial"/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Methods </a:t>
            </a:r>
            <a:r>
              <a:rPr sz="3500" b="1" spc="20" dirty="0">
                <a:solidFill>
                  <a:srgbClr val="00B0F0"/>
                </a:solidFill>
                <a:latin typeface="Arial Rounded MT Bold" panose="020F0704030504030204" pitchFamily="34" charset="77"/>
                <a:cs typeface="Arial"/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 </a:t>
            </a:r>
            <a:r>
              <a:rPr sz="3500" b="1" spc="-15" dirty="0">
                <a:solidFill>
                  <a:srgbClr val="00B0F0"/>
                </a:solidFill>
                <a:latin typeface="Arial Rounded MT Bold" panose="020F0704030504030204" pitchFamily="34" charset="77"/>
                <a:cs typeface="Arial"/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estimate</a:t>
            </a:r>
            <a:r>
              <a:rPr sz="3500" b="1" spc="-35" dirty="0">
                <a:solidFill>
                  <a:srgbClr val="00B0F0"/>
                </a:solidFill>
                <a:latin typeface="Arial Rounded MT Bold" panose="020F0704030504030204" pitchFamily="34" charset="77"/>
                <a:cs typeface="Arial"/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sz="3500" b="1" spc="-35" dirty="0">
                <a:solidFill>
                  <a:srgbClr val="00B0F0"/>
                </a:solidFill>
                <a:latin typeface="Arial Rounded MT Bold" panose="020F0704030504030204" pitchFamily="34" charset="77"/>
                <a:cs typeface="Arial"/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both</a:t>
            </a:r>
          </a:p>
          <a:p>
            <a:pPr marL="12700" algn="ctr">
              <a:lnSpc>
                <a:spcPct val="100000"/>
              </a:lnSpc>
              <a:spcBef>
                <a:spcPts val="135"/>
              </a:spcBef>
            </a:pPr>
            <a:r>
              <a:rPr lang="en-US" sz="3500" b="1" spc="-35" dirty="0">
                <a:solidFill>
                  <a:srgbClr val="00B0F0"/>
                </a:solidFill>
                <a:latin typeface="Arial Rounded MT Bold" panose="020F0704030504030204" pitchFamily="34" charset="77"/>
                <a:cs typeface="Arial"/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structure and </a:t>
            </a:r>
            <a:r>
              <a:rPr sz="3500" b="1" spc="-20" dirty="0">
                <a:solidFill>
                  <a:srgbClr val="00B0F0"/>
                </a:solidFill>
                <a:latin typeface="Arial Rounded MT Bold" panose="020F0704030504030204" pitchFamily="34" charset="77"/>
                <a:cs typeface="Arial"/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migration</a:t>
            </a:r>
            <a:endParaRPr sz="3500" dirty="0">
              <a:solidFill>
                <a:srgbClr val="00B0F0"/>
              </a:solidFill>
              <a:latin typeface="Arial Rounded MT Bold" panose="020F0704030504030204" pitchFamily="34" charset="77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0454681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57367" y="75918"/>
            <a:ext cx="3541194" cy="686126"/>
          </a:xfrm>
          <a:prstGeom prst="rect">
            <a:avLst/>
          </a:prstGeom>
        </p:spPr>
        <p:txBody>
          <a:bodyPr vert="horz" wrap="square" lIns="0" tIns="893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8929">
              <a:spcBef>
                <a:spcPts val="70"/>
              </a:spcBef>
            </a:pPr>
            <a:r>
              <a:rPr dirty="0">
                <a:solidFill>
                  <a:srgbClr val="0070C0"/>
                </a:solidFill>
                <a:latin typeface="Arial Rounded MT Bold" panose="020F0704030504030204" pitchFamily="34" charset="77"/>
              </a:rPr>
              <a:t>IM/IMa/IMa2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6086" y="1143000"/>
            <a:ext cx="5277900" cy="5274882"/>
          </a:xfrm>
          <a:prstGeom prst="rect">
            <a:avLst/>
          </a:prstGeom>
        </p:spPr>
        <p:txBody>
          <a:bodyPr vert="horz" wrap="square" lIns="0" tIns="37505" rIns="0" bIns="0" rtlCol="0">
            <a:spAutoFit/>
          </a:bodyPr>
          <a:lstStyle/>
          <a:p>
            <a:pPr marL="404054" marR="3572" indent="-395125">
              <a:lnSpc>
                <a:spcPts val="3234"/>
              </a:lnSpc>
              <a:spcBef>
                <a:spcPts val="295"/>
              </a:spcBef>
              <a:buSzPct val="171250"/>
              <a:buChar char="•"/>
              <a:tabLst>
                <a:tab pos="404500" algn="l"/>
                <a:tab pos="2819002" algn="l"/>
                <a:tab pos="4336549" algn="l"/>
              </a:tabLst>
            </a:pPr>
            <a:r>
              <a:rPr sz="2000" dirty="0">
                <a:latin typeface="Arial Rounded MT Bold" panose="020F0704030504030204" pitchFamily="34" charset="77"/>
                <a:cs typeface="Arial"/>
              </a:rPr>
              <a:t>Uses coalescent	simulation to  calculate the full likelihood	of  the data given the model, for  non-recombining regions  (mitochondria,Y chromosome,  small autosomal regions).</a:t>
            </a:r>
          </a:p>
          <a:p>
            <a:pPr marL="404054" marR="433967" indent="-395125">
              <a:lnSpc>
                <a:spcPts val="3234"/>
              </a:lnSpc>
              <a:spcBef>
                <a:spcPts val="1406"/>
              </a:spcBef>
              <a:buSzPct val="171250"/>
              <a:buChar char="•"/>
              <a:tabLst>
                <a:tab pos="404500" algn="l"/>
                <a:tab pos="2005983" algn="l"/>
                <a:tab pos="2795339" algn="l"/>
              </a:tabLst>
            </a:pPr>
            <a:r>
              <a:rPr sz="2000" dirty="0">
                <a:latin typeface="Arial Rounded MT Bold" panose="020F0704030504030204" pitchFamily="34" charset="77"/>
                <a:cs typeface="Arial"/>
              </a:rPr>
              <a:t>Bayesian inference based on  MCMC walk through  parameter	space, can be  computationally	expensive.</a:t>
            </a:r>
          </a:p>
          <a:p>
            <a:pPr marL="404054" marR="323690" indent="-395125">
              <a:lnSpc>
                <a:spcPts val="3234"/>
              </a:lnSpc>
              <a:spcBef>
                <a:spcPts val="1406"/>
              </a:spcBef>
              <a:buSzPct val="171250"/>
              <a:buChar char="•"/>
              <a:tabLst>
                <a:tab pos="404500" algn="l"/>
                <a:tab pos="3034646" algn="l"/>
              </a:tabLst>
            </a:pPr>
            <a:r>
              <a:rPr sz="2000" dirty="0">
                <a:latin typeface="Arial Rounded MT Bold" panose="020F0704030504030204" pitchFamily="34" charset="77"/>
                <a:cs typeface="Arial"/>
              </a:rPr>
              <a:t>Handles arbitrary	number of  populations.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122751" y="6289291"/>
            <a:ext cx="1881485" cy="50915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algn="ctr">
              <a:lnSpc>
                <a:spcPts val="1343"/>
              </a:lnSpc>
              <a:spcBef>
                <a:spcPts val="70"/>
              </a:spcBef>
            </a:pPr>
            <a:r>
              <a:rPr sz="1125" spc="-56" dirty="0">
                <a:latin typeface="Arial"/>
                <a:cs typeface="Arial"/>
              </a:rPr>
              <a:t>Hey </a:t>
            </a:r>
            <a:r>
              <a:rPr sz="1125" spc="-88" dirty="0">
                <a:latin typeface="Arial"/>
                <a:cs typeface="Arial"/>
              </a:rPr>
              <a:t>and </a:t>
            </a:r>
            <a:r>
              <a:rPr sz="1125" spc="-46" dirty="0">
                <a:latin typeface="Arial"/>
                <a:cs typeface="Arial"/>
              </a:rPr>
              <a:t>Nielsen </a:t>
            </a:r>
            <a:r>
              <a:rPr sz="1125" spc="-49" dirty="0">
                <a:latin typeface="Arial"/>
                <a:cs typeface="Arial"/>
              </a:rPr>
              <a:t>(2004)</a:t>
            </a:r>
            <a:r>
              <a:rPr sz="1125" spc="-74" dirty="0">
                <a:latin typeface="Arial"/>
                <a:cs typeface="Arial"/>
              </a:rPr>
              <a:t> </a:t>
            </a:r>
            <a:r>
              <a:rPr sz="1125" i="1" spc="-46" dirty="0">
                <a:latin typeface="Calibri"/>
                <a:cs typeface="Calibri"/>
              </a:rPr>
              <a:t>Genetics</a:t>
            </a:r>
            <a:endParaRPr sz="1125">
              <a:latin typeface="Calibri"/>
              <a:cs typeface="Calibri"/>
            </a:endParaRPr>
          </a:p>
          <a:p>
            <a:pPr algn="ctr">
              <a:lnSpc>
                <a:spcPts val="1343"/>
              </a:lnSpc>
            </a:pPr>
            <a:r>
              <a:rPr sz="1125" spc="-56" dirty="0">
                <a:latin typeface="Arial"/>
                <a:cs typeface="Arial"/>
              </a:rPr>
              <a:t>Hey </a:t>
            </a:r>
            <a:r>
              <a:rPr sz="1125" spc="-49" dirty="0">
                <a:latin typeface="Arial"/>
                <a:cs typeface="Arial"/>
              </a:rPr>
              <a:t>(2010) </a:t>
            </a:r>
            <a:r>
              <a:rPr sz="1125" i="1" spc="-56" dirty="0">
                <a:latin typeface="Calibri"/>
                <a:cs typeface="Calibri"/>
              </a:rPr>
              <a:t>Mol </a:t>
            </a:r>
            <a:r>
              <a:rPr sz="1125" i="1" spc="-53" dirty="0">
                <a:latin typeface="Calibri"/>
                <a:cs typeface="Calibri"/>
              </a:rPr>
              <a:t>Biol</a:t>
            </a:r>
            <a:r>
              <a:rPr sz="1125" i="1" spc="60" dirty="0">
                <a:latin typeface="Calibri"/>
                <a:cs typeface="Calibri"/>
              </a:rPr>
              <a:t> </a:t>
            </a:r>
            <a:r>
              <a:rPr sz="1125" i="1" spc="-46" dirty="0">
                <a:latin typeface="Calibri"/>
                <a:cs typeface="Calibri"/>
              </a:rPr>
              <a:t>Evol</a:t>
            </a:r>
            <a:endParaRPr sz="1125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656312" y="2894275"/>
            <a:ext cx="1115318" cy="1320701"/>
          </a:xfrm>
          <a:custGeom>
            <a:avLst/>
            <a:gdLst/>
            <a:ahLst/>
            <a:cxnLst/>
            <a:rect l="l" t="t" r="r" b="b"/>
            <a:pathLst>
              <a:path w="1586229" h="1878329">
                <a:moveTo>
                  <a:pt x="0" y="0"/>
                </a:moveTo>
                <a:lnTo>
                  <a:pt x="1585744" y="0"/>
                </a:lnTo>
                <a:lnTo>
                  <a:pt x="1585744" y="1878230"/>
                </a:lnTo>
                <a:lnTo>
                  <a:pt x="0" y="1878230"/>
                </a:lnTo>
                <a:lnTo>
                  <a:pt x="0" y="0"/>
                </a:lnTo>
                <a:close/>
              </a:path>
            </a:pathLst>
          </a:custGeom>
          <a:solidFill>
            <a:srgbClr val="DEE0E1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6" name="object 6"/>
          <p:cNvSpPr/>
          <p:nvPr/>
        </p:nvSpPr>
        <p:spPr>
          <a:xfrm>
            <a:off x="6126900" y="1455330"/>
            <a:ext cx="693837" cy="1443484"/>
          </a:xfrm>
          <a:custGeom>
            <a:avLst/>
            <a:gdLst/>
            <a:ahLst/>
            <a:cxnLst/>
            <a:rect l="l" t="t" r="r" b="b"/>
            <a:pathLst>
              <a:path w="986790" h="2052954">
                <a:moveTo>
                  <a:pt x="0" y="0"/>
                </a:moveTo>
                <a:lnTo>
                  <a:pt x="986680" y="0"/>
                </a:lnTo>
                <a:lnTo>
                  <a:pt x="986680" y="2052665"/>
                </a:lnTo>
                <a:lnTo>
                  <a:pt x="0" y="2052665"/>
                </a:lnTo>
                <a:lnTo>
                  <a:pt x="0" y="0"/>
                </a:lnTo>
                <a:close/>
              </a:path>
            </a:pathLst>
          </a:custGeom>
          <a:solidFill>
            <a:srgbClr val="DEE0E1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7" name="object 7"/>
          <p:cNvSpPr/>
          <p:nvPr/>
        </p:nvSpPr>
        <p:spPr>
          <a:xfrm>
            <a:off x="7147938" y="1456780"/>
            <a:ext cx="997446" cy="1449735"/>
          </a:xfrm>
          <a:custGeom>
            <a:avLst/>
            <a:gdLst/>
            <a:ahLst/>
            <a:cxnLst/>
            <a:rect l="l" t="t" r="r" b="b"/>
            <a:pathLst>
              <a:path w="1418590" h="2061845">
                <a:moveTo>
                  <a:pt x="0" y="0"/>
                </a:moveTo>
                <a:lnTo>
                  <a:pt x="1418355" y="0"/>
                </a:lnTo>
                <a:lnTo>
                  <a:pt x="1418355" y="2061471"/>
                </a:lnTo>
                <a:lnTo>
                  <a:pt x="0" y="2061471"/>
                </a:lnTo>
                <a:lnTo>
                  <a:pt x="0" y="0"/>
                </a:lnTo>
                <a:close/>
              </a:path>
            </a:pathLst>
          </a:custGeom>
          <a:solidFill>
            <a:srgbClr val="DEE0E1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8" name="object 8"/>
          <p:cNvSpPr/>
          <p:nvPr/>
        </p:nvSpPr>
        <p:spPr>
          <a:xfrm>
            <a:off x="6648051" y="2902522"/>
            <a:ext cx="0" cy="1315789"/>
          </a:xfrm>
          <a:custGeom>
            <a:avLst/>
            <a:gdLst/>
            <a:ahLst/>
            <a:cxnLst/>
            <a:rect l="l" t="t" r="r" b="b"/>
            <a:pathLst>
              <a:path h="1871345">
                <a:moveTo>
                  <a:pt x="0" y="1871185"/>
                </a:moveTo>
                <a:lnTo>
                  <a:pt x="0" y="0"/>
                </a:lnTo>
                <a:lnTo>
                  <a:pt x="0" y="1871185"/>
                </a:lnTo>
                <a:close/>
              </a:path>
            </a:pathLst>
          </a:custGeom>
          <a:ln w="13424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9" name="object 9"/>
          <p:cNvSpPr/>
          <p:nvPr/>
        </p:nvSpPr>
        <p:spPr>
          <a:xfrm>
            <a:off x="7763027" y="2902521"/>
            <a:ext cx="6251" cy="1309539"/>
          </a:xfrm>
          <a:custGeom>
            <a:avLst/>
            <a:gdLst/>
            <a:ahLst/>
            <a:cxnLst/>
            <a:rect l="l" t="t" r="r" b="b"/>
            <a:pathLst>
              <a:path w="8890" h="1862454">
                <a:moveTo>
                  <a:pt x="4403" y="-6712"/>
                </a:moveTo>
                <a:lnTo>
                  <a:pt x="4403" y="1869091"/>
                </a:lnTo>
              </a:path>
            </a:pathLst>
          </a:custGeom>
          <a:ln w="22231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0" name="object 10"/>
          <p:cNvSpPr/>
          <p:nvPr/>
        </p:nvSpPr>
        <p:spPr>
          <a:xfrm>
            <a:off x="6126900" y="1455330"/>
            <a:ext cx="6251" cy="1443484"/>
          </a:xfrm>
          <a:custGeom>
            <a:avLst/>
            <a:gdLst/>
            <a:ahLst/>
            <a:cxnLst/>
            <a:rect l="l" t="t" r="r" b="b"/>
            <a:pathLst>
              <a:path w="8890" h="2052954">
                <a:moveTo>
                  <a:pt x="4403" y="-7045"/>
                </a:moveTo>
                <a:lnTo>
                  <a:pt x="4403" y="2059689"/>
                </a:lnTo>
              </a:path>
            </a:pathLst>
          </a:custGeom>
          <a:ln w="22897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1" name="object 11"/>
          <p:cNvSpPr/>
          <p:nvPr/>
        </p:nvSpPr>
        <p:spPr>
          <a:xfrm>
            <a:off x="6830991" y="1451207"/>
            <a:ext cx="0" cy="1443484"/>
          </a:xfrm>
          <a:custGeom>
            <a:avLst/>
            <a:gdLst/>
            <a:ahLst/>
            <a:cxnLst/>
            <a:rect l="l" t="t" r="r" b="b"/>
            <a:pathLst>
              <a:path h="2052954">
                <a:moveTo>
                  <a:pt x="0" y="2052643"/>
                </a:moveTo>
                <a:lnTo>
                  <a:pt x="0" y="0"/>
                </a:lnTo>
                <a:lnTo>
                  <a:pt x="0" y="2052643"/>
                </a:lnTo>
                <a:close/>
              </a:path>
            </a:pathLst>
          </a:custGeom>
          <a:ln w="14090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2" name="object 12"/>
          <p:cNvSpPr/>
          <p:nvPr/>
        </p:nvSpPr>
        <p:spPr>
          <a:xfrm>
            <a:off x="7141745" y="1456780"/>
            <a:ext cx="6251" cy="1449735"/>
          </a:xfrm>
          <a:custGeom>
            <a:avLst/>
            <a:gdLst/>
            <a:ahLst/>
            <a:cxnLst/>
            <a:rect l="l" t="t" r="r" b="b"/>
            <a:pathLst>
              <a:path w="8890" h="2061845">
                <a:moveTo>
                  <a:pt x="4403" y="-7045"/>
                </a:moveTo>
                <a:lnTo>
                  <a:pt x="4403" y="2068517"/>
                </a:lnTo>
              </a:path>
            </a:pathLst>
          </a:custGeom>
          <a:ln w="22897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3" name="object 13"/>
          <p:cNvSpPr/>
          <p:nvPr/>
        </p:nvSpPr>
        <p:spPr>
          <a:xfrm>
            <a:off x="8145203" y="1456780"/>
            <a:ext cx="0" cy="1449735"/>
          </a:xfrm>
          <a:custGeom>
            <a:avLst/>
            <a:gdLst/>
            <a:ahLst/>
            <a:cxnLst/>
            <a:rect l="l" t="t" r="r" b="b"/>
            <a:pathLst>
              <a:path h="2061845">
                <a:moveTo>
                  <a:pt x="0" y="2061472"/>
                </a:moveTo>
                <a:lnTo>
                  <a:pt x="0" y="0"/>
                </a:lnTo>
                <a:lnTo>
                  <a:pt x="0" y="2061472"/>
                </a:lnTo>
                <a:close/>
              </a:path>
            </a:pathLst>
          </a:custGeom>
          <a:ln w="14090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4" name="object 14"/>
          <p:cNvSpPr/>
          <p:nvPr/>
        </p:nvSpPr>
        <p:spPr>
          <a:xfrm>
            <a:off x="6642674" y="1565383"/>
            <a:ext cx="53267" cy="842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5" name="object 15"/>
          <p:cNvSpPr/>
          <p:nvPr/>
        </p:nvSpPr>
        <p:spPr>
          <a:xfrm>
            <a:off x="6645574" y="1606478"/>
            <a:ext cx="663029" cy="0"/>
          </a:xfrm>
          <a:custGeom>
            <a:avLst/>
            <a:gdLst/>
            <a:ahLst/>
            <a:cxnLst/>
            <a:rect l="l" t="t" r="r" b="b"/>
            <a:pathLst>
              <a:path w="942975">
                <a:moveTo>
                  <a:pt x="0" y="0"/>
                </a:moveTo>
                <a:lnTo>
                  <a:pt x="942648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6" name="object 16"/>
          <p:cNvSpPr/>
          <p:nvPr/>
        </p:nvSpPr>
        <p:spPr>
          <a:xfrm>
            <a:off x="6645574" y="1606478"/>
            <a:ext cx="663029" cy="0"/>
          </a:xfrm>
          <a:custGeom>
            <a:avLst/>
            <a:gdLst/>
            <a:ahLst/>
            <a:cxnLst/>
            <a:rect l="l" t="t" r="r" b="b"/>
            <a:pathLst>
              <a:path w="942975">
                <a:moveTo>
                  <a:pt x="942648" y="0"/>
                </a:moveTo>
                <a:lnTo>
                  <a:pt x="0" y="0"/>
                </a:lnTo>
                <a:lnTo>
                  <a:pt x="942648" y="0"/>
                </a:lnTo>
                <a:close/>
              </a:path>
            </a:pathLst>
          </a:custGeom>
          <a:ln w="14090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7" name="object 17"/>
          <p:cNvSpPr/>
          <p:nvPr/>
        </p:nvSpPr>
        <p:spPr>
          <a:xfrm>
            <a:off x="7299040" y="1667009"/>
            <a:ext cx="53282" cy="842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8" name="object 18"/>
          <p:cNvSpPr/>
          <p:nvPr/>
        </p:nvSpPr>
        <p:spPr>
          <a:xfrm>
            <a:off x="6672186" y="1706247"/>
            <a:ext cx="663029" cy="893"/>
          </a:xfrm>
          <a:custGeom>
            <a:avLst/>
            <a:gdLst/>
            <a:ahLst/>
            <a:cxnLst/>
            <a:rect l="l" t="t" r="r" b="b"/>
            <a:pathLst>
              <a:path w="942975" h="1269">
                <a:moveTo>
                  <a:pt x="-7045" y="365"/>
                </a:moveTo>
                <a:lnTo>
                  <a:pt x="949694" y="365"/>
                </a:lnTo>
              </a:path>
            </a:pathLst>
          </a:custGeom>
          <a:ln w="14821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9" name="object 19"/>
          <p:cNvSpPr/>
          <p:nvPr/>
        </p:nvSpPr>
        <p:spPr>
          <a:xfrm>
            <a:off x="8366142" y="1452234"/>
            <a:ext cx="556320" cy="2757934"/>
          </a:xfrm>
          <a:custGeom>
            <a:avLst/>
            <a:gdLst/>
            <a:ahLst/>
            <a:cxnLst/>
            <a:rect l="l" t="t" r="r" b="b"/>
            <a:pathLst>
              <a:path w="791209" h="3922395">
                <a:moveTo>
                  <a:pt x="0" y="0"/>
                </a:moveTo>
                <a:lnTo>
                  <a:pt x="791110" y="0"/>
                </a:lnTo>
                <a:lnTo>
                  <a:pt x="791110" y="3922088"/>
                </a:lnTo>
                <a:lnTo>
                  <a:pt x="0" y="3922088"/>
                </a:lnTo>
                <a:lnTo>
                  <a:pt x="0" y="0"/>
                </a:lnTo>
                <a:close/>
              </a:path>
            </a:pathLst>
          </a:custGeom>
          <a:solidFill>
            <a:srgbClr val="DEE0E1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0" name="object 20"/>
          <p:cNvSpPr/>
          <p:nvPr/>
        </p:nvSpPr>
        <p:spPr>
          <a:xfrm>
            <a:off x="8359949" y="1452234"/>
            <a:ext cx="6251" cy="2757934"/>
          </a:xfrm>
          <a:custGeom>
            <a:avLst/>
            <a:gdLst/>
            <a:ahLst/>
            <a:cxnLst/>
            <a:rect l="l" t="t" r="r" b="b"/>
            <a:pathLst>
              <a:path w="8890" h="3922395">
                <a:moveTo>
                  <a:pt x="4403" y="-9719"/>
                </a:moveTo>
                <a:lnTo>
                  <a:pt x="4403" y="3931808"/>
                </a:lnTo>
              </a:path>
            </a:pathLst>
          </a:custGeom>
          <a:ln w="28245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1" name="object 21"/>
          <p:cNvSpPr/>
          <p:nvPr/>
        </p:nvSpPr>
        <p:spPr>
          <a:xfrm>
            <a:off x="8922376" y="1447265"/>
            <a:ext cx="0" cy="2767757"/>
          </a:xfrm>
          <a:custGeom>
            <a:avLst/>
            <a:gdLst/>
            <a:ahLst/>
            <a:cxnLst/>
            <a:rect l="l" t="t" r="r" b="b"/>
            <a:pathLst>
              <a:path h="3936365">
                <a:moveTo>
                  <a:pt x="0" y="3936201"/>
                </a:moveTo>
                <a:lnTo>
                  <a:pt x="0" y="0"/>
                </a:lnTo>
                <a:lnTo>
                  <a:pt x="0" y="3936201"/>
                </a:lnTo>
                <a:close/>
              </a:path>
            </a:pathLst>
          </a:custGeom>
          <a:ln w="19481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2" name="object 22"/>
          <p:cNvSpPr/>
          <p:nvPr/>
        </p:nvSpPr>
        <p:spPr>
          <a:xfrm>
            <a:off x="7652324" y="4210784"/>
            <a:ext cx="829121" cy="1424285"/>
          </a:xfrm>
          <a:custGeom>
            <a:avLst/>
            <a:gdLst/>
            <a:ahLst/>
            <a:cxnLst/>
            <a:rect l="l" t="t" r="r" b="b"/>
            <a:pathLst>
              <a:path w="1179195" h="2025650">
                <a:moveTo>
                  <a:pt x="0" y="0"/>
                </a:moveTo>
                <a:lnTo>
                  <a:pt x="1178730" y="0"/>
                </a:lnTo>
                <a:lnTo>
                  <a:pt x="1178730" y="2025041"/>
                </a:lnTo>
                <a:lnTo>
                  <a:pt x="0" y="2025041"/>
                </a:lnTo>
                <a:lnTo>
                  <a:pt x="0" y="0"/>
                </a:lnTo>
                <a:close/>
              </a:path>
            </a:pathLst>
          </a:custGeom>
          <a:solidFill>
            <a:srgbClr val="DEE0E1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3" name="object 23"/>
          <p:cNvSpPr/>
          <p:nvPr/>
        </p:nvSpPr>
        <p:spPr>
          <a:xfrm>
            <a:off x="7641163" y="4215752"/>
            <a:ext cx="6251" cy="1418481"/>
          </a:xfrm>
          <a:custGeom>
            <a:avLst/>
            <a:gdLst/>
            <a:ahLst/>
            <a:cxnLst/>
            <a:rect l="l" t="t" r="r" b="b"/>
            <a:pathLst>
              <a:path w="8890" h="2017395">
                <a:moveTo>
                  <a:pt x="4403" y="-6970"/>
                </a:moveTo>
                <a:lnTo>
                  <a:pt x="4403" y="2024344"/>
                </a:lnTo>
              </a:path>
            </a:pathLst>
          </a:custGeom>
          <a:ln w="22746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4" name="object 24"/>
          <p:cNvSpPr/>
          <p:nvPr/>
        </p:nvSpPr>
        <p:spPr>
          <a:xfrm>
            <a:off x="8491026" y="4210783"/>
            <a:ext cx="0" cy="1424732"/>
          </a:xfrm>
          <a:custGeom>
            <a:avLst/>
            <a:gdLst/>
            <a:ahLst/>
            <a:cxnLst/>
            <a:rect l="l" t="t" r="r" b="b"/>
            <a:pathLst>
              <a:path h="2026284">
                <a:moveTo>
                  <a:pt x="0" y="2026202"/>
                </a:moveTo>
                <a:lnTo>
                  <a:pt x="0" y="0"/>
                </a:lnTo>
                <a:lnTo>
                  <a:pt x="0" y="2026202"/>
                </a:lnTo>
                <a:close/>
              </a:path>
            </a:pathLst>
          </a:custGeom>
          <a:ln w="13983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5" name="object 25"/>
          <p:cNvSpPr/>
          <p:nvPr/>
        </p:nvSpPr>
        <p:spPr>
          <a:xfrm>
            <a:off x="5951996" y="2846792"/>
            <a:ext cx="53282" cy="8424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6" name="object 26"/>
          <p:cNvSpPr/>
          <p:nvPr/>
        </p:nvSpPr>
        <p:spPr>
          <a:xfrm>
            <a:off x="5617529" y="2886015"/>
            <a:ext cx="370582" cy="446"/>
          </a:xfrm>
          <a:custGeom>
            <a:avLst/>
            <a:gdLst/>
            <a:ahLst/>
            <a:cxnLst/>
            <a:rect l="l" t="t" r="r" b="b"/>
            <a:pathLst>
              <a:path w="527050" h="635">
                <a:moveTo>
                  <a:pt x="-7045" y="214"/>
                </a:moveTo>
                <a:lnTo>
                  <a:pt x="533851" y="214"/>
                </a:lnTo>
              </a:path>
            </a:pathLst>
          </a:custGeom>
          <a:ln w="14520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7" name="object 27"/>
          <p:cNvSpPr/>
          <p:nvPr/>
        </p:nvSpPr>
        <p:spPr>
          <a:xfrm>
            <a:off x="7055660" y="1528639"/>
            <a:ext cx="4911" cy="17413"/>
          </a:xfrm>
          <a:custGeom>
            <a:avLst/>
            <a:gdLst/>
            <a:ahLst/>
            <a:cxnLst/>
            <a:rect l="l" t="t" r="r" b="b"/>
            <a:pathLst>
              <a:path w="6984" h="24764">
                <a:moveTo>
                  <a:pt x="0" y="0"/>
                </a:moveTo>
                <a:lnTo>
                  <a:pt x="21" y="24658"/>
                </a:lnTo>
                <a:lnTo>
                  <a:pt x="6400" y="12329"/>
                </a:lnTo>
                <a:lnTo>
                  <a:pt x="1826" y="2039"/>
                </a:lnTo>
                <a:lnTo>
                  <a:pt x="0" y="0"/>
                </a:lnTo>
                <a:close/>
              </a:path>
            </a:pathLst>
          </a:custGeom>
          <a:solidFill>
            <a:srgbClr val="D8D9DA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8" name="object 28"/>
          <p:cNvSpPr/>
          <p:nvPr/>
        </p:nvSpPr>
        <p:spPr>
          <a:xfrm>
            <a:off x="7055660" y="1528638"/>
            <a:ext cx="4911" cy="17413"/>
          </a:xfrm>
          <a:custGeom>
            <a:avLst/>
            <a:gdLst/>
            <a:ahLst/>
            <a:cxnLst/>
            <a:rect l="l" t="t" r="r" b="b"/>
            <a:pathLst>
              <a:path w="6984" h="24764">
                <a:moveTo>
                  <a:pt x="21" y="24658"/>
                </a:moveTo>
                <a:lnTo>
                  <a:pt x="408" y="23885"/>
                </a:lnTo>
                <a:lnTo>
                  <a:pt x="6400" y="12329"/>
                </a:lnTo>
                <a:lnTo>
                  <a:pt x="1825" y="2040"/>
                </a:lnTo>
                <a:lnTo>
                  <a:pt x="0" y="0"/>
                </a:lnTo>
              </a:path>
            </a:pathLst>
          </a:custGeom>
          <a:ln w="5949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9" name="object 29"/>
          <p:cNvSpPr/>
          <p:nvPr/>
        </p:nvSpPr>
        <p:spPr>
          <a:xfrm>
            <a:off x="7055660" y="1781369"/>
            <a:ext cx="4911" cy="17413"/>
          </a:xfrm>
          <a:custGeom>
            <a:avLst/>
            <a:gdLst/>
            <a:ahLst/>
            <a:cxnLst/>
            <a:rect l="l" t="t" r="r" b="b"/>
            <a:pathLst>
              <a:path w="6984" h="24764">
                <a:moveTo>
                  <a:pt x="0" y="0"/>
                </a:moveTo>
                <a:lnTo>
                  <a:pt x="21" y="24658"/>
                </a:lnTo>
                <a:lnTo>
                  <a:pt x="6400" y="12329"/>
                </a:lnTo>
                <a:lnTo>
                  <a:pt x="1826" y="2039"/>
                </a:lnTo>
                <a:lnTo>
                  <a:pt x="0" y="0"/>
                </a:lnTo>
                <a:close/>
              </a:path>
            </a:pathLst>
          </a:custGeom>
          <a:solidFill>
            <a:srgbClr val="D8D9DA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30" name="object 30"/>
          <p:cNvSpPr/>
          <p:nvPr/>
        </p:nvSpPr>
        <p:spPr>
          <a:xfrm>
            <a:off x="7055660" y="1781368"/>
            <a:ext cx="4911" cy="17413"/>
          </a:xfrm>
          <a:custGeom>
            <a:avLst/>
            <a:gdLst/>
            <a:ahLst/>
            <a:cxnLst/>
            <a:rect l="l" t="t" r="r" b="b"/>
            <a:pathLst>
              <a:path w="6984" h="24764">
                <a:moveTo>
                  <a:pt x="21" y="24658"/>
                </a:moveTo>
                <a:lnTo>
                  <a:pt x="408" y="23885"/>
                </a:lnTo>
                <a:lnTo>
                  <a:pt x="6400" y="12329"/>
                </a:lnTo>
                <a:lnTo>
                  <a:pt x="1825" y="2040"/>
                </a:lnTo>
                <a:lnTo>
                  <a:pt x="0" y="0"/>
                </a:lnTo>
              </a:path>
            </a:pathLst>
          </a:custGeom>
          <a:ln w="5949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31" name="object 31"/>
          <p:cNvSpPr/>
          <p:nvPr/>
        </p:nvSpPr>
        <p:spPr>
          <a:xfrm>
            <a:off x="7020560" y="1789358"/>
            <a:ext cx="38398" cy="446"/>
          </a:xfrm>
          <a:custGeom>
            <a:avLst/>
            <a:gdLst/>
            <a:ahLst/>
            <a:cxnLst/>
            <a:rect l="l" t="t" r="r" b="b"/>
            <a:pathLst>
              <a:path w="54609" h="635">
                <a:moveTo>
                  <a:pt x="0" y="64"/>
                </a:moveTo>
                <a:lnTo>
                  <a:pt x="54471" y="0"/>
                </a:lnTo>
                <a:lnTo>
                  <a:pt x="0" y="64"/>
                </a:lnTo>
                <a:close/>
              </a:path>
            </a:pathLst>
          </a:custGeom>
          <a:ln w="5949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32" name="object 32"/>
          <p:cNvSpPr/>
          <p:nvPr/>
        </p:nvSpPr>
        <p:spPr>
          <a:xfrm>
            <a:off x="8558211" y="1512766"/>
            <a:ext cx="122733" cy="12902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33" name="object 33"/>
          <p:cNvSpPr/>
          <p:nvPr/>
        </p:nvSpPr>
        <p:spPr>
          <a:xfrm>
            <a:off x="7999162" y="4362687"/>
            <a:ext cx="123899" cy="12900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34" name="object 34"/>
          <p:cNvSpPr/>
          <p:nvPr/>
        </p:nvSpPr>
        <p:spPr>
          <a:xfrm>
            <a:off x="7171611" y="3044518"/>
            <a:ext cx="126765" cy="12736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35" name="object 35"/>
          <p:cNvSpPr/>
          <p:nvPr/>
        </p:nvSpPr>
        <p:spPr>
          <a:xfrm>
            <a:off x="7642375" y="1528155"/>
            <a:ext cx="127478" cy="12736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36" name="object 36"/>
          <p:cNvSpPr/>
          <p:nvPr/>
        </p:nvSpPr>
        <p:spPr>
          <a:xfrm>
            <a:off x="6398561" y="1528155"/>
            <a:ext cx="65573" cy="1051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37" name="object 37"/>
          <p:cNvSpPr/>
          <p:nvPr/>
        </p:nvSpPr>
        <p:spPr>
          <a:xfrm>
            <a:off x="6483461" y="1575473"/>
            <a:ext cx="32593" cy="80367"/>
          </a:xfrm>
          <a:custGeom>
            <a:avLst/>
            <a:gdLst/>
            <a:ahLst/>
            <a:cxnLst/>
            <a:rect l="l" t="t" r="r" b="b"/>
            <a:pathLst>
              <a:path w="46354" h="114300">
                <a:moveTo>
                  <a:pt x="46181" y="110790"/>
                </a:moveTo>
                <a:lnTo>
                  <a:pt x="494" y="110790"/>
                </a:lnTo>
                <a:lnTo>
                  <a:pt x="494" y="113841"/>
                </a:lnTo>
                <a:lnTo>
                  <a:pt x="46181" y="113841"/>
                </a:lnTo>
                <a:lnTo>
                  <a:pt x="46181" y="110790"/>
                </a:lnTo>
                <a:close/>
              </a:path>
              <a:path w="46354" h="114300">
                <a:moveTo>
                  <a:pt x="30436" y="12844"/>
                </a:moveTo>
                <a:lnTo>
                  <a:pt x="14370" y="12844"/>
                </a:lnTo>
                <a:lnTo>
                  <a:pt x="16239" y="15057"/>
                </a:lnTo>
                <a:lnTo>
                  <a:pt x="16239" y="110619"/>
                </a:lnTo>
                <a:lnTo>
                  <a:pt x="2706" y="110790"/>
                </a:lnTo>
                <a:lnTo>
                  <a:pt x="43968" y="110790"/>
                </a:lnTo>
                <a:lnTo>
                  <a:pt x="30436" y="110619"/>
                </a:lnTo>
                <a:lnTo>
                  <a:pt x="30436" y="12844"/>
                </a:lnTo>
                <a:close/>
              </a:path>
              <a:path w="46354" h="114300">
                <a:moveTo>
                  <a:pt x="30436" y="0"/>
                </a:moveTo>
                <a:lnTo>
                  <a:pt x="27407" y="0"/>
                </a:lnTo>
                <a:lnTo>
                  <a:pt x="0" y="15057"/>
                </a:lnTo>
                <a:lnTo>
                  <a:pt x="0" y="18106"/>
                </a:lnTo>
                <a:lnTo>
                  <a:pt x="9644" y="14541"/>
                </a:lnTo>
                <a:lnTo>
                  <a:pt x="14370" y="12844"/>
                </a:lnTo>
                <a:lnTo>
                  <a:pt x="30436" y="12844"/>
                </a:lnTo>
                <a:lnTo>
                  <a:pt x="30436" y="0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38" name="object 38"/>
          <p:cNvSpPr/>
          <p:nvPr/>
        </p:nvSpPr>
        <p:spPr>
          <a:xfrm>
            <a:off x="5397059" y="2797875"/>
            <a:ext cx="86236" cy="1059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39" name="object 39"/>
          <p:cNvSpPr/>
          <p:nvPr/>
        </p:nvSpPr>
        <p:spPr>
          <a:xfrm>
            <a:off x="7850759" y="1845796"/>
            <a:ext cx="53267" cy="8424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0" name="object 40"/>
          <p:cNvSpPr/>
          <p:nvPr/>
        </p:nvSpPr>
        <p:spPr>
          <a:xfrm>
            <a:off x="7853659" y="1886861"/>
            <a:ext cx="663029" cy="0"/>
          </a:xfrm>
          <a:custGeom>
            <a:avLst/>
            <a:gdLst/>
            <a:ahLst/>
            <a:cxnLst/>
            <a:rect l="l" t="t" r="r" b="b"/>
            <a:pathLst>
              <a:path w="942975">
                <a:moveTo>
                  <a:pt x="0" y="0"/>
                </a:moveTo>
                <a:lnTo>
                  <a:pt x="942628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1" name="object 41"/>
          <p:cNvSpPr/>
          <p:nvPr/>
        </p:nvSpPr>
        <p:spPr>
          <a:xfrm>
            <a:off x="7853660" y="1886861"/>
            <a:ext cx="663029" cy="0"/>
          </a:xfrm>
          <a:custGeom>
            <a:avLst/>
            <a:gdLst/>
            <a:ahLst/>
            <a:cxnLst/>
            <a:rect l="l" t="t" r="r" b="b"/>
            <a:pathLst>
              <a:path w="942975">
                <a:moveTo>
                  <a:pt x="942627" y="0"/>
                </a:moveTo>
                <a:lnTo>
                  <a:pt x="0" y="0"/>
                </a:lnTo>
                <a:lnTo>
                  <a:pt x="942627" y="0"/>
                </a:lnTo>
                <a:close/>
              </a:path>
            </a:pathLst>
          </a:custGeom>
          <a:ln w="14090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2" name="object 42"/>
          <p:cNvSpPr/>
          <p:nvPr/>
        </p:nvSpPr>
        <p:spPr>
          <a:xfrm>
            <a:off x="8489184" y="1969685"/>
            <a:ext cx="53282" cy="8422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3" name="object 43"/>
          <p:cNvSpPr/>
          <p:nvPr/>
        </p:nvSpPr>
        <p:spPr>
          <a:xfrm>
            <a:off x="7862329" y="2008906"/>
            <a:ext cx="663029" cy="893"/>
          </a:xfrm>
          <a:custGeom>
            <a:avLst/>
            <a:gdLst/>
            <a:ahLst/>
            <a:cxnLst/>
            <a:rect l="l" t="t" r="r" b="b"/>
            <a:pathLst>
              <a:path w="942975" h="1269">
                <a:moveTo>
                  <a:pt x="-7045" y="375"/>
                </a:moveTo>
                <a:lnTo>
                  <a:pt x="949694" y="375"/>
                </a:lnTo>
              </a:path>
            </a:pathLst>
          </a:custGeom>
          <a:ln w="14842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4" name="object 44"/>
          <p:cNvSpPr/>
          <p:nvPr/>
        </p:nvSpPr>
        <p:spPr>
          <a:xfrm>
            <a:off x="8450989" y="3262375"/>
            <a:ext cx="67373" cy="8560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5" name="object 45"/>
          <p:cNvSpPr/>
          <p:nvPr/>
        </p:nvSpPr>
        <p:spPr>
          <a:xfrm>
            <a:off x="7639336" y="3302276"/>
            <a:ext cx="857696" cy="893"/>
          </a:xfrm>
          <a:custGeom>
            <a:avLst/>
            <a:gdLst/>
            <a:ahLst/>
            <a:cxnLst/>
            <a:rect l="l" t="t" r="r" b="b"/>
            <a:pathLst>
              <a:path w="1219834" h="1270">
                <a:moveTo>
                  <a:pt x="-8011" y="483"/>
                </a:moveTo>
                <a:lnTo>
                  <a:pt x="1227402" y="483"/>
                </a:lnTo>
              </a:path>
            </a:pathLst>
          </a:custGeom>
          <a:ln w="16990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6" name="object 46"/>
          <p:cNvSpPr/>
          <p:nvPr/>
        </p:nvSpPr>
        <p:spPr>
          <a:xfrm>
            <a:off x="7612809" y="3148311"/>
            <a:ext cx="69064" cy="8576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7" name="object 47"/>
          <p:cNvSpPr/>
          <p:nvPr/>
        </p:nvSpPr>
        <p:spPr>
          <a:xfrm>
            <a:off x="7615807" y="3190153"/>
            <a:ext cx="880914" cy="0"/>
          </a:xfrm>
          <a:custGeom>
            <a:avLst/>
            <a:gdLst/>
            <a:ahLst/>
            <a:cxnLst/>
            <a:rect l="l" t="t" r="r" b="b"/>
            <a:pathLst>
              <a:path w="1252854">
                <a:moveTo>
                  <a:pt x="0" y="0"/>
                </a:moveTo>
                <a:lnTo>
                  <a:pt x="1252726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8" name="object 48"/>
          <p:cNvSpPr/>
          <p:nvPr/>
        </p:nvSpPr>
        <p:spPr>
          <a:xfrm>
            <a:off x="7615807" y="3190153"/>
            <a:ext cx="880914" cy="0"/>
          </a:xfrm>
          <a:custGeom>
            <a:avLst/>
            <a:gdLst/>
            <a:ahLst/>
            <a:cxnLst/>
            <a:rect l="l" t="t" r="r" b="b"/>
            <a:pathLst>
              <a:path w="1252854">
                <a:moveTo>
                  <a:pt x="1252726" y="0"/>
                </a:moveTo>
                <a:lnTo>
                  <a:pt x="0" y="0"/>
                </a:lnTo>
                <a:lnTo>
                  <a:pt x="1252726" y="0"/>
                </a:lnTo>
                <a:close/>
              </a:path>
            </a:pathLst>
          </a:custGeom>
          <a:ln w="16259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9" name="object 49"/>
          <p:cNvSpPr/>
          <p:nvPr/>
        </p:nvSpPr>
        <p:spPr>
          <a:xfrm>
            <a:off x="6723112" y="2343931"/>
            <a:ext cx="1779240" cy="79474"/>
          </a:xfrm>
          <a:custGeom>
            <a:avLst/>
            <a:gdLst/>
            <a:ahLst/>
            <a:cxnLst/>
            <a:rect l="l" t="t" r="r" b="b"/>
            <a:pathLst>
              <a:path w="2530475" h="113029">
                <a:moveTo>
                  <a:pt x="35247" y="42293"/>
                </a:moveTo>
                <a:lnTo>
                  <a:pt x="0" y="112767"/>
                </a:lnTo>
                <a:lnTo>
                  <a:pt x="507452" y="42293"/>
                </a:lnTo>
                <a:lnTo>
                  <a:pt x="1021907" y="7045"/>
                </a:lnTo>
                <a:lnTo>
                  <a:pt x="1317938" y="0"/>
                </a:lnTo>
                <a:lnTo>
                  <a:pt x="1522315" y="7045"/>
                </a:lnTo>
                <a:lnTo>
                  <a:pt x="2022701" y="42293"/>
                </a:lnTo>
                <a:lnTo>
                  <a:pt x="2530132" y="98676"/>
                </a:lnTo>
              </a:path>
            </a:pathLst>
          </a:custGeom>
          <a:ln w="15722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0" name="object 50"/>
          <p:cNvSpPr/>
          <p:nvPr/>
        </p:nvSpPr>
        <p:spPr>
          <a:xfrm>
            <a:off x="6723112" y="2423220"/>
            <a:ext cx="39737" cy="27682"/>
          </a:xfrm>
          <a:custGeom>
            <a:avLst/>
            <a:gdLst/>
            <a:ahLst/>
            <a:cxnLst/>
            <a:rect l="l" t="t" r="r" b="b"/>
            <a:pathLst>
              <a:path w="56515" h="39370">
                <a:moveTo>
                  <a:pt x="56383" y="38770"/>
                </a:moveTo>
                <a:lnTo>
                  <a:pt x="0" y="0"/>
                </a:lnTo>
              </a:path>
            </a:pathLst>
          </a:custGeom>
          <a:ln w="15722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1" name="object 51"/>
          <p:cNvSpPr/>
          <p:nvPr/>
        </p:nvSpPr>
        <p:spPr>
          <a:xfrm>
            <a:off x="6735496" y="2457912"/>
            <a:ext cx="1779240" cy="119211"/>
          </a:xfrm>
          <a:custGeom>
            <a:avLst/>
            <a:gdLst/>
            <a:ahLst/>
            <a:cxnLst/>
            <a:rect l="l" t="t" r="r" b="b"/>
            <a:pathLst>
              <a:path w="2530475" h="169545">
                <a:moveTo>
                  <a:pt x="2459680" y="0"/>
                </a:moveTo>
                <a:lnTo>
                  <a:pt x="2530132" y="56383"/>
                </a:lnTo>
                <a:lnTo>
                  <a:pt x="2022701" y="126857"/>
                </a:lnTo>
                <a:lnTo>
                  <a:pt x="1508224" y="162105"/>
                </a:lnTo>
                <a:lnTo>
                  <a:pt x="1212216" y="169150"/>
                </a:lnTo>
                <a:lnTo>
                  <a:pt x="1007817" y="162105"/>
                </a:lnTo>
                <a:lnTo>
                  <a:pt x="507452" y="126857"/>
                </a:lnTo>
                <a:lnTo>
                  <a:pt x="0" y="70474"/>
                </a:lnTo>
              </a:path>
            </a:pathLst>
          </a:custGeom>
          <a:ln w="15722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2" name="object 52"/>
          <p:cNvSpPr/>
          <p:nvPr/>
        </p:nvSpPr>
        <p:spPr>
          <a:xfrm>
            <a:off x="8487250" y="2497557"/>
            <a:ext cx="27682" cy="42416"/>
          </a:xfrm>
          <a:custGeom>
            <a:avLst/>
            <a:gdLst/>
            <a:ahLst/>
            <a:cxnLst/>
            <a:rect l="l" t="t" r="r" b="b"/>
            <a:pathLst>
              <a:path w="39370" h="60325">
                <a:moveTo>
                  <a:pt x="38748" y="0"/>
                </a:moveTo>
                <a:lnTo>
                  <a:pt x="0" y="59906"/>
                </a:lnTo>
              </a:path>
            </a:pathLst>
          </a:custGeom>
          <a:ln w="15722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3" name="object 53"/>
          <p:cNvSpPr/>
          <p:nvPr/>
        </p:nvSpPr>
        <p:spPr>
          <a:xfrm>
            <a:off x="7915263" y="3353656"/>
            <a:ext cx="341836" cy="94936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4" name="object 54"/>
          <p:cNvSpPr/>
          <p:nvPr/>
        </p:nvSpPr>
        <p:spPr>
          <a:xfrm>
            <a:off x="7944971" y="3056343"/>
            <a:ext cx="164998" cy="94815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5" name="object 55"/>
          <p:cNvSpPr/>
          <p:nvPr/>
        </p:nvSpPr>
        <p:spPr>
          <a:xfrm>
            <a:off x="8123530" y="3068033"/>
            <a:ext cx="167338" cy="83246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6" name="object 56"/>
          <p:cNvSpPr/>
          <p:nvPr/>
        </p:nvSpPr>
        <p:spPr>
          <a:xfrm>
            <a:off x="8160532" y="1740743"/>
            <a:ext cx="164998" cy="9481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7" name="object 57"/>
          <p:cNvSpPr/>
          <p:nvPr/>
        </p:nvSpPr>
        <p:spPr>
          <a:xfrm>
            <a:off x="8339077" y="1752432"/>
            <a:ext cx="168048" cy="83246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8" name="object 58"/>
          <p:cNvSpPr/>
          <p:nvPr/>
        </p:nvSpPr>
        <p:spPr>
          <a:xfrm>
            <a:off x="8175394" y="2090069"/>
            <a:ext cx="341850" cy="94951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9" name="object 59"/>
          <p:cNvSpPr/>
          <p:nvPr/>
        </p:nvSpPr>
        <p:spPr>
          <a:xfrm>
            <a:off x="7335499" y="2171835"/>
            <a:ext cx="164982" cy="94829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60" name="object 60"/>
          <p:cNvSpPr/>
          <p:nvPr/>
        </p:nvSpPr>
        <p:spPr>
          <a:xfrm>
            <a:off x="7514028" y="2204231"/>
            <a:ext cx="108226" cy="62556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61" name="object 61"/>
          <p:cNvSpPr/>
          <p:nvPr/>
        </p:nvSpPr>
        <p:spPr>
          <a:xfrm>
            <a:off x="7639502" y="2184960"/>
            <a:ext cx="32593" cy="80367"/>
          </a:xfrm>
          <a:custGeom>
            <a:avLst/>
            <a:gdLst/>
            <a:ahLst/>
            <a:cxnLst/>
            <a:rect l="l" t="t" r="r" b="b"/>
            <a:pathLst>
              <a:path w="46354" h="114300">
                <a:moveTo>
                  <a:pt x="46181" y="110790"/>
                </a:moveTo>
                <a:lnTo>
                  <a:pt x="515" y="110790"/>
                </a:lnTo>
                <a:lnTo>
                  <a:pt x="515" y="113841"/>
                </a:lnTo>
                <a:lnTo>
                  <a:pt x="46181" y="113841"/>
                </a:lnTo>
                <a:lnTo>
                  <a:pt x="46181" y="110790"/>
                </a:lnTo>
                <a:close/>
              </a:path>
              <a:path w="46354" h="114300">
                <a:moveTo>
                  <a:pt x="30458" y="12866"/>
                </a:moveTo>
                <a:lnTo>
                  <a:pt x="14391" y="12866"/>
                </a:lnTo>
                <a:lnTo>
                  <a:pt x="16261" y="15057"/>
                </a:lnTo>
                <a:lnTo>
                  <a:pt x="16261" y="110619"/>
                </a:lnTo>
                <a:lnTo>
                  <a:pt x="2706" y="110790"/>
                </a:lnTo>
                <a:lnTo>
                  <a:pt x="43990" y="110790"/>
                </a:lnTo>
                <a:lnTo>
                  <a:pt x="30458" y="110619"/>
                </a:lnTo>
                <a:lnTo>
                  <a:pt x="30458" y="12866"/>
                </a:lnTo>
                <a:close/>
              </a:path>
              <a:path w="46354" h="114300">
                <a:moveTo>
                  <a:pt x="30458" y="0"/>
                </a:moveTo>
                <a:lnTo>
                  <a:pt x="27407" y="0"/>
                </a:lnTo>
                <a:lnTo>
                  <a:pt x="0" y="15057"/>
                </a:lnTo>
                <a:lnTo>
                  <a:pt x="0" y="18107"/>
                </a:lnTo>
                <a:lnTo>
                  <a:pt x="9644" y="14541"/>
                </a:lnTo>
                <a:lnTo>
                  <a:pt x="14391" y="12866"/>
                </a:lnTo>
                <a:lnTo>
                  <a:pt x="30458" y="12866"/>
                </a:lnTo>
                <a:lnTo>
                  <a:pt x="30458" y="0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62" name="object 62"/>
          <p:cNvSpPr/>
          <p:nvPr/>
        </p:nvSpPr>
        <p:spPr>
          <a:xfrm>
            <a:off x="7394958" y="2640097"/>
            <a:ext cx="112833" cy="68385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63" name="object 63"/>
          <p:cNvSpPr/>
          <p:nvPr/>
        </p:nvSpPr>
        <p:spPr>
          <a:xfrm>
            <a:off x="7522109" y="2653220"/>
            <a:ext cx="32593" cy="80367"/>
          </a:xfrm>
          <a:custGeom>
            <a:avLst/>
            <a:gdLst/>
            <a:ahLst/>
            <a:cxnLst/>
            <a:rect l="l" t="t" r="r" b="b"/>
            <a:pathLst>
              <a:path w="46354" h="114300">
                <a:moveTo>
                  <a:pt x="46202" y="110790"/>
                </a:moveTo>
                <a:lnTo>
                  <a:pt x="537" y="110790"/>
                </a:lnTo>
                <a:lnTo>
                  <a:pt x="537" y="113819"/>
                </a:lnTo>
                <a:lnTo>
                  <a:pt x="46202" y="113819"/>
                </a:lnTo>
                <a:lnTo>
                  <a:pt x="46202" y="110790"/>
                </a:lnTo>
                <a:close/>
              </a:path>
              <a:path w="46354" h="114300">
                <a:moveTo>
                  <a:pt x="30457" y="12844"/>
                </a:moveTo>
                <a:lnTo>
                  <a:pt x="14390" y="12844"/>
                </a:lnTo>
                <a:lnTo>
                  <a:pt x="16259" y="15057"/>
                </a:lnTo>
                <a:lnTo>
                  <a:pt x="16259" y="110619"/>
                </a:lnTo>
                <a:lnTo>
                  <a:pt x="2706" y="110790"/>
                </a:lnTo>
                <a:lnTo>
                  <a:pt x="43990" y="110790"/>
                </a:lnTo>
                <a:lnTo>
                  <a:pt x="30457" y="110619"/>
                </a:lnTo>
                <a:lnTo>
                  <a:pt x="30457" y="12844"/>
                </a:lnTo>
                <a:close/>
              </a:path>
              <a:path w="46354" h="114300">
                <a:moveTo>
                  <a:pt x="30457" y="0"/>
                </a:moveTo>
                <a:lnTo>
                  <a:pt x="27429" y="0"/>
                </a:lnTo>
                <a:lnTo>
                  <a:pt x="0" y="15057"/>
                </a:lnTo>
                <a:lnTo>
                  <a:pt x="0" y="18107"/>
                </a:lnTo>
                <a:lnTo>
                  <a:pt x="14390" y="12844"/>
                </a:lnTo>
                <a:lnTo>
                  <a:pt x="30457" y="12844"/>
                </a:lnTo>
                <a:lnTo>
                  <a:pt x="30457" y="0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64" name="object 64"/>
          <p:cNvSpPr/>
          <p:nvPr/>
        </p:nvSpPr>
        <p:spPr>
          <a:xfrm>
            <a:off x="7573503" y="2651786"/>
            <a:ext cx="163291" cy="83262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65" name="object 65"/>
          <p:cNvSpPr/>
          <p:nvPr/>
        </p:nvSpPr>
        <p:spPr>
          <a:xfrm>
            <a:off x="6941573" y="1495443"/>
            <a:ext cx="292918" cy="94951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66" name="object 66"/>
          <p:cNvSpPr/>
          <p:nvPr/>
        </p:nvSpPr>
        <p:spPr>
          <a:xfrm>
            <a:off x="7251725" y="1508567"/>
            <a:ext cx="32593" cy="80367"/>
          </a:xfrm>
          <a:custGeom>
            <a:avLst/>
            <a:gdLst/>
            <a:ahLst/>
            <a:cxnLst/>
            <a:rect l="l" t="t" r="r" b="b"/>
            <a:pathLst>
              <a:path w="46354" h="114300">
                <a:moveTo>
                  <a:pt x="46202" y="110792"/>
                </a:moveTo>
                <a:lnTo>
                  <a:pt x="537" y="110792"/>
                </a:lnTo>
                <a:lnTo>
                  <a:pt x="537" y="113841"/>
                </a:lnTo>
                <a:lnTo>
                  <a:pt x="46202" y="113841"/>
                </a:lnTo>
                <a:lnTo>
                  <a:pt x="46202" y="110792"/>
                </a:lnTo>
                <a:close/>
              </a:path>
              <a:path w="46354" h="114300">
                <a:moveTo>
                  <a:pt x="30457" y="12866"/>
                </a:moveTo>
                <a:lnTo>
                  <a:pt x="14390" y="12866"/>
                </a:lnTo>
                <a:lnTo>
                  <a:pt x="16259" y="15057"/>
                </a:lnTo>
                <a:lnTo>
                  <a:pt x="16259" y="110619"/>
                </a:lnTo>
                <a:lnTo>
                  <a:pt x="2706" y="110792"/>
                </a:lnTo>
                <a:lnTo>
                  <a:pt x="43988" y="110792"/>
                </a:lnTo>
                <a:lnTo>
                  <a:pt x="30457" y="110619"/>
                </a:lnTo>
                <a:lnTo>
                  <a:pt x="30457" y="12866"/>
                </a:lnTo>
                <a:close/>
              </a:path>
              <a:path w="46354" h="114300">
                <a:moveTo>
                  <a:pt x="30457" y="0"/>
                </a:moveTo>
                <a:lnTo>
                  <a:pt x="27429" y="0"/>
                </a:lnTo>
                <a:lnTo>
                  <a:pt x="0" y="15057"/>
                </a:lnTo>
                <a:lnTo>
                  <a:pt x="0" y="18107"/>
                </a:lnTo>
                <a:lnTo>
                  <a:pt x="9644" y="14541"/>
                </a:lnTo>
                <a:lnTo>
                  <a:pt x="14390" y="12866"/>
                </a:lnTo>
                <a:lnTo>
                  <a:pt x="30457" y="12866"/>
                </a:lnTo>
                <a:lnTo>
                  <a:pt x="30457" y="0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67" name="object 67"/>
          <p:cNvSpPr/>
          <p:nvPr/>
        </p:nvSpPr>
        <p:spPr>
          <a:xfrm>
            <a:off x="6919266" y="1770464"/>
            <a:ext cx="112847" cy="68385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68" name="object 68"/>
          <p:cNvSpPr/>
          <p:nvPr/>
        </p:nvSpPr>
        <p:spPr>
          <a:xfrm>
            <a:off x="7064193" y="1782879"/>
            <a:ext cx="32593" cy="80367"/>
          </a:xfrm>
          <a:custGeom>
            <a:avLst/>
            <a:gdLst/>
            <a:ahLst/>
            <a:cxnLst/>
            <a:rect l="l" t="t" r="r" b="b"/>
            <a:pathLst>
              <a:path w="46354" h="114300">
                <a:moveTo>
                  <a:pt x="46181" y="110790"/>
                </a:moveTo>
                <a:lnTo>
                  <a:pt x="515" y="110790"/>
                </a:lnTo>
                <a:lnTo>
                  <a:pt x="515" y="113819"/>
                </a:lnTo>
                <a:lnTo>
                  <a:pt x="46181" y="113819"/>
                </a:lnTo>
                <a:lnTo>
                  <a:pt x="46181" y="110790"/>
                </a:lnTo>
                <a:close/>
              </a:path>
              <a:path w="46354" h="114300">
                <a:moveTo>
                  <a:pt x="30458" y="12844"/>
                </a:moveTo>
                <a:lnTo>
                  <a:pt x="14391" y="12844"/>
                </a:lnTo>
                <a:lnTo>
                  <a:pt x="16238" y="15057"/>
                </a:lnTo>
                <a:lnTo>
                  <a:pt x="16238" y="110619"/>
                </a:lnTo>
                <a:lnTo>
                  <a:pt x="2706" y="110790"/>
                </a:lnTo>
                <a:lnTo>
                  <a:pt x="43990" y="110790"/>
                </a:lnTo>
                <a:lnTo>
                  <a:pt x="30458" y="110619"/>
                </a:lnTo>
                <a:lnTo>
                  <a:pt x="30458" y="12844"/>
                </a:lnTo>
                <a:close/>
              </a:path>
              <a:path w="46354" h="114300">
                <a:moveTo>
                  <a:pt x="30458" y="0"/>
                </a:moveTo>
                <a:lnTo>
                  <a:pt x="27407" y="0"/>
                </a:lnTo>
                <a:lnTo>
                  <a:pt x="0" y="15057"/>
                </a:lnTo>
                <a:lnTo>
                  <a:pt x="0" y="18086"/>
                </a:lnTo>
                <a:lnTo>
                  <a:pt x="9644" y="14541"/>
                </a:lnTo>
                <a:lnTo>
                  <a:pt x="14391" y="12844"/>
                </a:lnTo>
                <a:lnTo>
                  <a:pt x="30458" y="12844"/>
                </a:lnTo>
                <a:lnTo>
                  <a:pt x="30458" y="0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69" name="object 69"/>
          <p:cNvSpPr/>
          <p:nvPr/>
        </p:nvSpPr>
        <p:spPr>
          <a:xfrm>
            <a:off x="7115572" y="1781444"/>
            <a:ext cx="168048" cy="83261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70" name="object 70"/>
          <p:cNvSpPr/>
          <p:nvPr/>
        </p:nvSpPr>
        <p:spPr>
          <a:xfrm>
            <a:off x="5426465" y="4135738"/>
            <a:ext cx="95872" cy="105885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71" name="object 71"/>
          <p:cNvSpPr/>
          <p:nvPr/>
        </p:nvSpPr>
        <p:spPr>
          <a:xfrm>
            <a:off x="6428170" y="4160385"/>
            <a:ext cx="53298" cy="84243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72" name="object 72"/>
          <p:cNvSpPr/>
          <p:nvPr/>
        </p:nvSpPr>
        <p:spPr>
          <a:xfrm>
            <a:off x="5603167" y="4199607"/>
            <a:ext cx="861268" cy="893"/>
          </a:xfrm>
          <a:custGeom>
            <a:avLst/>
            <a:gdLst/>
            <a:ahLst/>
            <a:cxnLst/>
            <a:rect l="l" t="t" r="r" b="b"/>
            <a:pathLst>
              <a:path w="1224915" h="1270">
                <a:moveTo>
                  <a:pt x="-10739" y="483"/>
                </a:moveTo>
                <a:lnTo>
                  <a:pt x="1235220" y="483"/>
                </a:lnTo>
              </a:path>
            </a:pathLst>
          </a:custGeom>
          <a:ln w="22446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</p:spTree>
    <p:extLst>
      <p:ext uri="{BB962C8B-B14F-4D97-AF65-F5344CB8AC3E}">
        <p14:creationId xmlns:p14="http://schemas.microsoft.com/office/powerpoint/2010/main" val="86497186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801" name="Picture 1" descr="mig.jpg">
            <a:extLst>
              <a:ext uri="{FF2B5EF4-FFF2-40B4-BE49-F238E27FC236}">
                <a16:creationId xmlns:a16="http://schemas.microsoft.com/office/drawing/2014/main" id="{6D08B7C1-08A4-4E43-AD7B-BD2FE4BC1C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9738" y="668338"/>
            <a:ext cx="5716587" cy="566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6802" name="TextBox 2">
            <a:extLst>
              <a:ext uri="{FF2B5EF4-FFF2-40B4-BE49-F238E27FC236}">
                <a16:creationId xmlns:a16="http://schemas.microsoft.com/office/drawing/2014/main" id="{1EFFBE91-CD05-CB4F-8A06-ADA17523EC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367463"/>
            <a:ext cx="9144000" cy="32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1500" b="0"/>
              <a:t>Bulgarella et al. (2012) showing inter-locus contrasts of migration rates in Crested Duck.</a:t>
            </a:r>
          </a:p>
        </p:txBody>
      </p:sp>
      <p:sp>
        <p:nvSpPr>
          <p:cNvPr id="76803" name="TextBox 3">
            <a:extLst>
              <a:ext uri="{FF2B5EF4-FFF2-40B4-BE49-F238E27FC236}">
                <a16:creationId xmlns:a16="http://schemas.microsoft.com/office/drawing/2014/main" id="{20CAA1EF-AA6C-2C49-B03F-7DBFC35538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" y="152400"/>
            <a:ext cx="89916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b="0"/>
              <a:t>High F</a:t>
            </a:r>
            <a:r>
              <a:rPr lang="en-US" altLang="en-US" b="0" baseline="-25000"/>
              <a:t>ST</a:t>
            </a:r>
            <a:r>
              <a:rPr lang="en-US" altLang="en-US" b="0"/>
              <a:t> = 1.00 results in zero migration rate for the</a:t>
            </a:r>
            <a:r>
              <a:rPr lang="en-US" altLang="en-US" b="0">
                <a:latin typeface="Symbol" pitchFamily="2" charset="2"/>
              </a:rPr>
              <a:t> b</a:t>
            </a:r>
            <a:r>
              <a:rPr lang="en-US" altLang="en-US" b="0"/>
              <a:t>-globin locus but not other loci.</a:t>
            </a: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device&#13;&#10;&#13;&#10;Description automatically generated">
            <a:extLst>
              <a:ext uri="{FF2B5EF4-FFF2-40B4-BE49-F238E27FC236}">
                <a16:creationId xmlns:a16="http://schemas.microsoft.com/office/drawing/2014/main" id="{22D6BA30-48B8-B643-95E0-1BED3B3EB8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2237" y="-26894"/>
            <a:ext cx="6741763" cy="697831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3A8DB0C-209E-F84A-BCF4-BCB208158210}"/>
              </a:ext>
            </a:extLst>
          </p:cNvPr>
          <p:cNvSpPr/>
          <p:nvPr/>
        </p:nvSpPr>
        <p:spPr>
          <a:xfrm>
            <a:off x="0" y="234289"/>
            <a:ext cx="25908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rgbClr val="000090"/>
                </a:solidFill>
                <a:latin typeface="Corbel"/>
                <a:cs typeface="Corbel"/>
              </a:rPr>
              <a:t>Approximate Bayesian computation</a:t>
            </a:r>
            <a:endParaRPr lang="en-US" sz="2800" dirty="0">
              <a:solidFill>
                <a:srgbClr val="000090"/>
              </a:solidFill>
              <a:latin typeface="Corbel"/>
              <a:cs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64851336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CA174D1-1507-114E-87B7-C9CEE4B63A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5689"/>
          <a:stretch/>
        </p:blipFill>
        <p:spPr>
          <a:xfrm>
            <a:off x="-152399" y="759468"/>
            <a:ext cx="5257800" cy="6098532"/>
          </a:xfrm>
          <a:prstGeom prst="rect">
            <a:avLst/>
          </a:prstGeom>
        </p:spPr>
      </p:pic>
      <p:sp>
        <p:nvSpPr>
          <p:cNvPr id="3" name="object 2">
            <a:extLst>
              <a:ext uri="{FF2B5EF4-FFF2-40B4-BE49-F238E27FC236}">
                <a16:creationId xmlns:a16="http://schemas.microsoft.com/office/drawing/2014/main" id="{FED26F0B-6E1A-1940-A8F5-D7F4F9F6FF08}"/>
              </a:ext>
            </a:extLst>
          </p:cNvPr>
          <p:cNvSpPr txBox="1">
            <a:spLocks/>
          </p:cNvSpPr>
          <p:nvPr/>
        </p:nvSpPr>
        <p:spPr>
          <a:xfrm>
            <a:off x="609606" y="73342"/>
            <a:ext cx="6889546" cy="686126"/>
          </a:xfrm>
          <a:prstGeom prst="rect">
            <a:avLst/>
          </a:prstGeom>
        </p:spPr>
        <p:txBody>
          <a:bodyPr vert="horz" wrap="square" lIns="0" tIns="8930" rIns="0" bIns="0" numCol="1" rtlCol="0" anchor="ctr" anchorCtr="0" compatLnSpc="1">
            <a:prstTxWarp prst="textNoShape">
              <a:avLst/>
            </a:prstTxWarp>
            <a:sp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" charset="0"/>
              </a:defRPr>
            </a:lvl9pPr>
          </a:lstStyle>
          <a:p>
            <a:pPr marL="8929">
              <a:spcBef>
                <a:spcPts val="70"/>
              </a:spcBef>
            </a:pPr>
            <a:r>
              <a:rPr lang="en-US" b="0" kern="0" spc="-116">
                <a:solidFill>
                  <a:srgbClr val="0070C0"/>
                </a:solidFill>
                <a:latin typeface="Arial Rounded MT Bold" panose="020F0704030504030204" pitchFamily="34" charset="77"/>
              </a:rPr>
              <a:t>Allele </a:t>
            </a:r>
            <a:r>
              <a:rPr lang="en-US" b="0" kern="0" spc="-257">
                <a:solidFill>
                  <a:srgbClr val="0070C0"/>
                </a:solidFill>
                <a:latin typeface="Arial Rounded MT Bold" panose="020F0704030504030204" pitchFamily="34" charset="77"/>
              </a:rPr>
              <a:t>Frequency</a:t>
            </a:r>
            <a:r>
              <a:rPr lang="en-US" b="0" kern="0" spc="60">
                <a:solidFill>
                  <a:srgbClr val="0070C0"/>
                </a:solidFill>
                <a:latin typeface="Arial Rounded MT Bold" panose="020F0704030504030204" pitchFamily="34" charset="77"/>
              </a:rPr>
              <a:t> </a:t>
            </a:r>
            <a:r>
              <a:rPr lang="en-US" b="0" kern="0" spc="-214">
                <a:solidFill>
                  <a:srgbClr val="0070C0"/>
                </a:solidFill>
                <a:latin typeface="Arial Rounded MT Bold" panose="020F0704030504030204" pitchFamily="34" charset="77"/>
              </a:rPr>
              <a:t>Spectrum</a:t>
            </a:r>
            <a:endParaRPr lang="en-US" b="0" kern="0" spc="-214" dirty="0">
              <a:solidFill>
                <a:srgbClr val="0070C0"/>
              </a:solidFill>
              <a:latin typeface="Arial Rounded MT Bold" panose="020F070403050403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17877229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CA174D1-1507-114E-87B7-C9CEE4B63A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" y="759468"/>
            <a:ext cx="9680887" cy="6098532"/>
          </a:xfrm>
          <a:prstGeom prst="rect">
            <a:avLst/>
          </a:prstGeom>
        </p:spPr>
      </p:pic>
      <p:sp>
        <p:nvSpPr>
          <p:cNvPr id="3" name="object 2">
            <a:extLst>
              <a:ext uri="{FF2B5EF4-FFF2-40B4-BE49-F238E27FC236}">
                <a16:creationId xmlns:a16="http://schemas.microsoft.com/office/drawing/2014/main" id="{FED26F0B-6E1A-1940-A8F5-D7F4F9F6FF08}"/>
              </a:ext>
            </a:extLst>
          </p:cNvPr>
          <p:cNvSpPr txBox="1">
            <a:spLocks/>
          </p:cNvSpPr>
          <p:nvPr/>
        </p:nvSpPr>
        <p:spPr>
          <a:xfrm>
            <a:off x="609606" y="73342"/>
            <a:ext cx="6889546" cy="686126"/>
          </a:xfrm>
          <a:prstGeom prst="rect">
            <a:avLst/>
          </a:prstGeom>
        </p:spPr>
        <p:txBody>
          <a:bodyPr vert="horz" wrap="square" lIns="0" tIns="8930" rIns="0" bIns="0" numCol="1" rtlCol="0" anchor="ctr" anchorCtr="0" compatLnSpc="1">
            <a:prstTxWarp prst="textNoShape">
              <a:avLst/>
            </a:prstTxWarp>
            <a:sp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" charset="0"/>
              </a:defRPr>
            </a:lvl9pPr>
          </a:lstStyle>
          <a:p>
            <a:pPr marL="8929">
              <a:spcBef>
                <a:spcPts val="70"/>
              </a:spcBef>
            </a:pPr>
            <a:r>
              <a:rPr lang="en-US" b="0" kern="0" spc="-116">
                <a:solidFill>
                  <a:srgbClr val="0070C0"/>
                </a:solidFill>
                <a:latin typeface="Arial Rounded MT Bold" panose="020F0704030504030204" pitchFamily="34" charset="77"/>
              </a:rPr>
              <a:t>Allele </a:t>
            </a:r>
            <a:r>
              <a:rPr lang="en-US" b="0" kern="0" spc="-257">
                <a:solidFill>
                  <a:srgbClr val="0070C0"/>
                </a:solidFill>
                <a:latin typeface="Arial Rounded MT Bold" panose="020F0704030504030204" pitchFamily="34" charset="77"/>
              </a:rPr>
              <a:t>Frequency</a:t>
            </a:r>
            <a:r>
              <a:rPr lang="en-US" b="0" kern="0" spc="60">
                <a:solidFill>
                  <a:srgbClr val="0070C0"/>
                </a:solidFill>
                <a:latin typeface="Arial Rounded MT Bold" panose="020F0704030504030204" pitchFamily="34" charset="77"/>
              </a:rPr>
              <a:t> </a:t>
            </a:r>
            <a:r>
              <a:rPr lang="en-US" b="0" kern="0" spc="-214">
                <a:solidFill>
                  <a:srgbClr val="0070C0"/>
                </a:solidFill>
                <a:latin typeface="Arial Rounded MT Bold" panose="020F0704030504030204" pitchFamily="34" charset="77"/>
              </a:rPr>
              <a:t>Spectrum</a:t>
            </a:r>
            <a:endParaRPr lang="en-US" b="0" kern="0" spc="-214" dirty="0">
              <a:solidFill>
                <a:srgbClr val="0070C0"/>
              </a:solidFill>
              <a:latin typeface="Arial Rounded MT Bold" panose="020F0704030504030204" pitchFamily="34" charset="7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D7C1528-E4A3-BC44-A668-E90CFD4400BB}"/>
              </a:ext>
            </a:extLst>
          </p:cNvPr>
          <p:cNvSpPr/>
          <p:nvPr/>
        </p:nvSpPr>
        <p:spPr bwMode="auto">
          <a:xfrm>
            <a:off x="5257800" y="3276600"/>
            <a:ext cx="4114800" cy="350679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126701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CA174D1-1507-114E-87B7-C9CEE4B63A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" y="759468"/>
            <a:ext cx="9680887" cy="6098532"/>
          </a:xfrm>
          <a:prstGeom prst="rect">
            <a:avLst/>
          </a:prstGeom>
        </p:spPr>
      </p:pic>
      <p:sp>
        <p:nvSpPr>
          <p:cNvPr id="3" name="object 2">
            <a:extLst>
              <a:ext uri="{FF2B5EF4-FFF2-40B4-BE49-F238E27FC236}">
                <a16:creationId xmlns:a16="http://schemas.microsoft.com/office/drawing/2014/main" id="{FED26F0B-6E1A-1940-A8F5-D7F4F9F6FF08}"/>
              </a:ext>
            </a:extLst>
          </p:cNvPr>
          <p:cNvSpPr txBox="1">
            <a:spLocks/>
          </p:cNvSpPr>
          <p:nvPr/>
        </p:nvSpPr>
        <p:spPr>
          <a:xfrm>
            <a:off x="609606" y="73342"/>
            <a:ext cx="6889546" cy="686126"/>
          </a:xfrm>
          <a:prstGeom prst="rect">
            <a:avLst/>
          </a:prstGeom>
        </p:spPr>
        <p:txBody>
          <a:bodyPr vert="horz" wrap="square" lIns="0" tIns="8930" rIns="0" bIns="0" numCol="1" rtlCol="0" anchor="ctr" anchorCtr="0" compatLnSpc="1">
            <a:prstTxWarp prst="textNoShape">
              <a:avLst/>
            </a:prstTxWarp>
            <a:sp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" charset="0"/>
              </a:defRPr>
            </a:lvl9pPr>
          </a:lstStyle>
          <a:p>
            <a:pPr marL="8929">
              <a:spcBef>
                <a:spcPts val="70"/>
              </a:spcBef>
            </a:pPr>
            <a:r>
              <a:rPr lang="en-US" b="0" kern="0" spc="-116">
                <a:solidFill>
                  <a:srgbClr val="0070C0"/>
                </a:solidFill>
                <a:latin typeface="Arial Rounded MT Bold" panose="020F0704030504030204" pitchFamily="34" charset="77"/>
              </a:rPr>
              <a:t>Allele </a:t>
            </a:r>
            <a:r>
              <a:rPr lang="en-US" b="0" kern="0" spc="-257">
                <a:solidFill>
                  <a:srgbClr val="0070C0"/>
                </a:solidFill>
                <a:latin typeface="Arial Rounded MT Bold" panose="020F0704030504030204" pitchFamily="34" charset="77"/>
              </a:rPr>
              <a:t>Frequency</a:t>
            </a:r>
            <a:r>
              <a:rPr lang="en-US" b="0" kern="0" spc="60">
                <a:solidFill>
                  <a:srgbClr val="0070C0"/>
                </a:solidFill>
                <a:latin typeface="Arial Rounded MT Bold" panose="020F0704030504030204" pitchFamily="34" charset="77"/>
              </a:rPr>
              <a:t> </a:t>
            </a:r>
            <a:r>
              <a:rPr lang="en-US" b="0" kern="0" spc="-214">
                <a:solidFill>
                  <a:srgbClr val="0070C0"/>
                </a:solidFill>
                <a:latin typeface="Arial Rounded MT Bold" panose="020F0704030504030204" pitchFamily="34" charset="77"/>
              </a:rPr>
              <a:t>Spectrum</a:t>
            </a:r>
            <a:endParaRPr lang="en-US" b="0" kern="0" spc="-214" dirty="0">
              <a:solidFill>
                <a:srgbClr val="0070C0"/>
              </a:solidFill>
              <a:latin typeface="Arial Rounded MT Bold" panose="020F0704030504030204" pitchFamily="34" charset="7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6D5F28-9648-2946-BB4A-A8C1AE0AADEE}"/>
              </a:ext>
            </a:extLst>
          </p:cNvPr>
          <p:cNvSpPr txBox="1"/>
          <p:nvPr/>
        </p:nvSpPr>
        <p:spPr>
          <a:xfrm>
            <a:off x="4724400" y="6624935"/>
            <a:ext cx="5105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bg1">
                    <a:lumMod val="65000"/>
                  </a:schemeClr>
                </a:solidFill>
              </a:rPr>
              <a:t>Beichman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 et al. 2018 </a:t>
            </a:r>
            <a:r>
              <a:rPr lang="sv" sz="1200" dirty="0">
                <a:solidFill>
                  <a:schemeClr val="bg1">
                    <a:lumMod val="65000"/>
                  </a:schemeClr>
                </a:solidFill>
              </a:rPr>
              <a:t>Annu. Rev. Ecol. Evol. Syst. 2018</a:t>
            </a:r>
          </a:p>
          <a:p>
            <a:endParaRPr 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357571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map&#13;&#10;&#13;&#10;Description automatically generated">
            <a:extLst>
              <a:ext uri="{FF2B5EF4-FFF2-40B4-BE49-F238E27FC236}">
                <a16:creationId xmlns:a16="http://schemas.microsoft.com/office/drawing/2014/main" id="{701B1254-AE67-634E-A139-7088A97CBA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4836008" cy="4648201"/>
          </a:xfrm>
          <a:prstGeom prst="rect">
            <a:avLst/>
          </a:prstGeom>
        </p:spPr>
      </p:pic>
      <p:pic>
        <p:nvPicPr>
          <p:cNvPr id="4" name="Picture 3" descr="A close up of a map&#13;&#10;&#13;&#10;Description automatically generated">
            <a:extLst>
              <a:ext uri="{FF2B5EF4-FFF2-40B4-BE49-F238E27FC236}">
                <a16:creationId xmlns:a16="http://schemas.microsoft.com/office/drawing/2014/main" id="{CB775AAF-73D7-CD44-ADDA-C2B611B1E6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800" y="1927552"/>
            <a:ext cx="5029200" cy="495137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105D87F-A82F-084A-834D-E54B2861D06F}"/>
              </a:ext>
            </a:extLst>
          </p:cNvPr>
          <p:cNvSpPr txBox="1"/>
          <p:nvPr/>
        </p:nvSpPr>
        <p:spPr>
          <a:xfrm>
            <a:off x="5029200" y="101657"/>
            <a:ext cx="4114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 err="1">
                <a:solidFill>
                  <a:srgbClr val="0070C0"/>
                </a:solidFill>
                <a:latin typeface="Arial Rounded MT Bold" panose="020F0704030504030204" pitchFamily="34" charset="77"/>
              </a:rPr>
              <a:t>TreeMix</a:t>
            </a:r>
            <a:r>
              <a:rPr lang="en-US" sz="2000" dirty="0">
                <a:solidFill>
                  <a:srgbClr val="0070C0"/>
                </a:solidFill>
                <a:latin typeface="Arial Rounded MT Bold" panose="020F0704030504030204" pitchFamily="34" charset="77"/>
              </a:rPr>
              <a:t>:</a:t>
            </a:r>
          </a:p>
          <a:p>
            <a:pPr algn="ctr"/>
            <a:r>
              <a:rPr lang="en-US" sz="2000" dirty="0">
                <a:solidFill>
                  <a:srgbClr val="0070C0"/>
                </a:solidFill>
                <a:latin typeface="Arial Rounded MT Bold" panose="020F0704030504030204" pitchFamily="34" charset="77"/>
              </a:rPr>
              <a:t>Structure with migration bands</a:t>
            </a:r>
          </a:p>
        </p:txBody>
      </p:sp>
    </p:spTree>
    <p:extLst>
      <p:ext uri="{BB962C8B-B14F-4D97-AF65-F5344CB8AC3E}">
        <p14:creationId xmlns:p14="http://schemas.microsoft.com/office/powerpoint/2010/main" val="412255248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6771" y="-31444"/>
            <a:ext cx="6889546" cy="501460"/>
          </a:xfrm>
          <a:prstGeom prst="rect">
            <a:avLst/>
          </a:prstGeom>
        </p:spPr>
        <p:txBody>
          <a:bodyPr vert="horz" wrap="square" lIns="0" tIns="893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8929">
              <a:spcBef>
                <a:spcPts val="70"/>
              </a:spcBef>
            </a:pPr>
            <a:r>
              <a:rPr sz="3200" spc="-116" dirty="0">
                <a:solidFill>
                  <a:srgbClr val="0070C0"/>
                </a:solidFill>
                <a:latin typeface="Arial Rounded MT Bold" panose="020F0704030504030204" pitchFamily="34" charset="77"/>
              </a:rPr>
              <a:t>Allele </a:t>
            </a:r>
            <a:r>
              <a:rPr sz="3200" spc="-257" dirty="0">
                <a:solidFill>
                  <a:srgbClr val="0070C0"/>
                </a:solidFill>
                <a:latin typeface="Arial Rounded MT Bold" panose="020F0704030504030204" pitchFamily="34" charset="77"/>
              </a:rPr>
              <a:t>Frequency</a:t>
            </a:r>
            <a:r>
              <a:rPr sz="3200" spc="60" dirty="0">
                <a:solidFill>
                  <a:srgbClr val="0070C0"/>
                </a:solidFill>
                <a:latin typeface="Arial Rounded MT Bold" panose="020F0704030504030204" pitchFamily="34" charset="77"/>
              </a:rPr>
              <a:t> </a:t>
            </a:r>
            <a:r>
              <a:rPr sz="3200" spc="-214" dirty="0">
                <a:solidFill>
                  <a:srgbClr val="0070C0"/>
                </a:solidFill>
                <a:latin typeface="Arial Rounded MT Bold" panose="020F0704030504030204" pitchFamily="34" charset="77"/>
              </a:rPr>
              <a:t>Spectrum</a:t>
            </a:r>
          </a:p>
        </p:txBody>
      </p:sp>
      <p:sp>
        <p:nvSpPr>
          <p:cNvPr id="42" name="object 42"/>
          <p:cNvSpPr txBox="1"/>
          <p:nvPr/>
        </p:nvSpPr>
        <p:spPr>
          <a:xfrm>
            <a:off x="6601062" y="6560236"/>
            <a:ext cx="3042377" cy="182142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125" spc="-60" dirty="0">
                <a:solidFill>
                  <a:schemeClr val="bg1">
                    <a:lumMod val="65000"/>
                  </a:schemeClr>
                </a:solidFill>
                <a:latin typeface="Arial"/>
                <a:cs typeface="Arial"/>
              </a:rPr>
              <a:t>Schraiber </a:t>
            </a:r>
            <a:r>
              <a:rPr sz="1125" spc="-88" dirty="0">
                <a:solidFill>
                  <a:schemeClr val="bg1">
                    <a:lumMod val="65000"/>
                  </a:schemeClr>
                </a:solidFill>
                <a:latin typeface="Arial"/>
                <a:cs typeface="Arial"/>
              </a:rPr>
              <a:t>and </a:t>
            </a:r>
            <a:r>
              <a:rPr sz="1125" spc="-60" dirty="0">
                <a:solidFill>
                  <a:schemeClr val="bg1">
                    <a:lumMod val="65000"/>
                  </a:schemeClr>
                </a:solidFill>
                <a:latin typeface="Arial"/>
                <a:cs typeface="Arial"/>
              </a:rPr>
              <a:t>Akey </a:t>
            </a:r>
            <a:r>
              <a:rPr sz="1125" spc="-49" dirty="0">
                <a:solidFill>
                  <a:schemeClr val="bg1">
                    <a:lumMod val="65000"/>
                  </a:schemeClr>
                </a:solidFill>
                <a:latin typeface="Arial"/>
                <a:cs typeface="Arial"/>
              </a:rPr>
              <a:t>(2015) </a:t>
            </a:r>
            <a:r>
              <a:rPr sz="1125" i="1" spc="-21" dirty="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rPr>
              <a:t>Nat </a:t>
            </a:r>
            <a:r>
              <a:rPr sz="1125" i="1" spc="-53" dirty="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rPr>
              <a:t>Rev</a:t>
            </a:r>
            <a:r>
              <a:rPr sz="1125" i="1" spc="18" dirty="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rPr>
              <a:t> </a:t>
            </a:r>
            <a:r>
              <a:rPr sz="1125" i="1" spc="-49" dirty="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rPr>
              <a:t>Genet</a:t>
            </a:r>
            <a:endParaRPr sz="1125" dirty="0">
              <a:solidFill>
                <a:schemeClr val="bg1">
                  <a:lumMod val="65000"/>
                </a:schemeClr>
              </a:solidFill>
              <a:latin typeface="Calibri"/>
              <a:cs typeface="Calibri"/>
            </a:endParaRPr>
          </a:p>
        </p:txBody>
      </p:sp>
      <p:pic>
        <p:nvPicPr>
          <p:cNvPr id="9" name="Picture 8" descr="A close up of text on a white background&#13;&#10;&#13;&#10;Description automatically generated">
            <a:extLst>
              <a:ext uri="{FF2B5EF4-FFF2-40B4-BE49-F238E27FC236}">
                <a16:creationId xmlns:a16="http://schemas.microsoft.com/office/drawing/2014/main" id="{FFDC3A11-DCFE-EA48-A512-2A912EBED6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337"/>
          <a:stretch/>
        </p:blipFill>
        <p:spPr>
          <a:xfrm>
            <a:off x="0" y="609600"/>
            <a:ext cx="9144000" cy="5840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63175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>
            <a:extLst>
              <a:ext uri="{FF2B5EF4-FFF2-40B4-BE49-F238E27FC236}">
                <a16:creationId xmlns:a16="http://schemas.microsoft.com/office/drawing/2014/main" id="{13CFE6B8-70F6-E14E-A8E4-D6000DD1F5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44600" y="414338"/>
            <a:ext cx="6842125" cy="49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945" tIns="41473" rIns="82945" bIns="41473">
            <a:spAutoFit/>
          </a:bodyPr>
          <a:lstStyle>
            <a:lvl1pPr defTabSz="41433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41433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41433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41433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41433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143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143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143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143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>
              <a:buClr>
                <a:srgbClr val="000000"/>
              </a:buClr>
              <a:buSzPct val="45000"/>
              <a:buFont typeface="Wingdings" pitchFamily="2" charset="2"/>
              <a:buNone/>
            </a:pPr>
            <a:r>
              <a:rPr lang="en-US" altLang="en-US" sz="2700">
                <a:solidFill>
                  <a:schemeClr val="bg1"/>
                </a:solidFill>
                <a:latin typeface="Candara" panose="020E0502030303020204" pitchFamily="34" charset="0"/>
              </a:rPr>
              <a:t>Model based methods</a:t>
            </a:r>
            <a:endParaRPr lang="en-US" altLang="en-US" sz="2300">
              <a:solidFill>
                <a:srgbClr val="000000"/>
              </a:solidFill>
              <a:latin typeface="Candara" panose="020E0502030303020204" pitchFamily="34" charset="0"/>
            </a:endParaRPr>
          </a:p>
        </p:txBody>
      </p:sp>
      <p:sp>
        <p:nvSpPr>
          <p:cNvPr id="137220" name="Rectangle 4">
            <a:extLst>
              <a:ext uri="{FF2B5EF4-FFF2-40B4-BE49-F238E27FC236}">
                <a16:creationId xmlns:a16="http://schemas.microsoft.com/office/drawing/2014/main" id="{8AD1676D-D7F9-1D41-A02A-D03C6FF8B9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1613" y="1773238"/>
            <a:ext cx="8763000" cy="31362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514350" indent="-514350" eaLnBrk="1" hangingPunct="1">
              <a:lnSpc>
                <a:spcPct val="90000"/>
              </a:lnSpc>
              <a:spcBef>
                <a:spcPct val="20000"/>
              </a:spcBef>
              <a:buFontTx/>
              <a:buAutoNum type="arabicPeriod"/>
              <a:defRPr/>
            </a:pPr>
            <a:r>
              <a:rPr lang="en-US" sz="2800" dirty="0">
                <a:latin typeface="Arial Rounded MT Bold" panose="020F0704030504030204" pitchFamily="34" charset="77"/>
                <a:ea typeface="ＭＳ Ｐゴシック" charset="0"/>
                <a:cs typeface="Corbel"/>
              </a:rPr>
              <a:t>Collect data</a:t>
            </a:r>
          </a:p>
          <a:p>
            <a:pPr marL="514350" indent="-514350" eaLnBrk="1" hangingPunct="1">
              <a:lnSpc>
                <a:spcPct val="90000"/>
              </a:lnSpc>
              <a:spcBef>
                <a:spcPct val="20000"/>
              </a:spcBef>
              <a:buFontTx/>
              <a:buAutoNum type="arabicPeriod"/>
              <a:defRPr/>
            </a:pPr>
            <a:r>
              <a:rPr lang="en-US" sz="2800" dirty="0">
                <a:latin typeface="Arial Rounded MT Bold" panose="020F0704030504030204" pitchFamily="34" charset="77"/>
                <a:ea typeface="ＭＳ Ｐゴシック" charset="0"/>
                <a:cs typeface="Corbel"/>
              </a:rPr>
              <a:t>Develop models of evolution</a:t>
            </a:r>
          </a:p>
          <a:p>
            <a:pPr marL="514350" indent="-514350" eaLnBrk="1" hangingPunct="1">
              <a:lnSpc>
                <a:spcPct val="90000"/>
              </a:lnSpc>
              <a:spcBef>
                <a:spcPct val="20000"/>
              </a:spcBef>
              <a:buFontTx/>
              <a:buAutoNum type="arabicPeriod"/>
              <a:defRPr/>
            </a:pPr>
            <a:r>
              <a:rPr lang="en-US" sz="2800" dirty="0">
                <a:latin typeface="Arial Rounded MT Bold" panose="020F0704030504030204" pitchFamily="34" charset="77"/>
                <a:ea typeface="ＭＳ Ｐゴシック" charset="0"/>
                <a:cs typeface="Corbel"/>
              </a:rPr>
              <a:t>Calculate likelihood support for models based on your data</a:t>
            </a: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defRPr/>
            </a:pPr>
            <a:r>
              <a:rPr lang="en-US" sz="2800" dirty="0">
                <a:latin typeface="Arial Rounded MT Bold" panose="020F0704030504030204" pitchFamily="34" charset="77"/>
                <a:ea typeface="ＭＳ Ｐゴシック" charset="0"/>
                <a:cs typeface="Corbel"/>
              </a:rPr>
              <a:t> </a:t>
            </a: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defRPr/>
            </a:pPr>
            <a:endParaRPr lang="en-US" dirty="0">
              <a:latin typeface="Arial Rounded MT Bold" panose="020F0704030504030204" pitchFamily="34" charset="77"/>
              <a:ea typeface="ＭＳ Ｐゴシック" charset="0"/>
              <a:cs typeface="Corbel"/>
            </a:endParaRP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defRPr/>
            </a:pPr>
            <a:endParaRPr lang="en-US" dirty="0">
              <a:latin typeface="Arial Rounded MT Bold" panose="020F0704030504030204" pitchFamily="34" charset="77"/>
              <a:ea typeface="ＭＳ Ｐゴシック" charset="0"/>
              <a:cs typeface="Corbel"/>
            </a:endParaRP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defRPr/>
            </a:pPr>
            <a:endParaRPr lang="en-US" sz="1800" dirty="0">
              <a:latin typeface="Arial Rounded MT Bold" panose="020F0704030504030204" pitchFamily="34" charset="77"/>
              <a:ea typeface="ＭＳ Ｐゴシック" charset="0"/>
              <a:cs typeface="Corbel"/>
            </a:endParaRPr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7CFC1B37-2B5E-8F4C-8039-C6B5F4CB81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2050" y="192834"/>
            <a:ext cx="6842125" cy="5761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945" tIns="41473" rIns="82945" bIns="41473">
            <a:spAutoFit/>
          </a:bodyPr>
          <a:lstStyle>
            <a:lvl1pPr defTabSz="41433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41433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41433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41433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41433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143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143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143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143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>
              <a:buClr>
                <a:srgbClr val="000000"/>
              </a:buClr>
              <a:buSzPct val="45000"/>
              <a:buFont typeface="Wingdings" pitchFamily="2" charset="2"/>
              <a:buNone/>
            </a:pPr>
            <a:r>
              <a:rPr lang="en-US" altLang="en-US" sz="3200" dirty="0">
                <a:solidFill>
                  <a:srgbClr val="0070C0"/>
                </a:solidFill>
                <a:latin typeface="Arial Rounded MT Bold" panose="020F0704030504030204" pitchFamily="34" charset="77"/>
              </a:rPr>
              <a:t>Model based methods</a:t>
            </a:r>
          </a:p>
        </p:txBody>
      </p:sp>
    </p:spTree>
    <p:extLst>
      <p:ext uri="{BB962C8B-B14F-4D97-AF65-F5344CB8AC3E}">
        <p14:creationId xmlns:p14="http://schemas.microsoft.com/office/powerpoint/2010/main" val="1530256595"/>
      </p:ext>
    </p:extLst>
  </p:cSld>
  <p:clrMapOvr>
    <a:masterClrMapping/>
  </p:clrMapOvr>
  <p:transition spd="slow" advClick="0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Oval 33">
            <a:extLst>
              <a:ext uri="{FF2B5EF4-FFF2-40B4-BE49-F238E27FC236}">
                <a16:creationId xmlns:a16="http://schemas.microsoft.com/office/drawing/2014/main" id="{3857E3F2-4F3F-BA46-82ED-C0629C3594DC}"/>
              </a:ext>
            </a:extLst>
          </p:cNvPr>
          <p:cNvSpPr/>
          <p:nvPr/>
        </p:nvSpPr>
        <p:spPr bwMode="auto">
          <a:xfrm>
            <a:off x="304800" y="268069"/>
            <a:ext cx="1447800" cy="2285999"/>
          </a:xfrm>
          <a:prstGeom prst="ellipse">
            <a:avLst/>
          </a:prstGeom>
          <a:solidFill>
            <a:srgbClr val="FFFFC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CCDEC52-BCD9-A341-AD70-41110133A387}"/>
              </a:ext>
            </a:extLst>
          </p:cNvPr>
          <p:cNvSpPr/>
          <p:nvPr/>
        </p:nvSpPr>
        <p:spPr bwMode="auto">
          <a:xfrm>
            <a:off x="550817" y="534769"/>
            <a:ext cx="266700" cy="419100"/>
          </a:xfrm>
          <a:prstGeom prst="ellipse">
            <a:avLst/>
          </a:prstGeom>
          <a:solidFill>
            <a:srgbClr val="FFD57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3C6F1D6-66C3-854B-A916-BE982E2D83EB}"/>
              </a:ext>
            </a:extLst>
          </p:cNvPr>
          <p:cNvSpPr/>
          <p:nvPr/>
        </p:nvSpPr>
        <p:spPr bwMode="auto">
          <a:xfrm>
            <a:off x="609600" y="572869"/>
            <a:ext cx="152400" cy="152400"/>
          </a:xfrm>
          <a:prstGeom prst="ellipse">
            <a:avLst/>
          </a:prstGeom>
          <a:solidFill>
            <a:srgbClr val="92D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8B69C79-7B83-0945-B00B-946084F0F535}"/>
              </a:ext>
            </a:extLst>
          </p:cNvPr>
          <p:cNvSpPr/>
          <p:nvPr/>
        </p:nvSpPr>
        <p:spPr bwMode="auto">
          <a:xfrm>
            <a:off x="609600" y="753572"/>
            <a:ext cx="152400" cy="152400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D6F6265-0C99-074D-8FFF-C24D05D05DC0}"/>
              </a:ext>
            </a:extLst>
          </p:cNvPr>
          <p:cNvSpPr/>
          <p:nvPr/>
        </p:nvSpPr>
        <p:spPr bwMode="auto">
          <a:xfrm>
            <a:off x="914400" y="363319"/>
            <a:ext cx="266700" cy="419100"/>
          </a:xfrm>
          <a:prstGeom prst="ellipse">
            <a:avLst/>
          </a:prstGeom>
          <a:solidFill>
            <a:srgbClr val="FFD57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7E37E6A-41A2-D447-8AE2-360AEAE8A388}"/>
              </a:ext>
            </a:extLst>
          </p:cNvPr>
          <p:cNvSpPr/>
          <p:nvPr/>
        </p:nvSpPr>
        <p:spPr bwMode="auto">
          <a:xfrm>
            <a:off x="973183" y="401419"/>
            <a:ext cx="152400" cy="152400"/>
          </a:xfrm>
          <a:prstGeom prst="ellipse">
            <a:avLst/>
          </a:prstGeom>
          <a:solidFill>
            <a:srgbClr val="92D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8B67926-8AB1-0E4A-9CD1-51F1EDAFCD76}"/>
              </a:ext>
            </a:extLst>
          </p:cNvPr>
          <p:cNvSpPr/>
          <p:nvPr/>
        </p:nvSpPr>
        <p:spPr bwMode="auto">
          <a:xfrm>
            <a:off x="973183" y="582122"/>
            <a:ext cx="152400" cy="152400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DCFD930-CCDC-9743-8DF7-C533C8D7C378}"/>
              </a:ext>
            </a:extLst>
          </p:cNvPr>
          <p:cNvSpPr/>
          <p:nvPr/>
        </p:nvSpPr>
        <p:spPr bwMode="auto">
          <a:xfrm>
            <a:off x="746760" y="905972"/>
            <a:ext cx="266700" cy="419100"/>
          </a:xfrm>
          <a:prstGeom prst="ellipse">
            <a:avLst/>
          </a:prstGeom>
          <a:solidFill>
            <a:srgbClr val="FFD57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FD77A8A-3414-0744-837C-F8C86651111A}"/>
              </a:ext>
            </a:extLst>
          </p:cNvPr>
          <p:cNvSpPr/>
          <p:nvPr/>
        </p:nvSpPr>
        <p:spPr bwMode="auto">
          <a:xfrm>
            <a:off x="805543" y="944072"/>
            <a:ext cx="152400" cy="152400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9F2328A-94C9-FE4D-856C-9B3E68188D53}"/>
              </a:ext>
            </a:extLst>
          </p:cNvPr>
          <p:cNvSpPr/>
          <p:nvPr/>
        </p:nvSpPr>
        <p:spPr bwMode="auto">
          <a:xfrm>
            <a:off x="805543" y="1124775"/>
            <a:ext cx="152400" cy="152400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1B2A762-E723-F44E-8051-EB6CCB195934}"/>
              </a:ext>
            </a:extLst>
          </p:cNvPr>
          <p:cNvSpPr/>
          <p:nvPr/>
        </p:nvSpPr>
        <p:spPr bwMode="auto">
          <a:xfrm>
            <a:off x="1144633" y="753572"/>
            <a:ext cx="266700" cy="419100"/>
          </a:xfrm>
          <a:prstGeom prst="ellipse">
            <a:avLst/>
          </a:prstGeom>
          <a:solidFill>
            <a:srgbClr val="FFD57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6D57E37-6108-3649-91B7-3161B8AB5CB9}"/>
              </a:ext>
            </a:extLst>
          </p:cNvPr>
          <p:cNvSpPr/>
          <p:nvPr/>
        </p:nvSpPr>
        <p:spPr bwMode="auto">
          <a:xfrm>
            <a:off x="1203416" y="791672"/>
            <a:ext cx="152400" cy="152400"/>
          </a:xfrm>
          <a:prstGeom prst="ellipse">
            <a:avLst/>
          </a:prstGeom>
          <a:solidFill>
            <a:srgbClr val="92D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E1DF43D-13AD-9A49-997D-AAFFDFB71AD5}"/>
              </a:ext>
            </a:extLst>
          </p:cNvPr>
          <p:cNvSpPr/>
          <p:nvPr/>
        </p:nvSpPr>
        <p:spPr bwMode="auto">
          <a:xfrm>
            <a:off x="1203416" y="972375"/>
            <a:ext cx="152400" cy="152400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3A46A84-DCA8-D541-B7CE-3DF88EEC352A}"/>
              </a:ext>
            </a:extLst>
          </p:cNvPr>
          <p:cNvSpPr/>
          <p:nvPr/>
        </p:nvSpPr>
        <p:spPr bwMode="auto">
          <a:xfrm>
            <a:off x="411480" y="1325072"/>
            <a:ext cx="266700" cy="419100"/>
          </a:xfrm>
          <a:prstGeom prst="ellipse">
            <a:avLst/>
          </a:prstGeom>
          <a:solidFill>
            <a:srgbClr val="FFD57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3878AE4-55AD-9C4A-8D47-650F9DEE85D8}"/>
              </a:ext>
            </a:extLst>
          </p:cNvPr>
          <p:cNvSpPr/>
          <p:nvPr/>
        </p:nvSpPr>
        <p:spPr bwMode="auto">
          <a:xfrm>
            <a:off x="470263" y="1363172"/>
            <a:ext cx="152400" cy="152400"/>
          </a:xfrm>
          <a:prstGeom prst="ellipse">
            <a:avLst/>
          </a:prstGeom>
          <a:solidFill>
            <a:srgbClr val="92D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1F27180-F1D4-E140-B432-3E7A44FE458E}"/>
              </a:ext>
            </a:extLst>
          </p:cNvPr>
          <p:cNvSpPr/>
          <p:nvPr/>
        </p:nvSpPr>
        <p:spPr bwMode="auto">
          <a:xfrm>
            <a:off x="470263" y="1543875"/>
            <a:ext cx="152400" cy="152400"/>
          </a:xfrm>
          <a:prstGeom prst="ellipse">
            <a:avLst/>
          </a:prstGeom>
          <a:solidFill>
            <a:srgbClr val="92D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C8F132B-2E74-FD49-A781-544D32DAAD80}"/>
              </a:ext>
            </a:extLst>
          </p:cNvPr>
          <p:cNvSpPr/>
          <p:nvPr/>
        </p:nvSpPr>
        <p:spPr bwMode="auto">
          <a:xfrm>
            <a:off x="824593" y="1353375"/>
            <a:ext cx="266700" cy="419100"/>
          </a:xfrm>
          <a:prstGeom prst="ellipse">
            <a:avLst/>
          </a:prstGeom>
          <a:solidFill>
            <a:srgbClr val="FFD57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416A8AF-1E50-1243-A938-4A0409CF091A}"/>
              </a:ext>
            </a:extLst>
          </p:cNvPr>
          <p:cNvSpPr/>
          <p:nvPr/>
        </p:nvSpPr>
        <p:spPr bwMode="auto">
          <a:xfrm>
            <a:off x="883376" y="1391475"/>
            <a:ext cx="152400" cy="152400"/>
          </a:xfrm>
          <a:prstGeom prst="ellipse">
            <a:avLst/>
          </a:prstGeom>
          <a:solidFill>
            <a:srgbClr val="92D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FB80FEB-025B-F541-8E1A-221F3903D0DE}"/>
              </a:ext>
            </a:extLst>
          </p:cNvPr>
          <p:cNvSpPr/>
          <p:nvPr/>
        </p:nvSpPr>
        <p:spPr bwMode="auto">
          <a:xfrm>
            <a:off x="883376" y="1572178"/>
            <a:ext cx="152400" cy="152400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5F01C98D-9949-594D-BAAD-4A54CE6BCD7E}"/>
              </a:ext>
            </a:extLst>
          </p:cNvPr>
          <p:cNvSpPr/>
          <p:nvPr/>
        </p:nvSpPr>
        <p:spPr bwMode="auto">
          <a:xfrm>
            <a:off x="1128849" y="1515572"/>
            <a:ext cx="266700" cy="419100"/>
          </a:xfrm>
          <a:prstGeom prst="ellipse">
            <a:avLst/>
          </a:prstGeom>
          <a:solidFill>
            <a:srgbClr val="FFD57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9FE78B3-6064-3845-A946-38B63FFAA502}"/>
              </a:ext>
            </a:extLst>
          </p:cNvPr>
          <p:cNvSpPr/>
          <p:nvPr/>
        </p:nvSpPr>
        <p:spPr bwMode="auto">
          <a:xfrm>
            <a:off x="1187632" y="1553672"/>
            <a:ext cx="152400" cy="152400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B3AB0297-BB06-2B4B-9E3F-E4552DEB422D}"/>
              </a:ext>
            </a:extLst>
          </p:cNvPr>
          <p:cNvSpPr/>
          <p:nvPr/>
        </p:nvSpPr>
        <p:spPr bwMode="auto">
          <a:xfrm>
            <a:off x="1187632" y="1734375"/>
            <a:ext cx="152400" cy="152400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6DA6F87-CFB4-2641-A56C-9C20F3A7B596}"/>
              </a:ext>
            </a:extLst>
          </p:cNvPr>
          <p:cNvSpPr/>
          <p:nvPr/>
        </p:nvSpPr>
        <p:spPr bwMode="auto">
          <a:xfrm>
            <a:off x="1433105" y="1258669"/>
            <a:ext cx="266700" cy="419100"/>
          </a:xfrm>
          <a:prstGeom prst="ellipse">
            <a:avLst/>
          </a:prstGeom>
          <a:solidFill>
            <a:srgbClr val="FFD57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64911FF9-482A-2943-AA57-AA10047DDA96}"/>
              </a:ext>
            </a:extLst>
          </p:cNvPr>
          <p:cNvSpPr/>
          <p:nvPr/>
        </p:nvSpPr>
        <p:spPr bwMode="auto">
          <a:xfrm>
            <a:off x="1491888" y="1296769"/>
            <a:ext cx="152400" cy="152400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78A9C8CD-65AE-914D-8F8B-4B1368A6D2C1}"/>
              </a:ext>
            </a:extLst>
          </p:cNvPr>
          <p:cNvSpPr/>
          <p:nvPr/>
        </p:nvSpPr>
        <p:spPr bwMode="auto">
          <a:xfrm>
            <a:off x="1491888" y="1477472"/>
            <a:ext cx="152400" cy="152400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EC689A52-54AD-CB4A-855C-D6FE551C3002}"/>
              </a:ext>
            </a:extLst>
          </p:cNvPr>
          <p:cNvSpPr/>
          <p:nvPr/>
        </p:nvSpPr>
        <p:spPr bwMode="auto">
          <a:xfrm>
            <a:off x="557893" y="1848131"/>
            <a:ext cx="266700" cy="419100"/>
          </a:xfrm>
          <a:prstGeom prst="ellipse">
            <a:avLst/>
          </a:prstGeom>
          <a:solidFill>
            <a:srgbClr val="FFD57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620B8090-8111-8048-A1F4-80AC64B0C563}"/>
              </a:ext>
            </a:extLst>
          </p:cNvPr>
          <p:cNvSpPr/>
          <p:nvPr/>
        </p:nvSpPr>
        <p:spPr bwMode="auto">
          <a:xfrm>
            <a:off x="616676" y="1886231"/>
            <a:ext cx="152400" cy="152400"/>
          </a:xfrm>
          <a:prstGeom prst="ellipse">
            <a:avLst/>
          </a:prstGeom>
          <a:solidFill>
            <a:srgbClr val="92D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5436E74E-DF6C-B040-831A-2F90A81CA6FA}"/>
              </a:ext>
            </a:extLst>
          </p:cNvPr>
          <p:cNvSpPr/>
          <p:nvPr/>
        </p:nvSpPr>
        <p:spPr bwMode="auto">
          <a:xfrm>
            <a:off x="616676" y="2066934"/>
            <a:ext cx="152400" cy="152400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9F7404B1-A63E-8243-B62E-0CF5C4101E63}"/>
              </a:ext>
            </a:extLst>
          </p:cNvPr>
          <p:cNvSpPr/>
          <p:nvPr/>
        </p:nvSpPr>
        <p:spPr bwMode="auto">
          <a:xfrm>
            <a:off x="957943" y="2086528"/>
            <a:ext cx="266700" cy="419100"/>
          </a:xfrm>
          <a:prstGeom prst="ellipse">
            <a:avLst/>
          </a:prstGeom>
          <a:solidFill>
            <a:srgbClr val="FFD57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2F91CEDF-3EE1-5E47-8542-803910AC6765}"/>
              </a:ext>
            </a:extLst>
          </p:cNvPr>
          <p:cNvSpPr/>
          <p:nvPr/>
        </p:nvSpPr>
        <p:spPr bwMode="auto">
          <a:xfrm>
            <a:off x="1016726" y="2124628"/>
            <a:ext cx="152400" cy="152400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966350F4-9ECA-4541-B1B7-0394807EE6C5}"/>
              </a:ext>
            </a:extLst>
          </p:cNvPr>
          <p:cNvSpPr/>
          <p:nvPr/>
        </p:nvSpPr>
        <p:spPr bwMode="auto">
          <a:xfrm>
            <a:off x="1016726" y="2305331"/>
            <a:ext cx="152400" cy="152400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A582035F-6A68-6B4F-B457-4D52F0FBE435}"/>
              </a:ext>
            </a:extLst>
          </p:cNvPr>
          <p:cNvSpPr/>
          <p:nvPr/>
        </p:nvSpPr>
        <p:spPr bwMode="auto">
          <a:xfrm>
            <a:off x="457200" y="2893725"/>
            <a:ext cx="152400" cy="152400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8856EE7-D2D4-EF42-9842-242F387A5561}"/>
              </a:ext>
            </a:extLst>
          </p:cNvPr>
          <p:cNvSpPr/>
          <p:nvPr/>
        </p:nvSpPr>
        <p:spPr bwMode="auto">
          <a:xfrm>
            <a:off x="457200" y="3198525"/>
            <a:ext cx="152400" cy="152400"/>
          </a:xfrm>
          <a:prstGeom prst="ellipse">
            <a:avLst/>
          </a:prstGeom>
          <a:solidFill>
            <a:srgbClr val="92D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1F3D993-EA48-EC43-BE3B-3840C7DE5056}"/>
              </a:ext>
            </a:extLst>
          </p:cNvPr>
          <p:cNvSpPr txBox="1"/>
          <p:nvPr/>
        </p:nvSpPr>
        <p:spPr>
          <a:xfrm>
            <a:off x="590142" y="2782669"/>
            <a:ext cx="160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>
                    <a:lumMod val="85000"/>
                  </a:schemeClr>
                </a:solidFill>
                <a:latin typeface="Arial Rounded MT Bold" panose="020F0704030504030204" pitchFamily="34" charset="77"/>
              </a:rPr>
              <a:t>A</a:t>
            </a:r>
          </a:p>
          <a:p>
            <a:r>
              <a:rPr lang="en-US" sz="1800" dirty="0">
                <a:solidFill>
                  <a:schemeClr val="bg1">
                    <a:lumMod val="85000"/>
                  </a:schemeClr>
                </a:solidFill>
                <a:latin typeface="Arial Rounded MT Bold" panose="020F0704030504030204" pitchFamily="34" charset="77"/>
              </a:rPr>
              <a:t>a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7115125-C4E8-F54E-9D54-85E2EA685C53}"/>
              </a:ext>
            </a:extLst>
          </p:cNvPr>
          <p:cNvSpPr txBox="1"/>
          <p:nvPr/>
        </p:nvSpPr>
        <p:spPr>
          <a:xfrm>
            <a:off x="1600200" y="135903"/>
            <a:ext cx="312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accent1">
                    <a:lumMod val="50000"/>
                  </a:schemeClr>
                </a:solidFill>
                <a:latin typeface="Arial Rounded MT Bold" panose="020F0704030504030204" pitchFamily="34" charset="77"/>
              </a:rPr>
              <a:t>Allele frequencies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AD842FF-9430-CB4D-BBB1-A9E5A5550970}"/>
              </a:ext>
            </a:extLst>
          </p:cNvPr>
          <p:cNvSpPr txBox="1"/>
          <p:nvPr/>
        </p:nvSpPr>
        <p:spPr>
          <a:xfrm>
            <a:off x="2138391" y="1017176"/>
            <a:ext cx="1631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Arial Rounded MT Bold" panose="020F0704030504030204" pitchFamily="34" charset="77"/>
              </a:rPr>
              <a:t>f</a:t>
            </a:r>
            <a:r>
              <a:rPr lang="en-US" sz="2400" baseline="-25000" dirty="0" err="1">
                <a:solidFill>
                  <a:srgbClr val="92D050"/>
                </a:solidFill>
                <a:latin typeface="Arial Rounded MT Bold" panose="020F0704030504030204" pitchFamily="34" charset="77"/>
              </a:rPr>
              <a:t>A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Arial Rounded MT Bold" panose="020F0704030504030204" pitchFamily="34" charset="77"/>
              </a:rPr>
              <a:t> =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11E84FA-6A12-234D-B480-28BD4A58AA7C}"/>
              </a:ext>
            </a:extLst>
          </p:cNvPr>
          <p:cNvSpPr txBox="1"/>
          <p:nvPr/>
        </p:nvSpPr>
        <p:spPr>
          <a:xfrm>
            <a:off x="2850362" y="1236842"/>
            <a:ext cx="7000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Arial Rounded MT Bold" panose="020F0704030504030204" pitchFamily="34" charset="77"/>
              </a:rPr>
              <a:t>2N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1598241-A759-E24A-8A02-BD12A2179F4F}"/>
              </a:ext>
            </a:extLst>
          </p:cNvPr>
          <p:cNvSpPr txBox="1"/>
          <p:nvPr/>
        </p:nvSpPr>
        <p:spPr>
          <a:xfrm>
            <a:off x="2883857" y="762000"/>
            <a:ext cx="8858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Arial Rounded MT Bold" panose="020F0704030504030204" pitchFamily="34" charset="77"/>
              </a:rPr>
              <a:t>N</a:t>
            </a:r>
            <a:r>
              <a:rPr lang="en-US" sz="2400" baseline="-25000" dirty="0">
                <a:solidFill>
                  <a:srgbClr val="92D050"/>
                </a:solidFill>
                <a:latin typeface="Arial Rounded MT Bold" panose="020F0704030504030204" pitchFamily="34" charset="77"/>
              </a:rPr>
              <a:t>A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8EB7131-7FD3-884E-A6B9-E2300BD4DFA5}"/>
              </a:ext>
            </a:extLst>
          </p:cNvPr>
          <p:cNvCxnSpPr>
            <a:cxnSpLocks/>
          </p:cNvCxnSpPr>
          <p:nvPr/>
        </p:nvCxnSpPr>
        <p:spPr bwMode="auto">
          <a:xfrm>
            <a:off x="2779103" y="1250568"/>
            <a:ext cx="70007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CBA511F2-300A-564D-962B-8E212A146451}"/>
              </a:ext>
            </a:extLst>
          </p:cNvPr>
          <p:cNvSpPr txBox="1"/>
          <p:nvPr/>
        </p:nvSpPr>
        <p:spPr>
          <a:xfrm>
            <a:off x="3474088" y="1017176"/>
            <a:ext cx="1631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Arial Rounded MT Bold" panose="020F0704030504030204" pitchFamily="34" charset="77"/>
              </a:rPr>
              <a:t> =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7DD795D-246C-0740-8883-D5827E8F8BE5}"/>
              </a:ext>
            </a:extLst>
          </p:cNvPr>
          <p:cNvSpPr txBox="1"/>
          <p:nvPr/>
        </p:nvSpPr>
        <p:spPr>
          <a:xfrm>
            <a:off x="4114801" y="1236842"/>
            <a:ext cx="8858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Arial Rounded MT Bold" panose="020F0704030504030204" pitchFamily="34" charset="77"/>
              </a:rPr>
              <a:t>2*10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DE66609-167F-4545-9375-A86119FBA926}"/>
              </a:ext>
            </a:extLst>
          </p:cNvPr>
          <p:cNvSpPr txBox="1"/>
          <p:nvPr/>
        </p:nvSpPr>
        <p:spPr>
          <a:xfrm>
            <a:off x="4219554" y="762000"/>
            <a:ext cx="8858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92D050"/>
                </a:solidFill>
                <a:latin typeface="Arial Rounded MT Bold" panose="020F0704030504030204" pitchFamily="34" charset="77"/>
              </a:rPr>
              <a:t>7</a:t>
            </a:r>
            <a:endParaRPr lang="en-US" sz="2400" baseline="-25000" dirty="0">
              <a:solidFill>
                <a:srgbClr val="92D050"/>
              </a:solidFill>
              <a:latin typeface="Arial Rounded MT Bold" panose="020F0704030504030204" pitchFamily="34" charset="77"/>
            </a:endParaRP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0AD006D7-8E5E-D843-9234-D8A9429D0CEE}"/>
              </a:ext>
            </a:extLst>
          </p:cNvPr>
          <p:cNvCxnSpPr>
            <a:cxnSpLocks/>
          </p:cNvCxnSpPr>
          <p:nvPr/>
        </p:nvCxnSpPr>
        <p:spPr bwMode="auto">
          <a:xfrm>
            <a:off x="4114800" y="1250568"/>
            <a:ext cx="70007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261BD83E-A726-1E4B-AEA7-39B81B9F1A36}"/>
              </a:ext>
            </a:extLst>
          </p:cNvPr>
          <p:cNvSpPr txBox="1"/>
          <p:nvPr/>
        </p:nvSpPr>
        <p:spPr>
          <a:xfrm>
            <a:off x="8009657" y="1212129"/>
            <a:ext cx="8858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Arial Rounded MT Bold" panose="020F0704030504030204" pitchFamily="34" charset="77"/>
              </a:rPr>
              <a:t>2*10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AB3DF91-6179-6F4E-B2FC-72E6B3F7182C}"/>
              </a:ext>
            </a:extLst>
          </p:cNvPr>
          <p:cNvSpPr txBox="1"/>
          <p:nvPr/>
        </p:nvSpPr>
        <p:spPr>
          <a:xfrm>
            <a:off x="8114410" y="737287"/>
            <a:ext cx="8858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aseline="-25000" dirty="0">
                <a:solidFill>
                  <a:srgbClr val="FF0000"/>
                </a:solidFill>
                <a:latin typeface="Arial Rounded MT Bold" panose="020F0704030504030204" pitchFamily="34" charset="77"/>
              </a:rPr>
              <a:t>13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7554F38B-6FCB-8C4C-8F6A-DA2B3089E157}"/>
              </a:ext>
            </a:extLst>
          </p:cNvPr>
          <p:cNvCxnSpPr>
            <a:cxnSpLocks/>
          </p:cNvCxnSpPr>
          <p:nvPr/>
        </p:nvCxnSpPr>
        <p:spPr bwMode="auto">
          <a:xfrm>
            <a:off x="8009656" y="1225855"/>
            <a:ext cx="70007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4AE972F6-0684-274E-BEA9-905A5275369F}"/>
              </a:ext>
            </a:extLst>
          </p:cNvPr>
          <p:cNvSpPr txBox="1"/>
          <p:nvPr/>
        </p:nvSpPr>
        <p:spPr>
          <a:xfrm>
            <a:off x="5029200" y="1017176"/>
            <a:ext cx="30966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Arial Rounded MT Bold" panose="020F0704030504030204" pitchFamily="34" charset="77"/>
              </a:rPr>
              <a:t>    or      f</a:t>
            </a:r>
            <a:r>
              <a:rPr lang="en-US" sz="2400" baseline="-25000" dirty="0">
                <a:solidFill>
                  <a:srgbClr val="FF0000"/>
                </a:solidFill>
                <a:latin typeface="Arial Rounded MT Bold" panose="020F0704030504030204" pitchFamily="34" charset="77"/>
              </a:rPr>
              <a:t>a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Arial Rounded MT Bold" panose="020F0704030504030204" pitchFamily="34" charset="77"/>
              </a:rPr>
              <a:t> =              =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DBAFE79-A153-194F-9658-6299767EF254}"/>
              </a:ext>
            </a:extLst>
          </p:cNvPr>
          <p:cNvSpPr txBox="1"/>
          <p:nvPr/>
        </p:nvSpPr>
        <p:spPr>
          <a:xfrm>
            <a:off x="6842193" y="1206790"/>
            <a:ext cx="7000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Arial Rounded MT Bold" panose="020F0704030504030204" pitchFamily="34" charset="77"/>
              </a:rPr>
              <a:t>2N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C87D6C5-E5C6-4944-8F73-C8312FA67CA8}"/>
              </a:ext>
            </a:extLst>
          </p:cNvPr>
          <p:cNvSpPr txBox="1"/>
          <p:nvPr/>
        </p:nvSpPr>
        <p:spPr>
          <a:xfrm>
            <a:off x="6875688" y="731948"/>
            <a:ext cx="8858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Arial Rounded MT Bold" panose="020F0704030504030204" pitchFamily="34" charset="77"/>
              </a:rPr>
              <a:t>N</a:t>
            </a:r>
            <a:r>
              <a:rPr lang="en-US" sz="2400" baseline="-25000" dirty="0">
                <a:solidFill>
                  <a:srgbClr val="FF0000"/>
                </a:solidFill>
                <a:latin typeface="Arial Rounded MT Bold" panose="020F0704030504030204" pitchFamily="34" charset="77"/>
              </a:rPr>
              <a:t>a</a:t>
            </a:r>
            <a:endParaRPr lang="en-US" sz="2400" baseline="-25000" dirty="0">
              <a:solidFill>
                <a:srgbClr val="92D050"/>
              </a:solidFill>
              <a:latin typeface="Arial Rounded MT Bold" panose="020F0704030504030204" pitchFamily="34" charset="77"/>
            </a:endParaRP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FACFE174-8CE7-EA45-A222-55545FA0DE4B}"/>
              </a:ext>
            </a:extLst>
          </p:cNvPr>
          <p:cNvCxnSpPr>
            <a:cxnSpLocks/>
          </p:cNvCxnSpPr>
          <p:nvPr/>
        </p:nvCxnSpPr>
        <p:spPr bwMode="auto">
          <a:xfrm>
            <a:off x="6770934" y="1220516"/>
            <a:ext cx="70007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FE042331-7385-E549-8C14-6CF4C68C9C4A}"/>
              </a:ext>
            </a:extLst>
          </p:cNvPr>
          <p:cNvSpPr txBox="1"/>
          <p:nvPr/>
        </p:nvSpPr>
        <p:spPr>
          <a:xfrm>
            <a:off x="2464756" y="2303160"/>
            <a:ext cx="312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accent1">
                    <a:lumMod val="50000"/>
                  </a:schemeClr>
                </a:solidFill>
                <a:latin typeface="Arial Rounded MT Bold" panose="020F0704030504030204" pitchFamily="34" charset="77"/>
              </a:rPr>
              <a:t>Genotype  frequencies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37F6F6C-BADD-8142-8455-3110F1F3ED45}"/>
              </a:ext>
            </a:extLst>
          </p:cNvPr>
          <p:cNvSpPr txBox="1"/>
          <p:nvPr/>
        </p:nvSpPr>
        <p:spPr>
          <a:xfrm>
            <a:off x="2395544" y="2845976"/>
            <a:ext cx="1631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Arial Rounded MT Bold" panose="020F0704030504030204" pitchFamily="34" charset="77"/>
              </a:rPr>
              <a:t>f</a:t>
            </a:r>
            <a:r>
              <a:rPr lang="en-US" sz="2400" baseline="-25000" dirty="0" err="1">
                <a:solidFill>
                  <a:srgbClr val="92D050"/>
                </a:solidFill>
                <a:latin typeface="Arial Rounded MT Bold" panose="020F0704030504030204" pitchFamily="34" charset="77"/>
              </a:rPr>
              <a:t>AA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Arial Rounded MT Bold" panose="020F0704030504030204" pitchFamily="34" charset="77"/>
              </a:rPr>
              <a:t> =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B315CA95-58FD-1445-A9D5-882EB8B33B19}"/>
              </a:ext>
            </a:extLst>
          </p:cNvPr>
          <p:cNvSpPr txBox="1"/>
          <p:nvPr/>
        </p:nvSpPr>
        <p:spPr>
          <a:xfrm>
            <a:off x="3107515" y="3065642"/>
            <a:ext cx="7000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Arial Rounded MT Bold" panose="020F0704030504030204" pitchFamily="34" charset="77"/>
              </a:rPr>
              <a:t>2N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E5728C6-2A28-C441-B40A-F18C892D8231}"/>
              </a:ext>
            </a:extLst>
          </p:cNvPr>
          <p:cNvSpPr txBox="1"/>
          <p:nvPr/>
        </p:nvSpPr>
        <p:spPr>
          <a:xfrm>
            <a:off x="3141010" y="2590800"/>
            <a:ext cx="8858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Arial Rounded MT Bold" panose="020F0704030504030204" pitchFamily="34" charset="77"/>
              </a:rPr>
              <a:t>N</a:t>
            </a:r>
            <a:r>
              <a:rPr lang="en-US" sz="2400" baseline="-25000" dirty="0">
                <a:solidFill>
                  <a:srgbClr val="92D050"/>
                </a:solidFill>
                <a:latin typeface="Arial Rounded MT Bold" panose="020F0704030504030204" pitchFamily="34" charset="77"/>
              </a:rPr>
              <a:t>AA</a:t>
            </a: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85D278FA-519F-F14E-AD58-BDDC1A1C1AE8}"/>
              </a:ext>
            </a:extLst>
          </p:cNvPr>
          <p:cNvCxnSpPr>
            <a:cxnSpLocks/>
          </p:cNvCxnSpPr>
          <p:nvPr/>
        </p:nvCxnSpPr>
        <p:spPr bwMode="auto">
          <a:xfrm>
            <a:off x="3036256" y="3079368"/>
            <a:ext cx="70007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81EDB168-CB06-1845-A0B5-61C1BBFDD9D3}"/>
              </a:ext>
            </a:extLst>
          </p:cNvPr>
          <p:cNvSpPr txBox="1"/>
          <p:nvPr/>
        </p:nvSpPr>
        <p:spPr>
          <a:xfrm>
            <a:off x="3731241" y="2845976"/>
            <a:ext cx="1631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Arial Rounded MT Bold" panose="020F0704030504030204" pitchFamily="34" charset="77"/>
              </a:rPr>
              <a:t> =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69B3F4B4-7F5D-C944-8124-5176CF4CF4F2}"/>
              </a:ext>
            </a:extLst>
          </p:cNvPr>
          <p:cNvSpPr txBox="1"/>
          <p:nvPr/>
        </p:nvSpPr>
        <p:spPr>
          <a:xfrm>
            <a:off x="4371954" y="3065642"/>
            <a:ext cx="8858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Arial Rounded MT Bold" panose="020F0704030504030204" pitchFamily="34" charset="77"/>
              </a:rPr>
              <a:t>10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940707E4-1497-834F-825C-3F93B46CE281}"/>
              </a:ext>
            </a:extLst>
          </p:cNvPr>
          <p:cNvSpPr txBox="1"/>
          <p:nvPr/>
        </p:nvSpPr>
        <p:spPr>
          <a:xfrm>
            <a:off x="4476707" y="2590800"/>
            <a:ext cx="8858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aseline="-25000" dirty="0">
                <a:solidFill>
                  <a:srgbClr val="92D050"/>
                </a:solidFill>
                <a:latin typeface="Arial Rounded MT Bold" panose="020F0704030504030204" pitchFamily="34" charset="77"/>
              </a:rPr>
              <a:t>1</a:t>
            </a:r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8E7FD97F-AEF9-A149-8066-1D92D10F029D}"/>
              </a:ext>
            </a:extLst>
          </p:cNvPr>
          <p:cNvCxnSpPr>
            <a:cxnSpLocks/>
          </p:cNvCxnSpPr>
          <p:nvPr/>
        </p:nvCxnSpPr>
        <p:spPr bwMode="auto">
          <a:xfrm>
            <a:off x="4371953" y="3079368"/>
            <a:ext cx="70007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C6DE4C21-A540-1B44-901A-1B9A8CFFF4F5}"/>
              </a:ext>
            </a:extLst>
          </p:cNvPr>
          <p:cNvSpPr txBox="1"/>
          <p:nvPr/>
        </p:nvSpPr>
        <p:spPr>
          <a:xfrm>
            <a:off x="4323519" y="4024773"/>
            <a:ext cx="8858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Arial Rounded MT Bold" panose="020F0704030504030204" pitchFamily="34" charset="77"/>
              </a:rPr>
              <a:t>10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B0DF31E2-3837-C940-A7AA-30998F54B495}"/>
              </a:ext>
            </a:extLst>
          </p:cNvPr>
          <p:cNvSpPr txBox="1"/>
          <p:nvPr/>
        </p:nvSpPr>
        <p:spPr>
          <a:xfrm>
            <a:off x="4428272" y="3549931"/>
            <a:ext cx="8858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aseline="-25000" dirty="0">
                <a:solidFill>
                  <a:srgbClr val="FFC000"/>
                </a:solidFill>
                <a:latin typeface="Arial Rounded MT Bold" panose="020F0704030504030204" pitchFamily="34" charset="77"/>
              </a:rPr>
              <a:t>5</a:t>
            </a:r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00577261-A2D8-6B4F-A1D4-A1C7BC1E4D82}"/>
              </a:ext>
            </a:extLst>
          </p:cNvPr>
          <p:cNvCxnSpPr>
            <a:cxnSpLocks/>
          </p:cNvCxnSpPr>
          <p:nvPr/>
        </p:nvCxnSpPr>
        <p:spPr bwMode="auto">
          <a:xfrm>
            <a:off x="4323518" y="4038499"/>
            <a:ext cx="70007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D8D1CB77-3D46-F54A-AB16-50AB17AA3EB9}"/>
              </a:ext>
            </a:extLst>
          </p:cNvPr>
          <p:cNvSpPr txBox="1"/>
          <p:nvPr/>
        </p:nvSpPr>
        <p:spPr>
          <a:xfrm>
            <a:off x="1343062" y="3829820"/>
            <a:ext cx="30966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Arial Rounded MT Bold" panose="020F0704030504030204" pitchFamily="34" charset="77"/>
              </a:rPr>
              <a:t>              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Arial Rounded MT Bold" panose="020F0704030504030204" pitchFamily="34" charset="77"/>
              </a:rPr>
              <a:t>fA</a:t>
            </a:r>
            <a:r>
              <a:rPr lang="en-US" sz="2400" baseline="-25000" dirty="0" err="1">
                <a:solidFill>
                  <a:schemeClr val="bg1">
                    <a:lumMod val="85000"/>
                  </a:schemeClr>
                </a:solidFill>
                <a:latin typeface="Arial Rounded MT Bold" panose="020F0704030504030204" pitchFamily="34" charset="77"/>
              </a:rPr>
              <a:t>a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Arial Rounded MT Bold" panose="020F0704030504030204" pitchFamily="34" charset="77"/>
              </a:rPr>
              <a:t> =            =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389621C9-1691-5144-A2F2-6F0AEF06E4C6}"/>
              </a:ext>
            </a:extLst>
          </p:cNvPr>
          <p:cNvSpPr txBox="1"/>
          <p:nvPr/>
        </p:nvSpPr>
        <p:spPr>
          <a:xfrm>
            <a:off x="3156055" y="4019434"/>
            <a:ext cx="7000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Arial Rounded MT Bold" panose="020F0704030504030204" pitchFamily="34" charset="77"/>
              </a:rPr>
              <a:t>2N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FD9ED699-9BEC-1E4A-BEFB-9961429626D4}"/>
              </a:ext>
            </a:extLst>
          </p:cNvPr>
          <p:cNvSpPr txBox="1"/>
          <p:nvPr/>
        </p:nvSpPr>
        <p:spPr>
          <a:xfrm>
            <a:off x="3189550" y="3544592"/>
            <a:ext cx="8858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Arial Rounded MT Bold" panose="020F0704030504030204" pitchFamily="34" charset="77"/>
              </a:rPr>
              <a:t>NA</a:t>
            </a:r>
            <a:r>
              <a:rPr lang="en-US" sz="2400" baseline="-25000" dirty="0" err="1">
                <a:solidFill>
                  <a:schemeClr val="bg1">
                    <a:lumMod val="85000"/>
                  </a:schemeClr>
                </a:solidFill>
                <a:latin typeface="Arial Rounded MT Bold" panose="020F0704030504030204" pitchFamily="34" charset="77"/>
              </a:rPr>
              <a:t>a</a:t>
            </a:r>
            <a:endParaRPr lang="en-US" sz="2400" baseline="-25000" dirty="0">
              <a:solidFill>
                <a:schemeClr val="bg1">
                  <a:lumMod val="85000"/>
                </a:schemeClr>
              </a:solidFill>
              <a:latin typeface="Arial Rounded MT Bold" panose="020F0704030504030204" pitchFamily="34" charset="77"/>
            </a:endParaRP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00EED075-65C5-1D48-9DED-89F3AB63C25C}"/>
              </a:ext>
            </a:extLst>
          </p:cNvPr>
          <p:cNvCxnSpPr>
            <a:cxnSpLocks/>
          </p:cNvCxnSpPr>
          <p:nvPr/>
        </p:nvCxnSpPr>
        <p:spPr bwMode="auto">
          <a:xfrm>
            <a:off x="3084796" y="4033160"/>
            <a:ext cx="70007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85915EC6-52D8-C240-8ACD-57A25AEB9A1D}"/>
              </a:ext>
            </a:extLst>
          </p:cNvPr>
          <p:cNvSpPr txBox="1"/>
          <p:nvPr/>
        </p:nvSpPr>
        <p:spPr>
          <a:xfrm>
            <a:off x="4275857" y="5052611"/>
            <a:ext cx="8858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Arial Rounded MT Bold" panose="020F0704030504030204" pitchFamily="34" charset="77"/>
              </a:rPr>
              <a:t>10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54CC652A-788E-AC4B-8937-5359F3F3F8B5}"/>
              </a:ext>
            </a:extLst>
          </p:cNvPr>
          <p:cNvSpPr txBox="1"/>
          <p:nvPr/>
        </p:nvSpPr>
        <p:spPr>
          <a:xfrm>
            <a:off x="4380610" y="4577769"/>
            <a:ext cx="8858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aseline="-25000" dirty="0">
                <a:solidFill>
                  <a:srgbClr val="FF0000"/>
                </a:solidFill>
                <a:latin typeface="Arial Rounded MT Bold" panose="020F0704030504030204" pitchFamily="34" charset="77"/>
              </a:rPr>
              <a:t>4</a:t>
            </a:r>
          </a:p>
        </p:txBody>
      </p: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B66192F5-55D8-2643-B336-560015596E3A}"/>
              </a:ext>
            </a:extLst>
          </p:cNvPr>
          <p:cNvCxnSpPr>
            <a:cxnSpLocks/>
          </p:cNvCxnSpPr>
          <p:nvPr/>
        </p:nvCxnSpPr>
        <p:spPr bwMode="auto">
          <a:xfrm>
            <a:off x="4275856" y="5066337"/>
            <a:ext cx="70007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6E5E5A41-3D4E-1445-9D5B-5AB8A19BEF4D}"/>
              </a:ext>
            </a:extLst>
          </p:cNvPr>
          <p:cNvSpPr txBox="1"/>
          <p:nvPr/>
        </p:nvSpPr>
        <p:spPr>
          <a:xfrm>
            <a:off x="1295400" y="4857658"/>
            <a:ext cx="30966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Arial Rounded MT Bold" panose="020F0704030504030204" pitchFamily="34" charset="77"/>
              </a:rPr>
              <a:t>              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Arial Rounded MT Bold" panose="020F0704030504030204" pitchFamily="34" charset="77"/>
              </a:rPr>
              <a:t>f</a:t>
            </a:r>
            <a:r>
              <a:rPr lang="en-US" sz="2400" baseline="-25000" dirty="0" err="1">
                <a:solidFill>
                  <a:srgbClr val="FF0000"/>
                </a:solidFill>
                <a:latin typeface="Arial Rounded MT Bold" panose="020F0704030504030204" pitchFamily="34" charset="77"/>
              </a:rPr>
              <a:t>aa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Arial Rounded MT Bold" panose="020F0704030504030204" pitchFamily="34" charset="77"/>
              </a:rPr>
              <a:t> =            =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3DD6C1AD-12FC-F54C-86AD-23913CB332CD}"/>
              </a:ext>
            </a:extLst>
          </p:cNvPr>
          <p:cNvSpPr txBox="1"/>
          <p:nvPr/>
        </p:nvSpPr>
        <p:spPr>
          <a:xfrm>
            <a:off x="3108393" y="5047272"/>
            <a:ext cx="7000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Arial Rounded MT Bold" panose="020F0704030504030204" pitchFamily="34" charset="77"/>
              </a:rPr>
              <a:t>2N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4E0973F2-242B-9841-996F-5BDC52219137}"/>
              </a:ext>
            </a:extLst>
          </p:cNvPr>
          <p:cNvSpPr txBox="1"/>
          <p:nvPr/>
        </p:nvSpPr>
        <p:spPr>
          <a:xfrm>
            <a:off x="3141888" y="4572430"/>
            <a:ext cx="8858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Arial Rounded MT Bold" panose="020F0704030504030204" pitchFamily="34" charset="77"/>
              </a:rPr>
              <a:t>N</a:t>
            </a:r>
            <a:r>
              <a:rPr lang="en-US" sz="2400" baseline="-25000" dirty="0" err="1">
                <a:solidFill>
                  <a:srgbClr val="FF0000"/>
                </a:solidFill>
                <a:latin typeface="Arial Rounded MT Bold" panose="020F0704030504030204" pitchFamily="34" charset="77"/>
              </a:rPr>
              <a:t>aa</a:t>
            </a:r>
            <a:endParaRPr lang="en-US" sz="2400" baseline="-25000" dirty="0">
              <a:solidFill>
                <a:srgbClr val="92D050"/>
              </a:solidFill>
              <a:latin typeface="Arial Rounded MT Bold" panose="020F0704030504030204" pitchFamily="34" charset="77"/>
            </a:endParaRPr>
          </a:p>
        </p:txBody>
      </p: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EBDEA792-4766-E147-AE9A-8E35D9F2C5D7}"/>
              </a:ext>
            </a:extLst>
          </p:cNvPr>
          <p:cNvCxnSpPr>
            <a:cxnSpLocks/>
          </p:cNvCxnSpPr>
          <p:nvPr/>
        </p:nvCxnSpPr>
        <p:spPr bwMode="auto">
          <a:xfrm>
            <a:off x="3037134" y="5060998"/>
            <a:ext cx="70007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C52A73A4-FE6C-7444-A649-B41596B7ABF4}"/>
              </a:ext>
            </a:extLst>
          </p:cNvPr>
          <p:cNvSpPr txBox="1"/>
          <p:nvPr/>
        </p:nvSpPr>
        <p:spPr>
          <a:xfrm>
            <a:off x="4414005" y="6096000"/>
            <a:ext cx="30966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Arial Rounded MT Bold" panose="020F0704030504030204" pitchFamily="34" charset="77"/>
              </a:rPr>
              <a:t>              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Arial Rounded MT Bold" panose="020F0704030504030204" pitchFamily="34" charset="77"/>
              </a:rPr>
              <a:t>f</a:t>
            </a:r>
            <a:r>
              <a:rPr lang="en-US" sz="2400" baseline="-25000" dirty="0" err="1">
                <a:solidFill>
                  <a:srgbClr val="92D050"/>
                </a:solidFill>
                <a:latin typeface="Arial Rounded MT Bold" panose="020F0704030504030204" pitchFamily="34" charset="77"/>
              </a:rPr>
              <a:t>A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Arial Rounded MT Bold" panose="020F0704030504030204" pitchFamily="34" charset="77"/>
              </a:rPr>
              <a:t> =            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8EDF7965-ABE7-E046-B06F-F15152CDF868}"/>
              </a:ext>
            </a:extLst>
          </p:cNvPr>
          <p:cNvSpPr txBox="1"/>
          <p:nvPr/>
        </p:nvSpPr>
        <p:spPr>
          <a:xfrm>
            <a:off x="6842193" y="6285614"/>
            <a:ext cx="7000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Arial Rounded MT Bold" panose="020F0704030504030204" pitchFamily="34" charset="77"/>
              </a:rPr>
              <a:t>2N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1332E27D-59A8-7346-BE4F-AF2A690CDE03}"/>
              </a:ext>
            </a:extLst>
          </p:cNvPr>
          <p:cNvSpPr txBox="1"/>
          <p:nvPr/>
        </p:nvSpPr>
        <p:spPr>
          <a:xfrm>
            <a:off x="6260492" y="5810772"/>
            <a:ext cx="19691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Arial Rounded MT Bold" panose="020F0704030504030204" pitchFamily="34" charset="77"/>
              </a:rPr>
              <a:t>2N</a:t>
            </a:r>
            <a:r>
              <a:rPr lang="en-US" sz="2400" baseline="-25000" dirty="0">
                <a:solidFill>
                  <a:srgbClr val="92D050"/>
                </a:solidFill>
                <a:latin typeface="Arial Rounded MT Bold" panose="020F0704030504030204" pitchFamily="34" charset="77"/>
              </a:rPr>
              <a:t>AA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Arial Rounded MT Bold" panose="020F0704030504030204" pitchFamily="34" charset="77"/>
              </a:rPr>
              <a:t> +  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Arial Rounded MT Bold" panose="020F0704030504030204" pitchFamily="34" charset="77"/>
              </a:rPr>
              <a:t>N</a:t>
            </a:r>
            <a:r>
              <a:rPr lang="en-US" sz="2400" baseline="-25000" dirty="0" err="1">
                <a:solidFill>
                  <a:srgbClr val="92D050"/>
                </a:solidFill>
                <a:latin typeface="Arial Rounded MT Bold" panose="020F0704030504030204" pitchFamily="34" charset="77"/>
              </a:rPr>
              <a:t>A</a:t>
            </a:r>
            <a:r>
              <a:rPr lang="en-US" sz="2400" baseline="-25000" dirty="0" err="1">
                <a:solidFill>
                  <a:srgbClr val="FF0000"/>
                </a:solidFill>
                <a:latin typeface="Arial Rounded MT Bold" panose="020F0704030504030204" pitchFamily="34" charset="77"/>
              </a:rPr>
              <a:t>a</a:t>
            </a:r>
            <a:endParaRPr lang="en-US" sz="2400" baseline="-25000" dirty="0">
              <a:solidFill>
                <a:srgbClr val="92D050"/>
              </a:solidFill>
              <a:latin typeface="Arial Rounded MT Bold" panose="020F0704030504030204" pitchFamily="34" charset="77"/>
            </a:endParaRPr>
          </a:p>
        </p:txBody>
      </p: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52AFEE52-1F87-A04B-B19A-407534D1F76F}"/>
              </a:ext>
            </a:extLst>
          </p:cNvPr>
          <p:cNvCxnSpPr>
            <a:cxnSpLocks/>
          </p:cNvCxnSpPr>
          <p:nvPr/>
        </p:nvCxnSpPr>
        <p:spPr bwMode="auto">
          <a:xfrm>
            <a:off x="6155739" y="6299340"/>
            <a:ext cx="1769061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ECF51947-44D5-9F42-A6DD-1FDBAC192C54}"/>
              </a:ext>
            </a:extLst>
          </p:cNvPr>
          <p:cNvSpPr txBox="1"/>
          <p:nvPr/>
        </p:nvSpPr>
        <p:spPr>
          <a:xfrm>
            <a:off x="1568294" y="6084818"/>
            <a:ext cx="3124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accent1">
                    <a:lumMod val="50000"/>
                  </a:schemeClr>
                </a:solidFill>
                <a:latin typeface="Arial Rounded MT Bold" panose="020F0704030504030204" pitchFamily="34" charset="77"/>
              </a:rPr>
              <a:t>You can also calculate allele frequencies by: 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0023E5D3-C7C0-CB40-8CF6-E7816108F40A}"/>
              </a:ext>
            </a:extLst>
          </p:cNvPr>
          <p:cNvSpPr txBox="1"/>
          <p:nvPr/>
        </p:nvSpPr>
        <p:spPr>
          <a:xfrm>
            <a:off x="5665534" y="3768119"/>
            <a:ext cx="3386170" cy="1323439"/>
          </a:xfrm>
          <a:prstGeom prst="rect">
            <a:avLst/>
          </a:prstGeom>
          <a:noFill/>
          <a:ln w="15875">
            <a:solidFill>
              <a:schemeClr val="accent2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chemeClr val="bg1">
                    <a:lumMod val="85000"/>
                  </a:schemeClr>
                </a:solidFill>
                <a:latin typeface="Arial Rounded MT Bold" panose="020F0704030504030204" pitchFamily="34" charset="77"/>
              </a:rPr>
              <a:t>fA</a:t>
            </a:r>
            <a:r>
              <a:rPr lang="en-US" sz="2000" baseline="-25000" dirty="0" err="1">
                <a:solidFill>
                  <a:schemeClr val="bg1">
                    <a:lumMod val="85000"/>
                  </a:schemeClr>
                </a:solidFill>
                <a:latin typeface="Arial Rounded MT Bold" panose="020F0704030504030204" pitchFamily="34" charset="77"/>
              </a:rPr>
              <a:t>a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Arial Rounded MT Bold" panose="020F0704030504030204" pitchFamily="34" charset="77"/>
              </a:rPr>
              <a:t> = Heterozygosity</a:t>
            </a:r>
          </a:p>
          <a:p>
            <a:endParaRPr lang="en-US" sz="2000" dirty="0">
              <a:solidFill>
                <a:schemeClr val="bg1">
                  <a:lumMod val="85000"/>
                </a:schemeClr>
              </a:solidFill>
              <a:latin typeface="Arial Rounded MT Bold" panose="020F0704030504030204" pitchFamily="34" charset="77"/>
            </a:endParaRPr>
          </a:p>
          <a:p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Arial Rounded MT Bold" panose="020F0704030504030204" pitchFamily="34" charset="77"/>
              </a:rPr>
              <a:t>1 - </a:t>
            </a:r>
            <a:r>
              <a:rPr lang="en-US" sz="2000" dirty="0" err="1">
                <a:solidFill>
                  <a:schemeClr val="bg1">
                    <a:lumMod val="85000"/>
                  </a:schemeClr>
                </a:solidFill>
                <a:latin typeface="Arial Rounded MT Bold" panose="020F0704030504030204" pitchFamily="34" charset="77"/>
              </a:rPr>
              <a:t>fA</a:t>
            </a:r>
            <a:r>
              <a:rPr lang="en-US" sz="2000" baseline="-25000" dirty="0" err="1">
                <a:solidFill>
                  <a:schemeClr val="bg1">
                    <a:lumMod val="85000"/>
                  </a:schemeClr>
                </a:solidFill>
                <a:latin typeface="Arial Rounded MT Bold" panose="020F0704030504030204" pitchFamily="34" charset="77"/>
              </a:rPr>
              <a:t>a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Arial Rounded MT Bold" panose="020F0704030504030204" pitchFamily="34" charset="77"/>
              </a:rPr>
              <a:t> =  Homozygosity</a:t>
            </a:r>
          </a:p>
          <a:p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Arial Rounded MT Bold" panose="020F0704030504030204" pitchFamily="34" charset="77"/>
              </a:rPr>
              <a:t>= </a:t>
            </a:r>
            <a:r>
              <a:rPr lang="en-US" sz="2000" dirty="0" err="1">
                <a:solidFill>
                  <a:schemeClr val="bg1">
                    <a:lumMod val="85000"/>
                  </a:schemeClr>
                </a:solidFill>
                <a:latin typeface="Arial Rounded MT Bold" panose="020F0704030504030204" pitchFamily="34" charset="77"/>
              </a:rPr>
              <a:t>f</a:t>
            </a:r>
            <a:r>
              <a:rPr lang="en-US" sz="2000" dirty="0" err="1">
                <a:solidFill>
                  <a:srgbClr val="92D050"/>
                </a:solidFill>
                <a:latin typeface="Arial Rounded MT Bold" panose="020F0704030504030204" pitchFamily="34" charset="77"/>
              </a:rPr>
              <a:t>AA</a:t>
            </a:r>
            <a:r>
              <a:rPr lang="en-US" sz="2000" dirty="0">
                <a:solidFill>
                  <a:srgbClr val="92D050"/>
                </a:solidFill>
                <a:latin typeface="Arial Rounded MT Bold" panose="020F0704030504030204" pitchFamily="34" charset="77"/>
              </a:rPr>
              <a:t> 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Arial Rounded MT Bold" panose="020F0704030504030204" pitchFamily="34" charset="77"/>
              </a:rPr>
              <a:t>+</a:t>
            </a:r>
            <a:r>
              <a:rPr lang="en-US" sz="2000" dirty="0">
                <a:solidFill>
                  <a:srgbClr val="92D050"/>
                </a:solidFill>
                <a:latin typeface="Arial Rounded MT Bold" panose="020F0704030504030204" pitchFamily="34" charset="77"/>
              </a:rPr>
              <a:t> </a:t>
            </a:r>
            <a:r>
              <a:rPr lang="en-US" sz="2000" dirty="0" err="1">
                <a:solidFill>
                  <a:schemeClr val="bg1">
                    <a:lumMod val="85000"/>
                  </a:schemeClr>
                </a:solidFill>
                <a:latin typeface="Arial Rounded MT Bold" panose="020F0704030504030204" pitchFamily="34" charset="77"/>
              </a:rPr>
              <a:t>f</a:t>
            </a:r>
            <a:r>
              <a:rPr lang="en-US" sz="2000" baseline="-25000" dirty="0" err="1">
                <a:solidFill>
                  <a:srgbClr val="FF0000"/>
                </a:solidFill>
                <a:latin typeface="Arial Rounded MT Bold" panose="020F0704030504030204" pitchFamily="34" charset="77"/>
              </a:rPr>
              <a:t>aa</a:t>
            </a:r>
            <a:endParaRPr lang="en-US" sz="2000" dirty="0">
              <a:solidFill>
                <a:schemeClr val="bg1">
                  <a:lumMod val="85000"/>
                </a:schemeClr>
              </a:solidFill>
              <a:latin typeface="Arial Rounded MT Bold" panose="020F0704030504030204" pitchFamily="34" charset="7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6ACA9ABF-C863-8D4D-B420-F66D1053E332}"/>
              </a:ext>
            </a:extLst>
          </p:cNvPr>
          <p:cNvSpPr txBox="1"/>
          <p:nvPr/>
        </p:nvSpPr>
        <p:spPr>
          <a:xfrm>
            <a:off x="6619451" y="2049979"/>
            <a:ext cx="4439497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solidFill>
                  <a:schemeClr val="bg1">
                    <a:lumMod val="85000"/>
                  </a:schemeClr>
                </a:solidFill>
                <a:latin typeface="Arial Rounded MT Bold" panose="020F0704030504030204" pitchFamily="34" charset="77"/>
              </a:rPr>
              <a:t>K-allelic loci </a:t>
            </a:r>
          </a:p>
          <a:p>
            <a:endParaRPr lang="en-US" sz="2500" dirty="0">
              <a:solidFill>
                <a:schemeClr val="bg1">
                  <a:lumMod val="85000"/>
                </a:schemeClr>
              </a:solidFill>
              <a:latin typeface="Arial Rounded MT Bold" panose="020F0704030504030204" pitchFamily="34" charset="77"/>
            </a:endParaRPr>
          </a:p>
          <a:p>
            <a:r>
              <a:rPr lang="en-US" sz="2500" dirty="0">
                <a:solidFill>
                  <a:schemeClr val="bg1">
                    <a:lumMod val="85000"/>
                  </a:schemeClr>
                </a:solidFill>
                <a:latin typeface="Arial Rounded MT Bold" panose="020F0704030504030204" pitchFamily="34" charset="77"/>
              </a:rPr>
              <a:t>f</a:t>
            </a:r>
            <a:r>
              <a:rPr lang="en-US" sz="2500" baseline="-25000" dirty="0">
                <a:solidFill>
                  <a:schemeClr val="bg1">
                    <a:lumMod val="85000"/>
                  </a:schemeClr>
                </a:solidFill>
                <a:latin typeface="Arial Rounded MT Bold" panose="020F0704030504030204" pitchFamily="34" charset="77"/>
              </a:rPr>
              <a:t>i</a:t>
            </a:r>
            <a:r>
              <a:rPr lang="en-US" sz="2500" dirty="0">
                <a:solidFill>
                  <a:schemeClr val="bg1">
                    <a:lumMod val="85000"/>
                  </a:schemeClr>
                </a:solidFill>
                <a:latin typeface="Arial Rounded MT Bold" panose="020F0704030504030204" pitchFamily="34" charset="77"/>
              </a:rPr>
              <a:t> = </a:t>
            </a:r>
            <a:r>
              <a:rPr lang="en-US" sz="2500" dirty="0" err="1">
                <a:solidFill>
                  <a:schemeClr val="bg1">
                    <a:lumMod val="85000"/>
                  </a:schemeClr>
                </a:solidFill>
                <a:latin typeface="Arial Rounded MT Bold" panose="020F0704030504030204" pitchFamily="34" charset="77"/>
              </a:rPr>
              <a:t>f</a:t>
            </a:r>
            <a:r>
              <a:rPr lang="en-US" sz="2500" baseline="-25000" dirty="0" err="1">
                <a:solidFill>
                  <a:schemeClr val="bg1">
                    <a:lumMod val="85000"/>
                  </a:schemeClr>
                </a:solidFill>
                <a:latin typeface="Arial Rounded MT Bold" panose="020F0704030504030204" pitchFamily="34" charset="77"/>
              </a:rPr>
              <a:t>ii</a:t>
            </a:r>
            <a:r>
              <a:rPr lang="en-US" sz="2500" baseline="-25000" dirty="0">
                <a:solidFill>
                  <a:schemeClr val="bg1">
                    <a:lumMod val="85000"/>
                  </a:schemeClr>
                </a:solidFill>
                <a:latin typeface="Arial Rounded MT Bold" panose="020F0704030504030204" pitchFamily="34" charset="77"/>
              </a:rPr>
              <a:t> </a:t>
            </a:r>
            <a:r>
              <a:rPr lang="en-US" sz="2500" dirty="0">
                <a:solidFill>
                  <a:schemeClr val="bg1">
                    <a:lumMod val="85000"/>
                  </a:schemeClr>
                </a:solidFill>
                <a:latin typeface="Arial Rounded MT Bold" panose="020F0704030504030204" pitchFamily="34" charset="77"/>
              </a:rPr>
              <a:t>+ </a:t>
            </a:r>
            <a:r>
              <a:rPr lang="el-GR" sz="2500" dirty="0">
                <a:solidFill>
                  <a:schemeClr val="bg1">
                    <a:lumMod val="85000"/>
                  </a:schemeClr>
                </a:solidFill>
                <a:latin typeface="Arial Rounded MT Bold" panose="020F0704030504030204" pitchFamily="34" charset="77"/>
              </a:rPr>
              <a:t>Σ</a:t>
            </a:r>
            <a:r>
              <a:rPr lang="en-US" sz="2500" dirty="0">
                <a:solidFill>
                  <a:schemeClr val="bg1">
                    <a:lumMod val="85000"/>
                  </a:schemeClr>
                </a:solidFill>
                <a:latin typeface="Arial Rounded MT Bold" panose="020F0704030504030204" pitchFamily="34" charset="77"/>
              </a:rPr>
              <a:t> </a:t>
            </a:r>
            <a:r>
              <a:rPr lang="en-US" sz="2500" dirty="0" err="1">
                <a:solidFill>
                  <a:schemeClr val="bg1">
                    <a:lumMod val="85000"/>
                  </a:schemeClr>
                </a:solidFill>
                <a:latin typeface="Arial Rounded MT Bold" panose="020F0704030504030204" pitchFamily="34" charset="77"/>
              </a:rPr>
              <a:t>f</a:t>
            </a:r>
            <a:r>
              <a:rPr lang="en-US" sz="2500" baseline="-25000" dirty="0" err="1">
                <a:solidFill>
                  <a:schemeClr val="bg1">
                    <a:lumMod val="85000"/>
                  </a:schemeClr>
                </a:solidFill>
                <a:latin typeface="Arial Rounded MT Bold" panose="020F0704030504030204" pitchFamily="34" charset="77"/>
              </a:rPr>
              <a:t>ij</a:t>
            </a:r>
            <a:r>
              <a:rPr lang="en-US" sz="2500" dirty="0">
                <a:solidFill>
                  <a:schemeClr val="bg1">
                    <a:lumMod val="85000"/>
                  </a:schemeClr>
                </a:solidFill>
                <a:latin typeface="Arial Rounded MT Bold" panose="020F0704030504030204" pitchFamily="34" charset="77"/>
              </a:rPr>
              <a:t>/2 </a:t>
            </a:r>
          </a:p>
        </p:txBody>
      </p:sp>
    </p:spTree>
    <p:extLst>
      <p:ext uri="{BB962C8B-B14F-4D97-AF65-F5344CB8AC3E}">
        <p14:creationId xmlns:p14="http://schemas.microsoft.com/office/powerpoint/2010/main" val="323960058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>
            <a:extLst>
              <a:ext uri="{FF2B5EF4-FFF2-40B4-BE49-F238E27FC236}">
                <a16:creationId xmlns:a16="http://schemas.microsoft.com/office/drawing/2014/main" id="{2ECAD8B5-1C13-864C-8570-1B2306514D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44600" y="414338"/>
            <a:ext cx="6842125" cy="49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945" tIns="41473" rIns="82945" bIns="41473">
            <a:spAutoFit/>
          </a:bodyPr>
          <a:lstStyle>
            <a:lvl1pPr defTabSz="41433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41433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41433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41433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41433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143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143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143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143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>
              <a:buClr>
                <a:srgbClr val="000000"/>
              </a:buClr>
              <a:buSzPct val="45000"/>
              <a:buFont typeface="Wingdings" pitchFamily="2" charset="2"/>
              <a:buNone/>
            </a:pPr>
            <a:r>
              <a:rPr lang="en-US" altLang="en-US" sz="2700">
                <a:solidFill>
                  <a:schemeClr val="bg1"/>
                </a:solidFill>
                <a:latin typeface="Candara" panose="020E0502030303020204" pitchFamily="34" charset="0"/>
              </a:rPr>
              <a:t>Model based methods</a:t>
            </a:r>
            <a:endParaRPr lang="en-US" altLang="en-US" sz="2300">
              <a:solidFill>
                <a:srgbClr val="000000"/>
              </a:solidFill>
              <a:latin typeface="Candara" panose="020E0502030303020204" pitchFamily="34" charset="0"/>
            </a:endParaRPr>
          </a:p>
        </p:txBody>
      </p:sp>
      <p:sp>
        <p:nvSpPr>
          <p:cNvPr id="137220" name="Rectangle 4">
            <a:extLst>
              <a:ext uri="{FF2B5EF4-FFF2-40B4-BE49-F238E27FC236}">
                <a16:creationId xmlns:a16="http://schemas.microsoft.com/office/drawing/2014/main" id="{504EE269-4558-F749-A114-0D3E9259BA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1613" y="1773238"/>
            <a:ext cx="8763000" cy="36102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514350" indent="-514350" eaLnBrk="1" hangingPunct="1">
              <a:lnSpc>
                <a:spcPct val="90000"/>
              </a:lnSpc>
              <a:spcBef>
                <a:spcPct val="20000"/>
              </a:spcBef>
              <a:buFontTx/>
              <a:buAutoNum type="arabicPeriod"/>
              <a:defRPr/>
            </a:pPr>
            <a:r>
              <a:rPr lang="en-US" sz="2800" dirty="0">
                <a:latin typeface="Arial Rounded MT Bold" panose="020F0704030504030204" pitchFamily="34" charset="77"/>
                <a:ea typeface="ＭＳ Ｐゴシック" charset="0"/>
                <a:cs typeface="Corbel"/>
              </a:rPr>
              <a:t>Collect data</a:t>
            </a:r>
          </a:p>
          <a:p>
            <a:pPr marL="514350" indent="-514350" eaLnBrk="1" hangingPunct="1">
              <a:lnSpc>
                <a:spcPct val="90000"/>
              </a:lnSpc>
              <a:spcBef>
                <a:spcPct val="20000"/>
              </a:spcBef>
              <a:buFontTx/>
              <a:buAutoNum type="arabicPeriod"/>
              <a:defRPr/>
            </a:pPr>
            <a:r>
              <a:rPr lang="en-US" sz="2800" dirty="0">
                <a:latin typeface="Arial Rounded MT Bold" panose="020F0704030504030204" pitchFamily="34" charset="77"/>
                <a:ea typeface="ＭＳ Ｐゴシック" charset="0"/>
                <a:cs typeface="Corbel"/>
              </a:rPr>
              <a:t>Develop models of evolution</a:t>
            </a:r>
          </a:p>
          <a:p>
            <a:pPr marL="514350" indent="-514350" eaLnBrk="1" hangingPunct="1">
              <a:lnSpc>
                <a:spcPct val="90000"/>
              </a:lnSpc>
              <a:spcBef>
                <a:spcPct val="20000"/>
              </a:spcBef>
              <a:buFontTx/>
              <a:buAutoNum type="arabicPeriod"/>
              <a:defRPr/>
            </a:pPr>
            <a:r>
              <a:rPr lang="en-US" sz="2800" dirty="0">
                <a:latin typeface="Arial Rounded MT Bold" panose="020F0704030504030204" pitchFamily="34" charset="77"/>
                <a:ea typeface="ＭＳ Ｐゴシック" charset="0"/>
                <a:cs typeface="Corbel"/>
              </a:rPr>
              <a:t>Calculate likelihood support for models based on your data</a:t>
            </a:r>
          </a:p>
          <a:p>
            <a:pPr marL="514350" indent="-514350" eaLnBrk="1" hangingPunct="1">
              <a:lnSpc>
                <a:spcPct val="90000"/>
              </a:lnSpc>
              <a:spcBef>
                <a:spcPct val="20000"/>
              </a:spcBef>
              <a:buFontTx/>
              <a:buAutoNum type="arabicPeriod"/>
              <a:defRPr/>
            </a:pPr>
            <a:r>
              <a:rPr lang="en-US" sz="2800" dirty="0">
                <a:latin typeface="Arial Rounded MT Bold" panose="020F0704030504030204" pitchFamily="34" charset="77"/>
                <a:ea typeface="ＭＳ Ｐゴシック" charset="0"/>
                <a:cs typeface="Corbel"/>
              </a:rPr>
              <a:t>Pick best supported model</a:t>
            </a: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defRPr/>
            </a:pPr>
            <a:r>
              <a:rPr lang="en-US" sz="2800" dirty="0">
                <a:latin typeface="Arial Rounded MT Bold" panose="020F0704030504030204" pitchFamily="34" charset="77"/>
                <a:ea typeface="ＭＳ Ｐゴシック" charset="0"/>
                <a:cs typeface="Corbel"/>
              </a:rPr>
              <a:t> </a:t>
            </a: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defRPr/>
            </a:pPr>
            <a:endParaRPr lang="en-US" dirty="0">
              <a:latin typeface="Arial Rounded MT Bold" panose="020F0704030504030204" pitchFamily="34" charset="77"/>
              <a:ea typeface="ＭＳ Ｐゴシック" charset="0"/>
              <a:cs typeface="Corbel"/>
            </a:endParaRP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defRPr/>
            </a:pPr>
            <a:endParaRPr lang="en-US" dirty="0">
              <a:latin typeface="Arial Rounded MT Bold" panose="020F0704030504030204" pitchFamily="34" charset="77"/>
              <a:ea typeface="ＭＳ Ｐゴシック" charset="0"/>
              <a:cs typeface="Corbel"/>
            </a:endParaRP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defRPr/>
            </a:pPr>
            <a:endParaRPr lang="en-US" sz="1800" dirty="0">
              <a:latin typeface="Arial Rounded MT Bold" panose="020F0704030504030204" pitchFamily="34" charset="77"/>
              <a:ea typeface="ＭＳ Ｐゴシック" charset="0"/>
              <a:cs typeface="Corbel"/>
            </a:endParaRPr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E8CAAE00-DBBF-3B40-A0ED-E49C3EEAB9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2050" y="192834"/>
            <a:ext cx="6842125" cy="5761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945" tIns="41473" rIns="82945" bIns="41473">
            <a:spAutoFit/>
          </a:bodyPr>
          <a:lstStyle>
            <a:lvl1pPr defTabSz="41433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41433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41433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41433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41433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143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143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143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143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>
              <a:buClr>
                <a:srgbClr val="000000"/>
              </a:buClr>
              <a:buSzPct val="45000"/>
              <a:buFont typeface="Wingdings" pitchFamily="2" charset="2"/>
              <a:buNone/>
            </a:pPr>
            <a:r>
              <a:rPr lang="en-US" altLang="en-US" sz="3200" dirty="0">
                <a:solidFill>
                  <a:srgbClr val="0070C0"/>
                </a:solidFill>
                <a:latin typeface="Arial Rounded MT Bold" panose="020F0704030504030204" pitchFamily="34" charset="77"/>
              </a:rPr>
              <a:t>Model based methods</a:t>
            </a:r>
          </a:p>
        </p:txBody>
      </p:sp>
    </p:spTree>
    <p:extLst>
      <p:ext uri="{BB962C8B-B14F-4D97-AF65-F5344CB8AC3E}">
        <p14:creationId xmlns:p14="http://schemas.microsoft.com/office/powerpoint/2010/main" val="2388505298"/>
      </p:ext>
    </p:extLst>
  </p:cSld>
  <p:clrMapOvr>
    <a:masterClrMapping/>
  </p:clrMapOvr>
  <p:transition spd="slow" advClick="0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map&#13;&#10;&#13;&#10;Description automatically generated">
            <a:extLst>
              <a:ext uri="{FF2B5EF4-FFF2-40B4-BE49-F238E27FC236}">
                <a16:creationId xmlns:a16="http://schemas.microsoft.com/office/drawing/2014/main" id="{40DDE0E4-4948-1D4E-94E7-F3D28DB263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0"/>
            <a:ext cx="9144000" cy="67580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11C578F-E8FB-4642-BB5E-211075655FED}"/>
              </a:ext>
            </a:extLst>
          </p:cNvPr>
          <p:cNvSpPr txBox="1"/>
          <p:nvPr/>
        </p:nvSpPr>
        <p:spPr>
          <a:xfrm>
            <a:off x="7543800" y="108867"/>
            <a:ext cx="1752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∂</a:t>
            </a:r>
            <a:r>
              <a:rPr lang="en-US" dirty="0" err="1"/>
              <a:t>a∂i</a:t>
            </a:r>
            <a:endParaRPr lang="en-US" dirty="0"/>
          </a:p>
          <a:p>
            <a:r>
              <a:rPr lang="en-US" dirty="0"/>
              <a:t>fastsimcoal2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B89E341-6DAF-FC49-81F8-80CB53088C6A}"/>
              </a:ext>
            </a:extLst>
          </p:cNvPr>
          <p:cNvSpPr/>
          <p:nvPr/>
        </p:nvSpPr>
        <p:spPr>
          <a:xfrm>
            <a:off x="7086600" y="6173323"/>
            <a:ext cx="22098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dirty="0" err="1">
                <a:latin typeface="Helvetica" pitchFamily="2" charset="0"/>
              </a:rPr>
              <a:t>Gutenkunst</a:t>
            </a:r>
            <a:r>
              <a:rPr lang="nb-NO" dirty="0">
                <a:latin typeface="Helvetica" pitchFamily="2" charset="0"/>
              </a:rPr>
              <a:t> et al.</a:t>
            </a:r>
          </a:p>
          <a:p>
            <a:r>
              <a:rPr lang="nb-NO" dirty="0" err="1">
                <a:latin typeface="Helvetica" pitchFamily="2" charset="0"/>
              </a:rPr>
              <a:t>PLoS</a:t>
            </a:r>
            <a:r>
              <a:rPr lang="nb-NO" dirty="0">
                <a:latin typeface="Helvetica" pitchFamily="2" charset="0"/>
              </a:rPr>
              <a:t> Genet (2009)</a:t>
            </a:r>
            <a:endParaRPr lang="nb-NO" dirty="0"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826916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15954" y="1798571"/>
            <a:ext cx="4528046" cy="349303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3" name="object 3"/>
          <p:cNvSpPr/>
          <p:nvPr/>
        </p:nvSpPr>
        <p:spPr>
          <a:xfrm>
            <a:off x="5232797" y="3545086"/>
            <a:ext cx="392906" cy="285750"/>
          </a:xfrm>
          <a:custGeom>
            <a:avLst/>
            <a:gdLst/>
            <a:ahLst/>
            <a:cxnLst/>
            <a:rect l="l" t="t" r="r" b="b"/>
            <a:pathLst>
              <a:path w="558800" h="406400">
                <a:moveTo>
                  <a:pt x="0" y="0"/>
                </a:moveTo>
                <a:lnTo>
                  <a:pt x="558800" y="0"/>
                </a:lnTo>
                <a:lnTo>
                  <a:pt x="558800" y="406400"/>
                </a:lnTo>
                <a:lnTo>
                  <a:pt x="0" y="4064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133600" y="58522"/>
            <a:ext cx="5181599" cy="686126"/>
          </a:xfrm>
          <a:prstGeom prst="rect">
            <a:avLst/>
          </a:prstGeom>
        </p:spPr>
        <p:txBody>
          <a:bodyPr vert="horz" wrap="square" lIns="0" tIns="893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8929">
              <a:spcBef>
                <a:spcPts val="70"/>
              </a:spcBef>
            </a:pPr>
            <a:r>
              <a:rPr spc="-161" dirty="0">
                <a:solidFill>
                  <a:srgbClr val="0070C0"/>
                </a:solidFill>
                <a:latin typeface="Arial Rounded MT Bold" panose="020F0704030504030204" pitchFamily="34" charset="77"/>
              </a:rPr>
              <a:t>Haplotype</a:t>
            </a:r>
            <a:r>
              <a:rPr spc="-39" dirty="0">
                <a:solidFill>
                  <a:srgbClr val="0070C0"/>
                </a:solidFill>
                <a:latin typeface="Arial Rounded MT Bold" panose="020F0704030504030204" pitchFamily="34" charset="77"/>
              </a:rPr>
              <a:t> </a:t>
            </a:r>
            <a:r>
              <a:rPr spc="-232" dirty="0">
                <a:solidFill>
                  <a:srgbClr val="0070C0"/>
                </a:solidFill>
                <a:latin typeface="Arial Rounded MT Bold" panose="020F0704030504030204" pitchFamily="34" charset="77"/>
              </a:rPr>
              <a:t>lengths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70848" y="914400"/>
            <a:ext cx="4501125" cy="6088374"/>
          </a:xfrm>
          <a:prstGeom prst="rect">
            <a:avLst/>
          </a:prstGeom>
        </p:spPr>
        <p:txBody>
          <a:bodyPr vert="horz" wrap="square" lIns="0" tIns="37505" rIns="0" bIns="0" rtlCol="0">
            <a:spAutoFit/>
          </a:bodyPr>
          <a:lstStyle/>
          <a:p>
            <a:pPr marL="8929" marR="3572">
              <a:lnSpc>
                <a:spcPts val="3234"/>
              </a:lnSpc>
              <a:spcBef>
                <a:spcPts val="295"/>
              </a:spcBef>
              <a:buSzPct val="171250"/>
              <a:tabLst>
                <a:tab pos="404500" algn="l"/>
                <a:tab pos="2044379" algn="l"/>
                <a:tab pos="5725066" algn="l"/>
              </a:tabLst>
            </a:pPr>
            <a:r>
              <a:rPr sz="2200" spc="-134" dirty="0">
                <a:solidFill>
                  <a:schemeClr val="bg1">
                    <a:lumMod val="50000"/>
                  </a:schemeClr>
                </a:solidFill>
                <a:latin typeface="Arial Rounded MT Bold" panose="020F0704030504030204" pitchFamily="34" charset="77"/>
                <a:cs typeface="Arial"/>
              </a:rPr>
              <a:t>The </a:t>
            </a:r>
            <a:r>
              <a:rPr sz="2200" spc="-211" dirty="0">
                <a:solidFill>
                  <a:schemeClr val="bg1">
                    <a:lumMod val="50000"/>
                  </a:schemeClr>
                </a:solidFill>
                <a:latin typeface="Arial Rounded MT Bold" panose="020F0704030504030204" pitchFamily="34" charset="77"/>
                <a:cs typeface="Arial"/>
              </a:rPr>
              <a:t>genomes  </a:t>
            </a:r>
            <a:r>
              <a:rPr sz="2200" spc="-46" dirty="0">
                <a:solidFill>
                  <a:schemeClr val="bg1">
                    <a:lumMod val="50000"/>
                  </a:schemeClr>
                </a:solidFill>
                <a:latin typeface="Arial Rounded MT Bold" panose="020F0704030504030204" pitchFamily="34" charset="77"/>
                <a:cs typeface="Arial"/>
              </a:rPr>
              <a:t>of</a:t>
            </a:r>
            <a:r>
              <a:rPr sz="2200" spc="-172" dirty="0">
                <a:solidFill>
                  <a:schemeClr val="bg1">
                    <a:lumMod val="50000"/>
                  </a:schemeClr>
                </a:solidFill>
                <a:latin typeface="Arial Rounded MT Bold" panose="020F0704030504030204" pitchFamily="34" charset="77"/>
                <a:cs typeface="Arial"/>
              </a:rPr>
              <a:t> </a:t>
            </a:r>
            <a:r>
              <a:rPr sz="2200" spc="-161" dirty="0">
                <a:solidFill>
                  <a:schemeClr val="bg1">
                    <a:lumMod val="50000"/>
                  </a:schemeClr>
                </a:solidFill>
                <a:latin typeface="Arial Rounded MT Bold" panose="020F0704030504030204" pitchFamily="34" charset="77"/>
                <a:cs typeface="Arial"/>
              </a:rPr>
              <a:t>admixed</a:t>
            </a:r>
            <a:r>
              <a:rPr sz="2200" spc="18" dirty="0">
                <a:solidFill>
                  <a:schemeClr val="bg1">
                    <a:lumMod val="50000"/>
                  </a:schemeClr>
                </a:solidFill>
                <a:latin typeface="Arial Rounded MT Bold" panose="020F0704030504030204" pitchFamily="34" charset="77"/>
                <a:cs typeface="Arial"/>
              </a:rPr>
              <a:t> </a:t>
            </a:r>
            <a:r>
              <a:rPr sz="2200" spc="-137" dirty="0">
                <a:solidFill>
                  <a:schemeClr val="bg1">
                    <a:lumMod val="50000"/>
                  </a:schemeClr>
                </a:solidFill>
                <a:latin typeface="Arial Rounded MT Bold" panose="020F0704030504030204" pitchFamily="34" charset="77"/>
                <a:cs typeface="Arial"/>
              </a:rPr>
              <a:t>individuals</a:t>
            </a:r>
            <a:r>
              <a:rPr lang="en-US" sz="2200" spc="-137" dirty="0">
                <a:solidFill>
                  <a:schemeClr val="bg1">
                    <a:lumMod val="50000"/>
                  </a:schemeClr>
                </a:solidFill>
                <a:latin typeface="Arial Rounded MT Bold" panose="020F0704030504030204" pitchFamily="34" charset="77"/>
                <a:cs typeface="Arial"/>
              </a:rPr>
              <a:t> </a:t>
            </a:r>
            <a:r>
              <a:rPr sz="2200" spc="-14" dirty="0">
                <a:solidFill>
                  <a:schemeClr val="bg1">
                    <a:lumMod val="50000"/>
                  </a:schemeClr>
                </a:solidFill>
                <a:latin typeface="Arial Rounded MT Bold" panose="020F0704030504030204" pitchFamily="34" charset="77"/>
                <a:cs typeface="Arial"/>
              </a:rPr>
              <a:t>will </a:t>
            </a:r>
            <a:r>
              <a:rPr sz="2200" spc="-190" dirty="0">
                <a:solidFill>
                  <a:schemeClr val="bg1">
                    <a:lumMod val="50000"/>
                  </a:schemeClr>
                </a:solidFill>
                <a:latin typeface="Arial Rounded MT Bold" panose="020F0704030504030204" pitchFamily="34" charset="77"/>
                <a:cs typeface="Arial"/>
              </a:rPr>
              <a:t>be </a:t>
            </a:r>
            <a:r>
              <a:rPr sz="2200" spc="-200" dirty="0">
                <a:solidFill>
                  <a:schemeClr val="bg1">
                    <a:lumMod val="50000"/>
                  </a:schemeClr>
                </a:solidFill>
                <a:latin typeface="Arial Rounded MT Bold" panose="020F0704030504030204" pitchFamily="34" charset="77"/>
                <a:cs typeface="Arial"/>
              </a:rPr>
              <a:t>mosaics </a:t>
            </a:r>
            <a:r>
              <a:rPr sz="2200" spc="-46" dirty="0">
                <a:solidFill>
                  <a:schemeClr val="bg1">
                    <a:lumMod val="50000"/>
                  </a:schemeClr>
                </a:solidFill>
                <a:latin typeface="Arial Rounded MT Bold" panose="020F0704030504030204" pitchFamily="34" charset="77"/>
                <a:cs typeface="Arial"/>
              </a:rPr>
              <a:t>of </a:t>
            </a:r>
            <a:r>
              <a:rPr sz="2200" spc="-77" dirty="0">
                <a:solidFill>
                  <a:schemeClr val="bg1">
                    <a:lumMod val="50000"/>
                  </a:schemeClr>
                </a:solidFill>
                <a:latin typeface="Arial Rounded MT Bold" panose="020F0704030504030204" pitchFamily="34" charset="77"/>
                <a:cs typeface="Arial"/>
              </a:rPr>
              <a:t>the</a:t>
            </a:r>
            <a:r>
              <a:rPr sz="2200" spc="4" dirty="0">
                <a:solidFill>
                  <a:schemeClr val="bg1">
                    <a:lumMod val="50000"/>
                  </a:schemeClr>
                </a:solidFill>
                <a:latin typeface="Arial Rounded MT Bold" panose="020F0704030504030204" pitchFamily="34" charset="77"/>
                <a:cs typeface="Arial"/>
              </a:rPr>
              <a:t> </a:t>
            </a:r>
            <a:r>
              <a:rPr sz="2200" spc="-130" dirty="0">
                <a:solidFill>
                  <a:schemeClr val="bg1">
                    <a:lumMod val="50000"/>
                  </a:schemeClr>
                </a:solidFill>
                <a:latin typeface="Arial Rounded MT Bold" panose="020F0704030504030204" pitchFamily="34" charset="77"/>
                <a:cs typeface="Arial"/>
              </a:rPr>
              <a:t>source</a:t>
            </a:r>
            <a:r>
              <a:rPr lang="en-US" sz="2200" spc="-130" dirty="0">
                <a:solidFill>
                  <a:schemeClr val="bg1">
                    <a:lumMod val="50000"/>
                  </a:schemeClr>
                </a:solidFill>
                <a:latin typeface="Arial Rounded MT Bold" panose="020F0704030504030204" pitchFamily="34" charset="77"/>
                <a:cs typeface="Arial"/>
              </a:rPr>
              <a:t> </a:t>
            </a:r>
            <a:r>
              <a:rPr sz="2200" spc="-116" dirty="0">
                <a:solidFill>
                  <a:schemeClr val="bg1">
                    <a:lumMod val="50000"/>
                  </a:schemeClr>
                </a:solidFill>
                <a:latin typeface="Arial Rounded MT Bold" panose="020F0704030504030204" pitchFamily="34" charset="77"/>
                <a:cs typeface="Arial"/>
              </a:rPr>
              <a:t>populations</a:t>
            </a:r>
            <a:endParaRPr lang="en-US" sz="2200" spc="-116" dirty="0">
              <a:solidFill>
                <a:schemeClr val="bg1">
                  <a:lumMod val="50000"/>
                </a:schemeClr>
              </a:solidFill>
              <a:latin typeface="Arial Rounded MT Bold" panose="020F0704030504030204" pitchFamily="34" charset="77"/>
              <a:cs typeface="Arial"/>
            </a:endParaRPr>
          </a:p>
          <a:p>
            <a:pPr marL="8929" marR="3572">
              <a:lnSpc>
                <a:spcPts val="3234"/>
              </a:lnSpc>
              <a:spcBef>
                <a:spcPts val="295"/>
              </a:spcBef>
              <a:buSzPct val="171250"/>
              <a:tabLst>
                <a:tab pos="404500" algn="l"/>
                <a:tab pos="2044379" algn="l"/>
                <a:tab pos="5725066" algn="l"/>
              </a:tabLst>
            </a:pPr>
            <a:endParaRPr sz="2200" dirty="0">
              <a:solidFill>
                <a:schemeClr val="bg1">
                  <a:lumMod val="50000"/>
                </a:schemeClr>
              </a:solidFill>
              <a:latin typeface="Arial Rounded MT Bold" panose="020F0704030504030204" pitchFamily="34" charset="77"/>
              <a:cs typeface="Arial"/>
            </a:endParaRPr>
          </a:p>
          <a:p>
            <a:pPr marL="8929" marR="73667">
              <a:lnSpc>
                <a:spcPts val="3234"/>
              </a:lnSpc>
              <a:spcBef>
                <a:spcPts val="1406"/>
              </a:spcBef>
              <a:buSzPct val="171250"/>
              <a:tabLst>
                <a:tab pos="404500" algn="l"/>
                <a:tab pos="1622020" algn="l"/>
              </a:tabLst>
            </a:pPr>
            <a:r>
              <a:rPr sz="2200" spc="-165" dirty="0">
                <a:solidFill>
                  <a:schemeClr val="bg1">
                    <a:lumMod val="50000"/>
                  </a:schemeClr>
                </a:solidFill>
                <a:latin typeface="Arial Rounded MT Bold" panose="020F0704030504030204" pitchFamily="34" charset="77"/>
                <a:cs typeface="Arial"/>
              </a:rPr>
              <a:t>As</a:t>
            </a:r>
            <a:r>
              <a:rPr sz="2200" spc="137" dirty="0">
                <a:solidFill>
                  <a:schemeClr val="bg1">
                    <a:lumMod val="50000"/>
                  </a:schemeClr>
                </a:solidFill>
                <a:latin typeface="Arial Rounded MT Bold" panose="020F0704030504030204" pitchFamily="34" charset="77"/>
                <a:cs typeface="Arial"/>
              </a:rPr>
              <a:t> </a:t>
            </a:r>
            <a:r>
              <a:rPr sz="2200" spc="-63" dirty="0">
                <a:solidFill>
                  <a:schemeClr val="bg1">
                    <a:lumMod val="50000"/>
                  </a:schemeClr>
                </a:solidFill>
                <a:latin typeface="Arial Rounded MT Bold" panose="020F0704030504030204" pitchFamily="34" charset="77"/>
                <a:cs typeface="Arial"/>
              </a:rPr>
              <a:t>time</a:t>
            </a:r>
            <a:r>
              <a:rPr lang="en-US" sz="2200" spc="-63" dirty="0">
                <a:solidFill>
                  <a:schemeClr val="bg1">
                    <a:lumMod val="50000"/>
                  </a:schemeClr>
                </a:solidFill>
                <a:latin typeface="Arial Rounded MT Bold" panose="020F0704030504030204" pitchFamily="34" charset="77"/>
                <a:cs typeface="Arial"/>
              </a:rPr>
              <a:t> </a:t>
            </a:r>
            <a:r>
              <a:rPr sz="2200" spc="-288" dirty="0">
                <a:solidFill>
                  <a:schemeClr val="bg1">
                    <a:lumMod val="50000"/>
                  </a:schemeClr>
                </a:solidFill>
                <a:latin typeface="Arial Rounded MT Bold" panose="020F0704030504030204" pitchFamily="34" charset="77"/>
                <a:cs typeface="Arial"/>
              </a:rPr>
              <a:t>passes </a:t>
            </a:r>
            <a:r>
              <a:rPr sz="2200" spc="-179" dirty="0">
                <a:solidFill>
                  <a:schemeClr val="bg1">
                    <a:lumMod val="50000"/>
                  </a:schemeClr>
                </a:solidFill>
                <a:latin typeface="Arial Rounded MT Bold" panose="020F0704030504030204" pitchFamily="34" charset="77"/>
                <a:cs typeface="Arial"/>
              </a:rPr>
              <a:t>since </a:t>
            </a:r>
            <a:r>
              <a:rPr sz="2200" spc="-91" dirty="0">
                <a:solidFill>
                  <a:schemeClr val="bg1">
                    <a:lumMod val="50000"/>
                  </a:schemeClr>
                </a:solidFill>
                <a:latin typeface="Arial Rounded MT Bold" panose="020F0704030504030204" pitchFamily="34" charset="77"/>
                <a:cs typeface="Arial"/>
              </a:rPr>
              <a:t>admixture, recombination </a:t>
            </a:r>
            <a:r>
              <a:rPr sz="2200" spc="-169" dirty="0">
                <a:solidFill>
                  <a:schemeClr val="bg1">
                    <a:lumMod val="50000"/>
                  </a:schemeClr>
                </a:solidFill>
                <a:latin typeface="Arial Rounded MT Bold" panose="020F0704030504030204" pitchFamily="34" charset="77"/>
                <a:cs typeface="Arial"/>
              </a:rPr>
              <a:t>breaks  </a:t>
            </a:r>
            <a:r>
              <a:rPr sz="2200" spc="-158" dirty="0">
                <a:solidFill>
                  <a:schemeClr val="bg1">
                    <a:lumMod val="50000"/>
                  </a:schemeClr>
                </a:solidFill>
                <a:latin typeface="Arial Rounded MT Bold" panose="020F0704030504030204" pitchFamily="34" charset="77"/>
                <a:cs typeface="Arial"/>
              </a:rPr>
              <a:t>up </a:t>
            </a:r>
            <a:r>
              <a:rPr sz="2200" spc="-88" dirty="0">
                <a:solidFill>
                  <a:schemeClr val="bg1">
                    <a:lumMod val="50000"/>
                  </a:schemeClr>
                </a:solidFill>
                <a:latin typeface="Arial Rounded MT Bold" panose="020F0704030504030204" pitchFamily="34" charset="77"/>
                <a:cs typeface="Arial"/>
              </a:rPr>
              <a:t>admixture</a:t>
            </a:r>
            <a:r>
              <a:rPr sz="2200" spc="148" dirty="0">
                <a:solidFill>
                  <a:schemeClr val="bg1">
                    <a:lumMod val="50000"/>
                  </a:schemeClr>
                </a:solidFill>
                <a:latin typeface="Arial Rounded MT Bold" panose="020F0704030504030204" pitchFamily="34" charset="77"/>
                <a:cs typeface="Arial"/>
              </a:rPr>
              <a:t> </a:t>
            </a:r>
            <a:r>
              <a:rPr sz="2200" spc="-80" dirty="0">
                <a:solidFill>
                  <a:schemeClr val="bg1">
                    <a:lumMod val="50000"/>
                  </a:schemeClr>
                </a:solidFill>
                <a:latin typeface="Arial Rounded MT Bold" panose="020F0704030504030204" pitchFamily="34" charset="77"/>
                <a:cs typeface="Arial"/>
              </a:rPr>
              <a:t>tracts</a:t>
            </a:r>
            <a:r>
              <a:rPr lang="en-US" sz="2200" spc="-80" dirty="0">
                <a:solidFill>
                  <a:schemeClr val="bg1">
                    <a:lumMod val="50000"/>
                  </a:schemeClr>
                </a:solidFill>
                <a:latin typeface="Arial Rounded MT Bold" panose="020F0704030504030204" pitchFamily="34" charset="77"/>
                <a:cs typeface="Arial"/>
              </a:rPr>
              <a:t> </a:t>
            </a:r>
          </a:p>
          <a:p>
            <a:pPr marL="8929" marR="73667">
              <a:lnSpc>
                <a:spcPts val="3234"/>
              </a:lnSpc>
              <a:spcBef>
                <a:spcPts val="1406"/>
              </a:spcBef>
              <a:buSzPct val="171250"/>
              <a:tabLst>
                <a:tab pos="404500" algn="l"/>
                <a:tab pos="1622020" algn="l"/>
              </a:tabLst>
            </a:pPr>
            <a:endParaRPr lang="en-US" sz="2200" spc="-80" dirty="0">
              <a:solidFill>
                <a:schemeClr val="bg1">
                  <a:lumMod val="50000"/>
                </a:schemeClr>
              </a:solidFill>
              <a:latin typeface="Arial Rounded MT Bold" panose="020F0704030504030204" pitchFamily="34" charset="77"/>
              <a:cs typeface="Arial"/>
            </a:endParaRPr>
          </a:p>
          <a:p>
            <a:pPr marL="8929" marR="73667">
              <a:lnSpc>
                <a:spcPts val="3234"/>
              </a:lnSpc>
              <a:spcBef>
                <a:spcPts val="1406"/>
              </a:spcBef>
              <a:buSzPct val="171250"/>
              <a:tabLst>
                <a:tab pos="404500" algn="l"/>
                <a:tab pos="1622020" algn="l"/>
              </a:tabLst>
            </a:pPr>
            <a:r>
              <a:rPr lang="en-US" sz="2200" spc="-186" dirty="0">
                <a:solidFill>
                  <a:schemeClr val="bg1">
                    <a:lumMod val="50000"/>
                  </a:schemeClr>
                </a:solidFill>
                <a:latin typeface="Arial Rounded MT Bold" panose="020F0704030504030204" pitchFamily="34" charset="77"/>
                <a:cs typeface="Arial"/>
              </a:rPr>
              <a:t>TRACTS I</a:t>
            </a:r>
            <a:r>
              <a:rPr lang="en-US" sz="2200" spc="-109" dirty="0">
                <a:solidFill>
                  <a:schemeClr val="bg1">
                    <a:lumMod val="50000"/>
                  </a:schemeClr>
                </a:solidFill>
                <a:latin typeface="Arial Rounded MT Bold" panose="020F0704030504030204" pitchFamily="34" charset="77"/>
                <a:cs typeface="Arial"/>
              </a:rPr>
              <a:t>nfers </a:t>
            </a:r>
            <a:r>
              <a:rPr lang="en-US" sz="2200" spc="-88" dirty="0">
                <a:solidFill>
                  <a:schemeClr val="bg1">
                    <a:lumMod val="50000"/>
                  </a:schemeClr>
                </a:solidFill>
                <a:latin typeface="Arial Rounded MT Bold" panose="020F0704030504030204" pitchFamily="34" charset="77"/>
                <a:cs typeface="Arial"/>
              </a:rPr>
              <a:t>admixture </a:t>
            </a:r>
            <a:r>
              <a:rPr lang="en-US" sz="2200" spc="-116" dirty="0">
                <a:solidFill>
                  <a:schemeClr val="bg1">
                    <a:lumMod val="50000"/>
                  </a:schemeClr>
                </a:solidFill>
                <a:latin typeface="Arial Rounded MT Bold" panose="020F0704030504030204" pitchFamily="34" charset="77"/>
                <a:cs typeface="Arial"/>
              </a:rPr>
              <a:t>times  </a:t>
            </a:r>
            <a:r>
              <a:rPr lang="en-US" sz="2200" spc="-74" dirty="0">
                <a:solidFill>
                  <a:schemeClr val="bg1">
                    <a:lumMod val="50000"/>
                  </a:schemeClr>
                </a:solidFill>
                <a:latin typeface="Arial Rounded MT Bold" panose="020F0704030504030204" pitchFamily="34" charset="77"/>
                <a:cs typeface="Arial"/>
              </a:rPr>
              <a:t>(potentially </a:t>
            </a:r>
            <a:r>
              <a:rPr lang="en-US" sz="2200" spc="-77" dirty="0">
                <a:solidFill>
                  <a:schemeClr val="bg1">
                    <a:lumMod val="50000"/>
                  </a:schemeClr>
                </a:solidFill>
                <a:latin typeface="Arial Rounded MT Bold" panose="020F0704030504030204" pitchFamily="34" charset="77"/>
                <a:cs typeface="Arial"/>
              </a:rPr>
              <a:t>multiple </a:t>
            </a:r>
            <a:r>
              <a:rPr lang="en-US" sz="2200" spc="-176" dirty="0">
                <a:solidFill>
                  <a:schemeClr val="bg1">
                    <a:lumMod val="50000"/>
                  </a:schemeClr>
                </a:solidFill>
                <a:latin typeface="Arial Rounded MT Bold" panose="020F0704030504030204" pitchFamily="34" charset="77"/>
                <a:cs typeface="Arial"/>
              </a:rPr>
              <a:t>pulses) </a:t>
            </a:r>
            <a:r>
              <a:rPr lang="en-US" sz="2200" spc="-218" dirty="0">
                <a:solidFill>
                  <a:schemeClr val="bg1">
                    <a:lumMod val="50000"/>
                  </a:schemeClr>
                </a:solidFill>
                <a:latin typeface="Arial Rounded MT Bold" panose="020F0704030504030204" pitchFamily="34" charset="77"/>
                <a:cs typeface="Arial"/>
              </a:rPr>
              <a:t>and  </a:t>
            </a:r>
            <a:r>
              <a:rPr lang="en-US" sz="2200" spc="-35" dirty="0">
                <a:solidFill>
                  <a:schemeClr val="bg1">
                    <a:lumMod val="50000"/>
                  </a:schemeClr>
                </a:solidFill>
                <a:latin typeface="Arial Rounded MT Bold" panose="020F0704030504030204" pitchFamily="34" charset="77"/>
                <a:cs typeface="Arial"/>
              </a:rPr>
              <a:t>proportions </a:t>
            </a:r>
            <a:r>
              <a:rPr lang="en-US" sz="2200" spc="-42" dirty="0">
                <a:solidFill>
                  <a:schemeClr val="bg1">
                    <a:lumMod val="50000"/>
                  </a:schemeClr>
                </a:solidFill>
                <a:latin typeface="Arial Rounded MT Bold" panose="020F0704030504030204" pitchFamily="34" charset="77"/>
                <a:cs typeface="Arial"/>
              </a:rPr>
              <a:t>from </a:t>
            </a:r>
            <a:r>
              <a:rPr lang="en-US" sz="2200" spc="-77" dirty="0">
                <a:solidFill>
                  <a:schemeClr val="bg1">
                    <a:lumMod val="50000"/>
                  </a:schemeClr>
                </a:solidFill>
                <a:latin typeface="Arial Rounded MT Bold" panose="020F0704030504030204" pitchFamily="34" charset="77"/>
                <a:cs typeface="Arial"/>
              </a:rPr>
              <a:t>the </a:t>
            </a:r>
            <a:r>
              <a:rPr lang="en-US" sz="2200" spc="-112" dirty="0">
                <a:solidFill>
                  <a:schemeClr val="bg1">
                    <a:lumMod val="50000"/>
                  </a:schemeClr>
                </a:solidFill>
                <a:latin typeface="Arial Rounded MT Bold" panose="020F0704030504030204" pitchFamily="34" charset="77"/>
                <a:cs typeface="Arial"/>
              </a:rPr>
              <a:t>spectrum  </a:t>
            </a:r>
            <a:r>
              <a:rPr lang="en-US" sz="2200" spc="-46" dirty="0">
                <a:solidFill>
                  <a:schemeClr val="bg1">
                    <a:lumMod val="50000"/>
                  </a:schemeClr>
                </a:solidFill>
                <a:latin typeface="Arial Rounded MT Bold" panose="020F0704030504030204" pitchFamily="34" charset="77"/>
                <a:cs typeface="Arial"/>
              </a:rPr>
              <a:t>of </a:t>
            </a:r>
            <a:r>
              <a:rPr lang="en-US" sz="2200" spc="-127" dirty="0">
                <a:solidFill>
                  <a:schemeClr val="bg1">
                    <a:lumMod val="50000"/>
                  </a:schemeClr>
                </a:solidFill>
                <a:latin typeface="Arial Rounded MT Bold" panose="020F0704030504030204" pitchFamily="34" charset="77"/>
                <a:cs typeface="Arial"/>
              </a:rPr>
              <a:t>haplotype</a:t>
            </a:r>
            <a:r>
              <a:rPr lang="en-US" sz="2200" spc="32" dirty="0">
                <a:solidFill>
                  <a:schemeClr val="bg1">
                    <a:lumMod val="50000"/>
                  </a:schemeClr>
                </a:solidFill>
                <a:latin typeface="Arial Rounded MT Bold" panose="020F0704030504030204" pitchFamily="34" charset="77"/>
                <a:cs typeface="Arial"/>
              </a:rPr>
              <a:t> </a:t>
            </a:r>
            <a:r>
              <a:rPr lang="en-US" sz="2200" spc="-158" dirty="0">
                <a:solidFill>
                  <a:schemeClr val="bg1">
                    <a:lumMod val="50000"/>
                  </a:schemeClr>
                </a:solidFill>
                <a:latin typeface="Arial Rounded MT Bold" panose="020F0704030504030204" pitchFamily="34" charset="77"/>
                <a:cs typeface="Arial"/>
              </a:rPr>
              <a:t>lengths</a:t>
            </a:r>
            <a:endParaRPr lang="en-US" sz="2200" dirty="0">
              <a:solidFill>
                <a:schemeClr val="bg1">
                  <a:lumMod val="50000"/>
                </a:schemeClr>
              </a:solidFill>
              <a:latin typeface="Arial Rounded MT Bold" panose="020F0704030504030204" pitchFamily="34" charset="77"/>
              <a:cs typeface="Arial"/>
            </a:endParaRPr>
          </a:p>
          <a:p>
            <a:pPr marL="8929" marR="73667">
              <a:lnSpc>
                <a:spcPts val="3234"/>
              </a:lnSpc>
              <a:spcBef>
                <a:spcPts val="1406"/>
              </a:spcBef>
              <a:buSzPct val="171250"/>
              <a:tabLst>
                <a:tab pos="404500" algn="l"/>
                <a:tab pos="1622020" algn="l"/>
              </a:tabLst>
            </a:pPr>
            <a:endParaRPr sz="2200" dirty="0">
              <a:solidFill>
                <a:schemeClr val="bg1">
                  <a:lumMod val="50000"/>
                </a:schemeClr>
              </a:solidFill>
              <a:latin typeface="Arial Rounded MT Bold" panose="020F0704030504030204" pitchFamily="34" charset="77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763376" y="6194620"/>
            <a:ext cx="1104156" cy="436698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algn="ctr">
              <a:lnSpc>
                <a:spcPts val="1652"/>
              </a:lnSpc>
              <a:spcBef>
                <a:spcPts val="70"/>
              </a:spcBef>
            </a:pPr>
            <a:r>
              <a:rPr sz="1406" spc="-74" dirty="0">
                <a:latin typeface="Arial"/>
                <a:cs typeface="Arial"/>
              </a:rPr>
              <a:t>Gravel </a:t>
            </a:r>
            <a:r>
              <a:rPr sz="1406" spc="-18" dirty="0">
                <a:latin typeface="Arial"/>
                <a:cs typeface="Arial"/>
              </a:rPr>
              <a:t>et</a:t>
            </a:r>
            <a:r>
              <a:rPr sz="1406" spc="46" dirty="0">
                <a:latin typeface="Arial"/>
                <a:cs typeface="Arial"/>
              </a:rPr>
              <a:t> </a:t>
            </a:r>
            <a:r>
              <a:rPr sz="1406" spc="-91" dirty="0">
                <a:latin typeface="Arial"/>
                <a:cs typeface="Arial"/>
              </a:rPr>
              <a:t>al.</a:t>
            </a:r>
            <a:endParaRPr sz="1406">
              <a:latin typeface="Arial"/>
              <a:cs typeface="Arial"/>
            </a:endParaRPr>
          </a:p>
          <a:p>
            <a:pPr algn="ctr">
              <a:lnSpc>
                <a:spcPts val="1652"/>
              </a:lnSpc>
            </a:pPr>
            <a:r>
              <a:rPr sz="1406" i="1" spc="-56" dirty="0">
                <a:latin typeface="Calibri"/>
                <a:cs typeface="Calibri"/>
              </a:rPr>
              <a:t>Genetics</a:t>
            </a:r>
            <a:r>
              <a:rPr sz="1406" i="1" spc="21" dirty="0">
                <a:latin typeface="Calibri"/>
                <a:cs typeface="Calibri"/>
              </a:rPr>
              <a:t> </a:t>
            </a:r>
            <a:r>
              <a:rPr sz="1406" spc="-60" dirty="0">
                <a:latin typeface="Arial"/>
                <a:cs typeface="Arial"/>
              </a:rPr>
              <a:t>(2012)</a:t>
            </a:r>
            <a:endParaRPr sz="1406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5243092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63633" y="295706"/>
            <a:ext cx="5310568" cy="5946476"/>
          </a:xfrm>
          <a:prstGeom prst="rect">
            <a:avLst/>
          </a:prstGeom>
        </p:spPr>
        <p:txBody>
          <a:bodyPr vert="horz" wrap="square" lIns="0" tIns="37505" rIns="0" bIns="0" rtlCol="0">
            <a:spAutoFit/>
          </a:bodyPr>
          <a:lstStyle/>
          <a:p>
            <a:pPr marL="404054" marR="229485" indent="-395125">
              <a:lnSpc>
                <a:spcPts val="3234"/>
              </a:lnSpc>
              <a:spcBef>
                <a:spcPts val="295"/>
              </a:spcBef>
              <a:buSzPct val="171250"/>
              <a:buChar char="•"/>
              <a:tabLst>
                <a:tab pos="404500" algn="l"/>
                <a:tab pos="860791" algn="l"/>
                <a:tab pos="2363604" algn="l"/>
              </a:tabLst>
            </a:pPr>
            <a:r>
              <a:rPr sz="2812" dirty="0">
                <a:solidFill>
                  <a:schemeClr val="bg1">
                    <a:lumMod val="50000"/>
                  </a:schemeClr>
                </a:solidFill>
                <a:latin typeface="Arial Rounded MT Bold" panose="020F0704030504030204" pitchFamily="34" charset="77"/>
                <a:cs typeface="Arial"/>
              </a:rPr>
              <a:t>Sequences that are Identical  By	State (IBS) with and  between populations are  informative about  demographic</a:t>
            </a:r>
            <a:r>
              <a:rPr lang="en-US" sz="2812" dirty="0">
                <a:solidFill>
                  <a:schemeClr val="bg1">
                    <a:lumMod val="50000"/>
                  </a:schemeClr>
                </a:solidFill>
                <a:latin typeface="Arial Rounded MT Bold" panose="020F0704030504030204" pitchFamily="34" charset="77"/>
                <a:cs typeface="Arial"/>
              </a:rPr>
              <a:t> </a:t>
            </a:r>
            <a:r>
              <a:rPr sz="2812" dirty="0">
                <a:solidFill>
                  <a:schemeClr val="bg1">
                    <a:lumMod val="50000"/>
                  </a:schemeClr>
                </a:solidFill>
                <a:latin typeface="Arial Rounded MT Bold" panose="020F0704030504030204" pitchFamily="34" charset="77"/>
                <a:cs typeface="Arial"/>
              </a:rPr>
              <a:t>history</a:t>
            </a:r>
            <a:endParaRPr lang="en-US" sz="2812" dirty="0">
              <a:solidFill>
                <a:schemeClr val="bg1">
                  <a:lumMod val="50000"/>
                </a:schemeClr>
              </a:solidFill>
              <a:latin typeface="Arial Rounded MT Bold" panose="020F0704030504030204" pitchFamily="34" charset="77"/>
              <a:cs typeface="Arial"/>
            </a:endParaRPr>
          </a:p>
          <a:p>
            <a:pPr marL="404054" marR="229485" indent="-395125">
              <a:lnSpc>
                <a:spcPts val="3234"/>
              </a:lnSpc>
              <a:spcBef>
                <a:spcPts val="295"/>
              </a:spcBef>
              <a:buSzPct val="171250"/>
              <a:buChar char="•"/>
              <a:tabLst>
                <a:tab pos="404500" algn="l"/>
                <a:tab pos="860791" algn="l"/>
                <a:tab pos="2363604" algn="l"/>
              </a:tabLst>
            </a:pPr>
            <a:endParaRPr sz="2812" dirty="0">
              <a:solidFill>
                <a:schemeClr val="bg1">
                  <a:lumMod val="50000"/>
                </a:schemeClr>
              </a:solidFill>
              <a:latin typeface="Arial Rounded MT Bold" panose="020F0704030504030204" pitchFamily="34" charset="77"/>
              <a:cs typeface="Arial"/>
            </a:endParaRPr>
          </a:p>
          <a:p>
            <a:pPr marL="404054" marR="41968" indent="-395125">
              <a:lnSpc>
                <a:spcPts val="3234"/>
              </a:lnSpc>
              <a:spcBef>
                <a:spcPts val="1406"/>
              </a:spcBef>
              <a:buSzPct val="171250"/>
              <a:buChar char="•"/>
              <a:tabLst>
                <a:tab pos="404500" algn="l"/>
                <a:tab pos="2021163" algn="l"/>
                <a:tab pos="2130101" algn="l"/>
              </a:tabLst>
            </a:pPr>
            <a:r>
              <a:rPr sz="2812" dirty="0">
                <a:solidFill>
                  <a:schemeClr val="bg1">
                    <a:lumMod val="50000"/>
                  </a:schemeClr>
                </a:solidFill>
                <a:latin typeface="Arial Rounded MT Bold" panose="020F0704030504030204" pitchFamily="34" charset="77"/>
                <a:cs typeface="Arial"/>
              </a:rPr>
              <a:t>Calculate expected spectrum  of IBS tract	lengths using  coalescent	theory</a:t>
            </a:r>
            <a:endParaRPr lang="en-US" sz="2812" dirty="0">
              <a:solidFill>
                <a:schemeClr val="bg1">
                  <a:lumMod val="50000"/>
                </a:schemeClr>
              </a:solidFill>
              <a:latin typeface="Arial Rounded MT Bold" panose="020F0704030504030204" pitchFamily="34" charset="77"/>
              <a:cs typeface="Arial"/>
            </a:endParaRPr>
          </a:p>
          <a:p>
            <a:pPr marL="404054" marR="41968" indent="-395125">
              <a:lnSpc>
                <a:spcPts val="3234"/>
              </a:lnSpc>
              <a:spcBef>
                <a:spcPts val="1406"/>
              </a:spcBef>
              <a:buSzPct val="171250"/>
              <a:buChar char="•"/>
              <a:tabLst>
                <a:tab pos="404500" algn="l"/>
                <a:tab pos="2021163" algn="l"/>
                <a:tab pos="2130101" algn="l"/>
              </a:tabLst>
            </a:pPr>
            <a:endParaRPr sz="2812" dirty="0">
              <a:solidFill>
                <a:schemeClr val="bg1">
                  <a:lumMod val="50000"/>
                </a:schemeClr>
              </a:solidFill>
              <a:latin typeface="Arial Rounded MT Bold" panose="020F0704030504030204" pitchFamily="34" charset="77"/>
              <a:cs typeface="Arial"/>
            </a:endParaRPr>
          </a:p>
          <a:p>
            <a:pPr marL="404054" indent="-395125">
              <a:spcBef>
                <a:spcPts val="1181"/>
              </a:spcBef>
              <a:buSzPct val="171250"/>
              <a:buChar char="•"/>
              <a:tabLst>
                <a:tab pos="404500" algn="l"/>
                <a:tab pos="2211805" algn="l"/>
              </a:tabLst>
            </a:pPr>
            <a:r>
              <a:rPr sz="2812" dirty="0">
                <a:solidFill>
                  <a:schemeClr val="bg1">
                    <a:lumMod val="50000"/>
                  </a:schemeClr>
                </a:solidFill>
                <a:latin typeface="Arial Rounded MT Bold" panose="020F0704030504030204" pitchFamily="34" charset="77"/>
                <a:cs typeface="Arial"/>
              </a:rPr>
              <a:t>Can fit very</a:t>
            </a:r>
            <a:r>
              <a:rPr lang="en-US" sz="2812" dirty="0">
                <a:solidFill>
                  <a:schemeClr val="bg1">
                    <a:lumMod val="50000"/>
                  </a:schemeClr>
                </a:solidFill>
                <a:latin typeface="Arial Rounded MT Bold" panose="020F0704030504030204" pitchFamily="34" charset="77"/>
                <a:cs typeface="Arial"/>
              </a:rPr>
              <a:t> </a:t>
            </a:r>
            <a:r>
              <a:rPr sz="2812" dirty="0">
                <a:solidFill>
                  <a:schemeClr val="bg1">
                    <a:lumMod val="50000"/>
                  </a:schemeClr>
                </a:solidFill>
                <a:latin typeface="Arial Rounded MT Bold" panose="020F0704030504030204" pitchFamily="34" charset="77"/>
                <a:cs typeface="Arial"/>
              </a:rPr>
              <a:t>complex models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076484" y="6530496"/>
            <a:ext cx="2935378" cy="228627"/>
          </a:xfrm>
          <a:prstGeom prst="rect">
            <a:avLst/>
          </a:prstGeom>
        </p:spPr>
        <p:txBody>
          <a:bodyPr vert="horz" wrap="square" lIns="0" tIns="23216" rIns="0" bIns="0" rtlCol="0">
            <a:spAutoFit/>
          </a:bodyPr>
          <a:lstStyle/>
          <a:p>
            <a:pPr marL="43754" marR="3572" indent="-35271">
              <a:lnSpc>
                <a:spcPts val="1617"/>
              </a:lnSpc>
              <a:spcBef>
                <a:spcPts val="182"/>
              </a:spcBef>
            </a:pPr>
            <a:r>
              <a:rPr sz="1406" spc="-32" dirty="0">
                <a:solidFill>
                  <a:schemeClr val="bg1">
                    <a:lumMod val="65000"/>
                  </a:schemeClr>
                </a:solidFill>
                <a:latin typeface="Arial"/>
                <a:cs typeface="Arial"/>
              </a:rPr>
              <a:t>Harris </a:t>
            </a:r>
            <a:r>
              <a:rPr sz="1406" spc="-109" dirty="0">
                <a:solidFill>
                  <a:schemeClr val="bg1">
                    <a:lumMod val="65000"/>
                  </a:schemeClr>
                </a:solidFill>
                <a:latin typeface="Arial"/>
                <a:cs typeface="Arial"/>
              </a:rPr>
              <a:t>and </a:t>
            </a:r>
            <a:r>
              <a:rPr sz="1406" spc="-56" dirty="0">
                <a:solidFill>
                  <a:schemeClr val="bg1">
                    <a:lumMod val="65000"/>
                  </a:schemeClr>
                </a:solidFill>
                <a:latin typeface="Arial"/>
                <a:cs typeface="Arial"/>
              </a:rPr>
              <a:t>Nielsen  </a:t>
            </a:r>
            <a:r>
              <a:rPr sz="1406" spc="-60" dirty="0">
                <a:solidFill>
                  <a:schemeClr val="bg1">
                    <a:lumMod val="65000"/>
                  </a:schemeClr>
                </a:solidFill>
                <a:latin typeface="Arial"/>
                <a:cs typeface="Arial"/>
              </a:rPr>
              <a:t>(2013) </a:t>
            </a:r>
            <a:r>
              <a:rPr sz="1406" i="1" spc="-49" dirty="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rPr>
              <a:t>PLoS</a:t>
            </a:r>
            <a:r>
              <a:rPr sz="1406" i="1" spc="102" dirty="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rPr>
              <a:t> </a:t>
            </a:r>
            <a:r>
              <a:rPr sz="1406" i="1" spc="-60" dirty="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rPr>
              <a:t>Genet</a:t>
            </a:r>
            <a:endParaRPr sz="1406" dirty="0">
              <a:solidFill>
                <a:schemeClr val="bg1">
                  <a:lumMod val="65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978200" y="1044187"/>
            <a:ext cx="3005449" cy="13420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6" name="object 6"/>
          <p:cNvSpPr/>
          <p:nvPr/>
        </p:nvSpPr>
        <p:spPr>
          <a:xfrm>
            <a:off x="7800336" y="3461238"/>
            <a:ext cx="1067098" cy="0"/>
          </a:xfrm>
          <a:custGeom>
            <a:avLst/>
            <a:gdLst/>
            <a:ahLst/>
            <a:cxnLst/>
            <a:rect l="l" t="t" r="r" b="b"/>
            <a:pathLst>
              <a:path w="1517650">
                <a:moveTo>
                  <a:pt x="0" y="0"/>
                </a:moveTo>
                <a:lnTo>
                  <a:pt x="1517205" y="0"/>
                </a:lnTo>
              </a:path>
            </a:pathLst>
          </a:custGeom>
          <a:ln w="9618">
            <a:solidFill>
              <a:srgbClr val="FF7F5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7" name="object 7"/>
          <p:cNvSpPr/>
          <p:nvPr/>
        </p:nvSpPr>
        <p:spPr>
          <a:xfrm>
            <a:off x="6289827" y="3461238"/>
            <a:ext cx="1067098" cy="0"/>
          </a:xfrm>
          <a:custGeom>
            <a:avLst/>
            <a:gdLst/>
            <a:ahLst/>
            <a:cxnLst/>
            <a:rect l="l" t="t" r="r" b="b"/>
            <a:pathLst>
              <a:path w="1517650">
                <a:moveTo>
                  <a:pt x="0" y="0"/>
                </a:moveTo>
                <a:lnTo>
                  <a:pt x="1517419" y="0"/>
                </a:lnTo>
              </a:path>
            </a:pathLst>
          </a:custGeom>
          <a:ln w="9618">
            <a:solidFill>
              <a:srgbClr val="FF7F5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8" name="object 8"/>
          <p:cNvSpPr/>
          <p:nvPr/>
        </p:nvSpPr>
        <p:spPr>
          <a:xfrm>
            <a:off x="6736201" y="3830995"/>
            <a:ext cx="2131070" cy="0"/>
          </a:xfrm>
          <a:custGeom>
            <a:avLst/>
            <a:gdLst/>
            <a:ahLst/>
            <a:cxnLst/>
            <a:rect l="l" t="t" r="r" b="b"/>
            <a:pathLst>
              <a:path w="3030854">
                <a:moveTo>
                  <a:pt x="0" y="0"/>
                </a:moveTo>
                <a:lnTo>
                  <a:pt x="3030642" y="0"/>
                </a:lnTo>
              </a:path>
            </a:pathLst>
          </a:custGeom>
          <a:ln w="3992">
            <a:solidFill>
              <a:srgbClr val="FF450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9" name="object 9"/>
          <p:cNvSpPr/>
          <p:nvPr/>
        </p:nvSpPr>
        <p:spPr>
          <a:xfrm>
            <a:off x="6292635" y="3589887"/>
            <a:ext cx="443805" cy="616595"/>
          </a:xfrm>
          <a:custGeom>
            <a:avLst/>
            <a:gdLst/>
            <a:ahLst/>
            <a:cxnLst/>
            <a:rect l="l" t="t" r="r" b="b"/>
            <a:pathLst>
              <a:path w="631190" h="876935">
                <a:moveTo>
                  <a:pt x="0" y="876835"/>
                </a:moveTo>
                <a:lnTo>
                  <a:pt x="630849" y="876835"/>
                </a:lnTo>
                <a:lnTo>
                  <a:pt x="630849" y="0"/>
                </a:lnTo>
                <a:lnTo>
                  <a:pt x="0" y="0"/>
                </a:lnTo>
                <a:lnTo>
                  <a:pt x="0" y="876835"/>
                </a:lnTo>
                <a:close/>
              </a:path>
            </a:pathLst>
          </a:custGeom>
          <a:solidFill>
            <a:srgbClr val="FF7F50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0" name="object 10"/>
          <p:cNvSpPr/>
          <p:nvPr/>
        </p:nvSpPr>
        <p:spPr>
          <a:xfrm>
            <a:off x="6292635" y="3461245"/>
            <a:ext cx="443805" cy="745182"/>
          </a:xfrm>
          <a:custGeom>
            <a:avLst/>
            <a:gdLst/>
            <a:ahLst/>
            <a:cxnLst/>
            <a:rect l="l" t="t" r="r" b="b"/>
            <a:pathLst>
              <a:path w="631190" h="1059814">
                <a:moveTo>
                  <a:pt x="0" y="1059793"/>
                </a:moveTo>
                <a:lnTo>
                  <a:pt x="630849" y="1059793"/>
                </a:lnTo>
                <a:lnTo>
                  <a:pt x="630849" y="0"/>
                </a:lnTo>
                <a:lnTo>
                  <a:pt x="0" y="0"/>
                </a:lnTo>
                <a:lnTo>
                  <a:pt x="0" y="1059793"/>
                </a:lnTo>
                <a:close/>
              </a:path>
            </a:pathLst>
          </a:custGeom>
          <a:ln w="9618">
            <a:solidFill>
              <a:srgbClr val="FF7F5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1" name="object 11"/>
          <p:cNvSpPr/>
          <p:nvPr/>
        </p:nvSpPr>
        <p:spPr>
          <a:xfrm>
            <a:off x="6292635" y="3461238"/>
            <a:ext cx="1064419" cy="129034"/>
          </a:xfrm>
          <a:custGeom>
            <a:avLst/>
            <a:gdLst/>
            <a:ahLst/>
            <a:cxnLst/>
            <a:rect l="l" t="t" r="r" b="b"/>
            <a:pathLst>
              <a:path w="1513840" h="183514">
                <a:moveTo>
                  <a:pt x="0" y="182967"/>
                </a:moveTo>
                <a:lnTo>
                  <a:pt x="1513427" y="182967"/>
                </a:lnTo>
                <a:lnTo>
                  <a:pt x="1513427" y="0"/>
                </a:lnTo>
                <a:lnTo>
                  <a:pt x="0" y="0"/>
                </a:lnTo>
                <a:lnTo>
                  <a:pt x="0" y="182967"/>
                </a:lnTo>
                <a:close/>
              </a:path>
            </a:pathLst>
          </a:custGeom>
          <a:solidFill>
            <a:srgbClr val="FF7F50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2" name="object 12"/>
          <p:cNvSpPr/>
          <p:nvPr/>
        </p:nvSpPr>
        <p:spPr>
          <a:xfrm>
            <a:off x="6292635" y="3461239"/>
            <a:ext cx="1457324" cy="129034"/>
          </a:xfrm>
          <a:custGeom>
            <a:avLst/>
            <a:gdLst/>
            <a:ahLst/>
            <a:cxnLst/>
            <a:rect l="l" t="t" r="r" b="b"/>
            <a:pathLst>
              <a:path w="2072640" h="183514">
                <a:moveTo>
                  <a:pt x="0" y="182967"/>
                </a:moveTo>
                <a:lnTo>
                  <a:pt x="2072514" y="182967"/>
                </a:lnTo>
                <a:lnTo>
                  <a:pt x="2072514" y="0"/>
                </a:lnTo>
                <a:lnTo>
                  <a:pt x="0" y="0"/>
                </a:lnTo>
                <a:lnTo>
                  <a:pt x="0" y="182967"/>
                </a:lnTo>
                <a:close/>
              </a:path>
            </a:pathLst>
          </a:custGeom>
          <a:ln w="9618">
            <a:solidFill>
              <a:srgbClr val="FF7F5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3" name="object 13"/>
          <p:cNvSpPr/>
          <p:nvPr/>
        </p:nvSpPr>
        <p:spPr>
          <a:xfrm>
            <a:off x="7400674" y="3830995"/>
            <a:ext cx="355848" cy="375493"/>
          </a:xfrm>
          <a:custGeom>
            <a:avLst/>
            <a:gdLst/>
            <a:ahLst/>
            <a:cxnLst/>
            <a:rect l="l" t="t" r="r" b="b"/>
            <a:pathLst>
              <a:path w="506095" h="534035">
                <a:moveTo>
                  <a:pt x="0" y="533926"/>
                </a:moveTo>
                <a:lnTo>
                  <a:pt x="505860" y="533926"/>
                </a:lnTo>
                <a:lnTo>
                  <a:pt x="505860" y="0"/>
                </a:lnTo>
                <a:lnTo>
                  <a:pt x="0" y="0"/>
                </a:lnTo>
                <a:lnTo>
                  <a:pt x="0" y="533926"/>
                </a:lnTo>
                <a:close/>
              </a:path>
            </a:pathLst>
          </a:custGeom>
          <a:solidFill>
            <a:srgbClr val="FF4500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4" name="object 14"/>
          <p:cNvSpPr/>
          <p:nvPr/>
        </p:nvSpPr>
        <p:spPr>
          <a:xfrm>
            <a:off x="7400674" y="3830995"/>
            <a:ext cx="355848" cy="375493"/>
          </a:xfrm>
          <a:custGeom>
            <a:avLst/>
            <a:gdLst/>
            <a:ahLst/>
            <a:cxnLst/>
            <a:rect l="l" t="t" r="r" b="b"/>
            <a:pathLst>
              <a:path w="506095" h="534035">
                <a:moveTo>
                  <a:pt x="0" y="533926"/>
                </a:moveTo>
                <a:lnTo>
                  <a:pt x="505860" y="533926"/>
                </a:lnTo>
                <a:lnTo>
                  <a:pt x="505860" y="0"/>
                </a:lnTo>
                <a:lnTo>
                  <a:pt x="0" y="0"/>
                </a:lnTo>
                <a:lnTo>
                  <a:pt x="0" y="533926"/>
                </a:lnTo>
                <a:close/>
              </a:path>
            </a:pathLst>
          </a:custGeom>
          <a:ln w="9618">
            <a:solidFill>
              <a:srgbClr val="FF450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5" name="object 15"/>
          <p:cNvSpPr/>
          <p:nvPr/>
        </p:nvSpPr>
        <p:spPr>
          <a:xfrm>
            <a:off x="7356763" y="3331324"/>
            <a:ext cx="443805" cy="500063"/>
          </a:xfrm>
          <a:custGeom>
            <a:avLst/>
            <a:gdLst/>
            <a:ahLst/>
            <a:cxnLst/>
            <a:rect l="l" t="t" r="r" b="b"/>
            <a:pathLst>
              <a:path w="631190" h="711200">
                <a:moveTo>
                  <a:pt x="0" y="710642"/>
                </a:moveTo>
                <a:lnTo>
                  <a:pt x="630858" y="710642"/>
                </a:lnTo>
                <a:lnTo>
                  <a:pt x="630858" y="0"/>
                </a:lnTo>
                <a:lnTo>
                  <a:pt x="0" y="0"/>
                </a:lnTo>
                <a:lnTo>
                  <a:pt x="0" y="710642"/>
                </a:lnTo>
                <a:close/>
              </a:path>
            </a:pathLst>
          </a:custGeom>
          <a:solidFill>
            <a:srgbClr val="FF4500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6" name="object 16"/>
          <p:cNvSpPr/>
          <p:nvPr/>
        </p:nvSpPr>
        <p:spPr>
          <a:xfrm>
            <a:off x="7356763" y="3331324"/>
            <a:ext cx="443805" cy="500063"/>
          </a:xfrm>
          <a:custGeom>
            <a:avLst/>
            <a:gdLst/>
            <a:ahLst/>
            <a:cxnLst/>
            <a:rect l="l" t="t" r="r" b="b"/>
            <a:pathLst>
              <a:path w="631190" h="711200">
                <a:moveTo>
                  <a:pt x="0" y="710642"/>
                </a:moveTo>
                <a:lnTo>
                  <a:pt x="630858" y="710642"/>
                </a:lnTo>
                <a:lnTo>
                  <a:pt x="630858" y="0"/>
                </a:lnTo>
                <a:lnTo>
                  <a:pt x="0" y="0"/>
                </a:lnTo>
                <a:lnTo>
                  <a:pt x="0" y="710642"/>
                </a:lnTo>
                <a:close/>
              </a:path>
            </a:pathLst>
          </a:custGeom>
          <a:ln w="9618">
            <a:solidFill>
              <a:srgbClr val="FF450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7" name="object 17"/>
          <p:cNvSpPr/>
          <p:nvPr/>
        </p:nvSpPr>
        <p:spPr>
          <a:xfrm>
            <a:off x="7455520" y="2686187"/>
            <a:ext cx="246013" cy="645170"/>
          </a:xfrm>
          <a:custGeom>
            <a:avLst/>
            <a:gdLst/>
            <a:ahLst/>
            <a:cxnLst/>
            <a:rect l="l" t="t" r="r" b="b"/>
            <a:pathLst>
              <a:path w="349884" h="917575">
                <a:moveTo>
                  <a:pt x="0" y="917530"/>
                </a:moveTo>
                <a:lnTo>
                  <a:pt x="349853" y="917530"/>
                </a:lnTo>
                <a:lnTo>
                  <a:pt x="349853" y="0"/>
                </a:lnTo>
                <a:lnTo>
                  <a:pt x="0" y="0"/>
                </a:lnTo>
                <a:lnTo>
                  <a:pt x="0" y="917530"/>
                </a:lnTo>
                <a:close/>
              </a:path>
            </a:pathLst>
          </a:custGeom>
          <a:solidFill>
            <a:srgbClr val="FF4500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8" name="object 18"/>
          <p:cNvSpPr/>
          <p:nvPr/>
        </p:nvSpPr>
        <p:spPr>
          <a:xfrm>
            <a:off x="7455521" y="2686187"/>
            <a:ext cx="246013" cy="645170"/>
          </a:xfrm>
          <a:custGeom>
            <a:avLst/>
            <a:gdLst/>
            <a:ahLst/>
            <a:cxnLst/>
            <a:rect l="l" t="t" r="r" b="b"/>
            <a:pathLst>
              <a:path w="349884" h="917575">
                <a:moveTo>
                  <a:pt x="0" y="917529"/>
                </a:moveTo>
                <a:lnTo>
                  <a:pt x="349853" y="917529"/>
                </a:lnTo>
                <a:lnTo>
                  <a:pt x="349853" y="0"/>
                </a:lnTo>
                <a:lnTo>
                  <a:pt x="0" y="0"/>
                </a:lnTo>
                <a:lnTo>
                  <a:pt x="0" y="917529"/>
                </a:lnTo>
                <a:close/>
              </a:path>
            </a:pathLst>
          </a:custGeom>
          <a:ln w="9618">
            <a:solidFill>
              <a:srgbClr val="FF450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9" name="object 19"/>
          <p:cNvSpPr/>
          <p:nvPr/>
        </p:nvSpPr>
        <p:spPr>
          <a:xfrm>
            <a:off x="6289827" y="3331325"/>
            <a:ext cx="2577554" cy="0"/>
          </a:xfrm>
          <a:custGeom>
            <a:avLst/>
            <a:gdLst/>
            <a:ahLst/>
            <a:cxnLst/>
            <a:rect l="l" t="t" r="r" b="b"/>
            <a:pathLst>
              <a:path w="3665854">
                <a:moveTo>
                  <a:pt x="0" y="0"/>
                </a:moveTo>
                <a:lnTo>
                  <a:pt x="3665483" y="0"/>
                </a:lnTo>
              </a:path>
            </a:pathLst>
          </a:custGeom>
          <a:ln w="9618">
            <a:solidFill>
              <a:srgbClr val="FF450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0" name="object 20"/>
          <p:cNvSpPr/>
          <p:nvPr/>
        </p:nvSpPr>
        <p:spPr>
          <a:xfrm>
            <a:off x="6289827" y="4206412"/>
            <a:ext cx="2577554" cy="0"/>
          </a:xfrm>
          <a:custGeom>
            <a:avLst/>
            <a:gdLst/>
            <a:ahLst/>
            <a:cxnLst/>
            <a:rect l="l" t="t" r="r" b="b"/>
            <a:pathLst>
              <a:path w="3665854">
                <a:moveTo>
                  <a:pt x="0" y="0"/>
                </a:moveTo>
                <a:lnTo>
                  <a:pt x="3665483" y="0"/>
                </a:lnTo>
              </a:path>
            </a:pathLst>
          </a:custGeom>
          <a:ln w="961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1" name="object 21"/>
          <p:cNvSpPr/>
          <p:nvPr/>
        </p:nvSpPr>
        <p:spPr>
          <a:xfrm>
            <a:off x="8828547" y="4205763"/>
            <a:ext cx="77688" cy="46434"/>
          </a:xfrm>
          <a:custGeom>
            <a:avLst/>
            <a:gdLst/>
            <a:ahLst/>
            <a:cxnLst/>
            <a:rect l="l" t="t" r="r" b="b"/>
            <a:pathLst>
              <a:path w="110490" h="66039">
                <a:moveTo>
                  <a:pt x="109974" y="0"/>
                </a:moveTo>
                <a:lnTo>
                  <a:pt x="0" y="65836"/>
                </a:lnTo>
              </a:path>
            </a:pathLst>
          </a:custGeom>
          <a:ln w="961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2" name="object 22"/>
          <p:cNvSpPr/>
          <p:nvPr/>
        </p:nvSpPr>
        <p:spPr>
          <a:xfrm>
            <a:off x="6251159" y="4205763"/>
            <a:ext cx="77688" cy="46434"/>
          </a:xfrm>
          <a:custGeom>
            <a:avLst/>
            <a:gdLst/>
            <a:ahLst/>
            <a:cxnLst/>
            <a:rect l="l" t="t" r="r" b="b"/>
            <a:pathLst>
              <a:path w="110490" h="66039">
                <a:moveTo>
                  <a:pt x="109974" y="0"/>
                </a:moveTo>
                <a:lnTo>
                  <a:pt x="0" y="65836"/>
                </a:lnTo>
              </a:path>
            </a:pathLst>
          </a:custGeom>
          <a:ln w="961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3" name="object 23"/>
          <p:cNvSpPr/>
          <p:nvPr/>
        </p:nvSpPr>
        <p:spPr>
          <a:xfrm>
            <a:off x="8840165" y="4114796"/>
            <a:ext cx="27236" cy="0"/>
          </a:xfrm>
          <a:custGeom>
            <a:avLst/>
            <a:gdLst/>
            <a:ahLst/>
            <a:cxnLst/>
            <a:rect l="l" t="t" r="r" b="b"/>
            <a:pathLst>
              <a:path w="38734">
                <a:moveTo>
                  <a:pt x="38472" y="0"/>
                </a:moveTo>
                <a:lnTo>
                  <a:pt x="0" y="0"/>
                </a:lnTo>
              </a:path>
            </a:pathLst>
          </a:custGeom>
          <a:ln w="480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4" name="object 24"/>
          <p:cNvSpPr/>
          <p:nvPr/>
        </p:nvSpPr>
        <p:spPr>
          <a:xfrm>
            <a:off x="6289822" y="4114796"/>
            <a:ext cx="27236" cy="0"/>
          </a:xfrm>
          <a:custGeom>
            <a:avLst/>
            <a:gdLst/>
            <a:ahLst/>
            <a:cxnLst/>
            <a:rect l="l" t="t" r="r" b="b"/>
            <a:pathLst>
              <a:path w="38734">
                <a:moveTo>
                  <a:pt x="0" y="0"/>
                </a:moveTo>
                <a:lnTo>
                  <a:pt x="38472" y="0"/>
                </a:lnTo>
              </a:path>
            </a:pathLst>
          </a:custGeom>
          <a:ln w="480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5" name="object 25"/>
          <p:cNvSpPr/>
          <p:nvPr/>
        </p:nvSpPr>
        <p:spPr>
          <a:xfrm>
            <a:off x="6148336" y="4085351"/>
            <a:ext cx="21431" cy="58489"/>
          </a:xfrm>
          <a:custGeom>
            <a:avLst/>
            <a:gdLst/>
            <a:ahLst/>
            <a:cxnLst/>
            <a:rect l="l" t="t" r="r" b="b"/>
            <a:pathLst>
              <a:path w="30479" h="83185">
                <a:moveTo>
                  <a:pt x="30471" y="18351"/>
                </a:moveTo>
                <a:lnTo>
                  <a:pt x="20313" y="18351"/>
                </a:lnTo>
                <a:lnTo>
                  <a:pt x="20313" y="82986"/>
                </a:lnTo>
                <a:lnTo>
                  <a:pt x="30471" y="82986"/>
                </a:lnTo>
                <a:lnTo>
                  <a:pt x="30471" y="18351"/>
                </a:lnTo>
                <a:close/>
              </a:path>
              <a:path w="30479" h="83185">
                <a:moveTo>
                  <a:pt x="30471" y="0"/>
                </a:moveTo>
                <a:lnTo>
                  <a:pt x="23892" y="0"/>
                </a:lnTo>
                <a:lnTo>
                  <a:pt x="22045" y="3694"/>
                </a:lnTo>
                <a:lnTo>
                  <a:pt x="19044" y="7387"/>
                </a:lnTo>
                <a:lnTo>
                  <a:pt x="10619" y="14889"/>
                </a:lnTo>
                <a:lnTo>
                  <a:pt x="5656" y="18121"/>
                </a:lnTo>
                <a:lnTo>
                  <a:pt x="0" y="20775"/>
                </a:lnTo>
                <a:lnTo>
                  <a:pt x="0" y="30586"/>
                </a:lnTo>
                <a:lnTo>
                  <a:pt x="20313" y="18351"/>
                </a:lnTo>
                <a:lnTo>
                  <a:pt x="30471" y="18351"/>
                </a:lnTo>
                <a:lnTo>
                  <a:pt x="3047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6" name="object 26"/>
          <p:cNvSpPr/>
          <p:nvPr/>
        </p:nvSpPr>
        <p:spPr>
          <a:xfrm>
            <a:off x="6188339" y="4085351"/>
            <a:ext cx="83270" cy="5924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7" name="object 27"/>
          <p:cNvSpPr/>
          <p:nvPr/>
        </p:nvSpPr>
        <p:spPr>
          <a:xfrm>
            <a:off x="8840165" y="3910708"/>
            <a:ext cx="27236" cy="0"/>
          </a:xfrm>
          <a:custGeom>
            <a:avLst/>
            <a:gdLst/>
            <a:ahLst/>
            <a:cxnLst/>
            <a:rect l="l" t="t" r="r" b="b"/>
            <a:pathLst>
              <a:path w="38734">
                <a:moveTo>
                  <a:pt x="38472" y="0"/>
                </a:moveTo>
                <a:lnTo>
                  <a:pt x="0" y="0"/>
                </a:lnTo>
              </a:path>
            </a:pathLst>
          </a:custGeom>
          <a:ln w="480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8" name="object 28"/>
          <p:cNvSpPr/>
          <p:nvPr/>
        </p:nvSpPr>
        <p:spPr>
          <a:xfrm>
            <a:off x="6289822" y="3910708"/>
            <a:ext cx="27236" cy="0"/>
          </a:xfrm>
          <a:custGeom>
            <a:avLst/>
            <a:gdLst/>
            <a:ahLst/>
            <a:cxnLst/>
            <a:rect l="l" t="t" r="r" b="b"/>
            <a:pathLst>
              <a:path w="38734">
                <a:moveTo>
                  <a:pt x="0" y="0"/>
                </a:moveTo>
                <a:lnTo>
                  <a:pt x="38472" y="0"/>
                </a:lnTo>
              </a:path>
            </a:pathLst>
          </a:custGeom>
          <a:ln w="480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9" name="object 29"/>
          <p:cNvSpPr/>
          <p:nvPr/>
        </p:nvSpPr>
        <p:spPr>
          <a:xfrm>
            <a:off x="6135345" y="3880844"/>
            <a:ext cx="129772" cy="5924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30" name="object 30"/>
          <p:cNvSpPr/>
          <p:nvPr/>
        </p:nvSpPr>
        <p:spPr>
          <a:xfrm>
            <a:off x="8840165" y="3706620"/>
            <a:ext cx="27236" cy="0"/>
          </a:xfrm>
          <a:custGeom>
            <a:avLst/>
            <a:gdLst/>
            <a:ahLst/>
            <a:cxnLst/>
            <a:rect l="l" t="t" r="r" b="b"/>
            <a:pathLst>
              <a:path w="38734">
                <a:moveTo>
                  <a:pt x="38472" y="0"/>
                </a:moveTo>
                <a:lnTo>
                  <a:pt x="0" y="0"/>
                </a:lnTo>
              </a:path>
            </a:pathLst>
          </a:custGeom>
          <a:ln w="480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31" name="object 31"/>
          <p:cNvSpPr/>
          <p:nvPr/>
        </p:nvSpPr>
        <p:spPr>
          <a:xfrm>
            <a:off x="6289822" y="3706620"/>
            <a:ext cx="27236" cy="0"/>
          </a:xfrm>
          <a:custGeom>
            <a:avLst/>
            <a:gdLst/>
            <a:ahLst/>
            <a:cxnLst/>
            <a:rect l="l" t="t" r="r" b="b"/>
            <a:pathLst>
              <a:path w="38734">
                <a:moveTo>
                  <a:pt x="0" y="0"/>
                </a:moveTo>
                <a:lnTo>
                  <a:pt x="38472" y="0"/>
                </a:lnTo>
              </a:path>
            </a:pathLst>
          </a:custGeom>
          <a:ln w="480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32" name="object 32"/>
          <p:cNvSpPr/>
          <p:nvPr/>
        </p:nvSpPr>
        <p:spPr>
          <a:xfrm>
            <a:off x="6138024" y="3676337"/>
            <a:ext cx="128709" cy="5932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33" name="object 33"/>
          <p:cNvSpPr/>
          <p:nvPr/>
        </p:nvSpPr>
        <p:spPr>
          <a:xfrm>
            <a:off x="8840165" y="3502532"/>
            <a:ext cx="27236" cy="0"/>
          </a:xfrm>
          <a:custGeom>
            <a:avLst/>
            <a:gdLst/>
            <a:ahLst/>
            <a:cxnLst/>
            <a:rect l="l" t="t" r="r" b="b"/>
            <a:pathLst>
              <a:path w="38734">
                <a:moveTo>
                  <a:pt x="38472" y="0"/>
                </a:moveTo>
                <a:lnTo>
                  <a:pt x="0" y="0"/>
                </a:lnTo>
              </a:path>
            </a:pathLst>
          </a:custGeom>
          <a:ln w="480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34" name="object 34"/>
          <p:cNvSpPr/>
          <p:nvPr/>
        </p:nvSpPr>
        <p:spPr>
          <a:xfrm>
            <a:off x="6289822" y="3502532"/>
            <a:ext cx="27236" cy="0"/>
          </a:xfrm>
          <a:custGeom>
            <a:avLst/>
            <a:gdLst/>
            <a:ahLst/>
            <a:cxnLst/>
            <a:rect l="l" t="t" r="r" b="b"/>
            <a:pathLst>
              <a:path w="38734">
                <a:moveTo>
                  <a:pt x="0" y="0"/>
                </a:moveTo>
                <a:lnTo>
                  <a:pt x="38472" y="0"/>
                </a:lnTo>
              </a:path>
            </a:pathLst>
          </a:custGeom>
          <a:ln w="480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35" name="object 35"/>
          <p:cNvSpPr/>
          <p:nvPr/>
        </p:nvSpPr>
        <p:spPr>
          <a:xfrm>
            <a:off x="6134053" y="3473452"/>
            <a:ext cx="129433" cy="5924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36" name="object 36"/>
          <p:cNvSpPr/>
          <p:nvPr/>
        </p:nvSpPr>
        <p:spPr>
          <a:xfrm>
            <a:off x="8840165" y="3298450"/>
            <a:ext cx="27236" cy="0"/>
          </a:xfrm>
          <a:custGeom>
            <a:avLst/>
            <a:gdLst/>
            <a:ahLst/>
            <a:cxnLst/>
            <a:rect l="l" t="t" r="r" b="b"/>
            <a:pathLst>
              <a:path w="38734">
                <a:moveTo>
                  <a:pt x="38472" y="0"/>
                </a:moveTo>
                <a:lnTo>
                  <a:pt x="0" y="0"/>
                </a:lnTo>
              </a:path>
            </a:pathLst>
          </a:custGeom>
          <a:ln w="480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37" name="object 37"/>
          <p:cNvSpPr/>
          <p:nvPr/>
        </p:nvSpPr>
        <p:spPr>
          <a:xfrm>
            <a:off x="6289822" y="3298450"/>
            <a:ext cx="27236" cy="0"/>
          </a:xfrm>
          <a:custGeom>
            <a:avLst/>
            <a:gdLst/>
            <a:ahLst/>
            <a:cxnLst/>
            <a:rect l="l" t="t" r="r" b="b"/>
            <a:pathLst>
              <a:path w="38734">
                <a:moveTo>
                  <a:pt x="0" y="0"/>
                </a:moveTo>
                <a:lnTo>
                  <a:pt x="38472" y="0"/>
                </a:lnTo>
              </a:path>
            </a:pathLst>
          </a:custGeom>
          <a:ln w="480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38" name="object 38"/>
          <p:cNvSpPr/>
          <p:nvPr/>
        </p:nvSpPr>
        <p:spPr>
          <a:xfrm>
            <a:off x="6138024" y="3268944"/>
            <a:ext cx="128709" cy="5924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39" name="object 39"/>
          <p:cNvSpPr/>
          <p:nvPr/>
        </p:nvSpPr>
        <p:spPr>
          <a:xfrm>
            <a:off x="8840165" y="3094356"/>
            <a:ext cx="27236" cy="0"/>
          </a:xfrm>
          <a:custGeom>
            <a:avLst/>
            <a:gdLst/>
            <a:ahLst/>
            <a:cxnLst/>
            <a:rect l="l" t="t" r="r" b="b"/>
            <a:pathLst>
              <a:path w="38734">
                <a:moveTo>
                  <a:pt x="38472" y="0"/>
                </a:moveTo>
                <a:lnTo>
                  <a:pt x="0" y="0"/>
                </a:lnTo>
              </a:path>
            </a:pathLst>
          </a:custGeom>
          <a:ln w="480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0" name="object 40"/>
          <p:cNvSpPr/>
          <p:nvPr/>
        </p:nvSpPr>
        <p:spPr>
          <a:xfrm>
            <a:off x="6289822" y="3094356"/>
            <a:ext cx="27236" cy="0"/>
          </a:xfrm>
          <a:custGeom>
            <a:avLst/>
            <a:gdLst/>
            <a:ahLst/>
            <a:cxnLst/>
            <a:rect l="l" t="t" r="r" b="b"/>
            <a:pathLst>
              <a:path w="38734">
                <a:moveTo>
                  <a:pt x="0" y="0"/>
                </a:moveTo>
                <a:lnTo>
                  <a:pt x="38472" y="0"/>
                </a:lnTo>
              </a:path>
            </a:pathLst>
          </a:custGeom>
          <a:ln w="480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1" name="object 41"/>
          <p:cNvSpPr/>
          <p:nvPr/>
        </p:nvSpPr>
        <p:spPr>
          <a:xfrm>
            <a:off x="6137786" y="3064437"/>
            <a:ext cx="127330" cy="5924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2" name="object 42"/>
          <p:cNvSpPr/>
          <p:nvPr/>
        </p:nvSpPr>
        <p:spPr>
          <a:xfrm>
            <a:off x="8840165" y="2890274"/>
            <a:ext cx="27236" cy="0"/>
          </a:xfrm>
          <a:custGeom>
            <a:avLst/>
            <a:gdLst/>
            <a:ahLst/>
            <a:cxnLst/>
            <a:rect l="l" t="t" r="r" b="b"/>
            <a:pathLst>
              <a:path w="38734">
                <a:moveTo>
                  <a:pt x="38472" y="0"/>
                </a:moveTo>
                <a:lnTo>
                  <a:pt x="0" y="0"/>
                </a:lnTo>
              </a:path>
            </a:pathLst>
          </a:custGeom>
          <a:ln w="480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3" name="object 43"/>
          <p:cNvSpPr/>
          <p:nvPr/>
        </p:nvSpPr>
        <p:spPr>
          <a:xfrm>
            <a:off x="6289822" y="2890274"/>
            <a:ext cx="27236" cy="0"/>
          </a:xfrm>
          <a:custGeom>
            <a:avLst/>
            <a:gdLst/>
            <a:ahLst/>
            <a:cxnLst/>
            <a:rect l="l" t="t" r="r" b="b"/>
            <a:pathLst>
              <a:path w="38734">
                <a:moveTo>
                  <a:pt x="0" y="0"/>
                </a:moveTo>
                <a:lnTo>
                  <a:pt x="38472" y="0"/>
                </a:lnTo>
              </a:path>
            </a:pathLst>
          </a:custGeom>
          <a:ln w="480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4" name="object 44"/>
          <p:cNvSpPr/>
          <p:nvPr/>
        </p:nvSpPr>
        <p:spPr>
          <a:xfrm>
            <a:off x="6138436" y="2859937"/>
            <a:ext cx="128297" cy="5924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5" name="object 45"/>
          <p:cNvSpPr/>
          <p:nvPr/>
        </p:nvSpPr>
        <p:spPr>
          <a:xfrm>
            <a:off x="8840165" y="2686186"/>
            <a:ext cx="27236" cy="0"/>
          </a:xfrm>
          <a:custGeom>
            <a:avLst/>
            <a:gdLst/>
            <a:ahLst/>
            <a:cxnLst/>
            <a:rect l="l" t="t" r="r" b="b"/>
            <a:pathLst>
              <a:path w="38734">
                <a:moveTo>
                  <a:pt x="38472" y="0"/>
                </a:moveTo>
                <a:lnTo>
                  <a:pt x="0" y="0"/>
                </a:lnTo>
              </a:path>
            </a:pathLst>
          </a:custGeom>
          <a:ln w="480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6" name="object 46"/>
          <p:cNvSpPr/>
          <p:nvPr/>
        </p:nvSpPr>
        <p:spPr>
          <a:xfrm>
            <a:off x="6289822" y="2686186"/>
            <a:ext cx="27236" cy="0"/>
          </a:xfrm>
          <a:custGeom>
            <a:avLst/>
            <a:gdLst/>
            <a:ahLst/>
            <a:cxnLst/>
            <a:rect l="l" t="t" r="r" b="b"/>
            <a:pathLst>
              <a:path w="38734">
                <a:moveTo>
                  <a:pt x="0" y="0"/>
                </a:moveTo>
                <a:lnTo>
                  <a:pt x="38472" y="0"/>
                </a:lnTo>
              </a:path>
            </a:pathLst>
          </a:custGeom>
          <a:ln w="480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7" name="object 47"/>
          <p:cNvSpPr/>
          <p:nvPr/>
        </p:nvSpPr>
        <p:spPr>
          <a:xfrm>
            <a:off x="6137949" y="2657053"/>
            <a:ext cx="128784" cy="5924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8" name="object 48"/>
          <p:cNvSpPr/>
          <p:nvPr/>
        </p:nvSpPr>
        <p:spPr>
          <a:xfrm>
            <a:off x="6289828" y="2686186"/>
            <a:ext cx="0" cy="1543050"/>
          </a:xfrm>
          <a:custGeom>
            <a:avLst/>
            <a:gdLst/>
            <a:ahLst/>
            <a:cxnLst/>
            <a:rect l="l" t="t" r="r" b="b"/>
            <a:pathLst>
              <a:path h="2194560">
                <a:moveTo>
                  <a:pt x="0" y="2194088"/>
                </a:moveTo>
                <a:lnTo>
                  <a:pt x="0" y="0"/>
                </a:lnTo>
              </a:path>
            </a:pathLst>
          </a:custGeom>
          <a:ln w="961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9" name="object 49"/>
          <p:cNvSpPr/>
          <p:nvPr/>
        </p:nvSpPr>
        <p:spPr>
          <a:xfrm>
            <a:off x="8867223" y="2686186"/>
            <a:ext cx="0" cy="1543050"/>
          </a:xfrm>
          <a:custGeom>
            <a:avLst/>
            <a:gdLst/>
            <a:ahLst/>
            <a:cxnLst/>
            <a:rect l="l" t="t" r="r" b="b"/>
            <a:pathLst>
              <a:path h="2194560">
                <a:moveTo>
                  <a:pt x="0" y="2194088"/>
                </a:moveTo>
                <a:lnTo>
                  <a:pt x="0" y="0"/>
                </a:lnTo>
              </a:path>
            </a:pathLst>
          </a:custGeom>
          <a:ln w="961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0" name="object 50"/>
          <p:cNvSpPr/>
          <p:nvPr/>
        </p:nvSpPr>
        <p:spPr>
          <a:xfrm>
            <a:off x="6289828" y="2686186"/>
            <a:ext cx="2577554" cy="0"/>
          </a:xfrm>
          <a:custGeom>
            <a:avLst/>
            <a:gdLst/>
            <a:ahLst/>
            <a:cxnLst/>
            <a:rect l="l" t="t" r="r" b="b"/>
            <a:pathLst>
              <a:path w="3665854">
                <a:moveTo>
                  <a:pt x="0" y="0"/>
                </a:moveTo>
                <a:lnTo>
                  <a:pt x="3665628" y="0"/>
                </a:lnTo>
              </a:path>
            </a:pathLst>
          </a:custGeom>
          <a:ln w="961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1" name="object 51"/>
          <p:cNvSpPr/>
          <p:nvPr/>
        </p:nvSpPr>
        <p:spPr>
          <a:xfrm>
            <a:off x="6806730" y="3727706"/>
            <a:ext cx="133200" cy="7247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2" name="object 52"/>
          <p:cNvSpPr/>
          <p:nvPr/>
        </p:nvSpPr>
        <p:spPr>
          <a:xfrm>
            <a:off x="6342537" y="3364138"/>
            <a:ext cx="161408" cy="8349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3" name="object 53"/>
          <p:cNvSpPr/>
          <p:nvPr/>
        </p:nvSpPr>
        <p:spPr>
          <a:xfrm>
            <a:off x="6342537" y="3227806"/>
            <a:ext cx="214969" cy="7247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4" name="object 54"/>
          <p:cNvSpPr/>
          <p:nvPr/>
        </p:nvSpPr>
        <p:spPr>
          <a:xfrm>
            <a:off x="7530269" y="3951934"/>
            <a:ext cx="85779" cy="7652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5" name="object 55"/>
          <p:cNvSpPr/>
          <p:nvPr/>
        </p:nvSpPr>
        <p:spPr>
          <a:xfrm>
            <a:off x="7530270" y="3442289"/>
            <a:ext cx="87368" cy="74905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6" name="object 56"/>
          <p:cNvSpPr/>
          <p:nvPr/>
        </p:nvSpPr>
        <p:spPr>
          <a:xfrm>
            <a:off x="7530269" y="2828774"/>
            <a:ext cx="87822" cy="77717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7" name="object 57"/>
          <p:cNvSpPr/>
          <p:nvPr/>
        </p:nvSpPr>
        <p:spPr>
          <a:xfrm>
            <a:off x="6289827" y="4400004"/>
            <a:ext cx="2577554" cy="0"/>
          </a:xfrm>
          <a:custGeom>
            <a:avLst/>
            <a:gdLst/>
            <a:ahLst/>
            <a:cxnLst/>
            <a:rect l="l" t="t" r="r" b="b"/>
            <a:pathLst>
              <a:path w="3665854">
                <a:moveTo>
                  <a:pt x="0" y="0"/>
                </a:moveTo>
                <a:lnTo>
                  <a:pt x="3665483" y="0"/>
                </a:lnTo>
              </a:path>
            </a:pathLst>
          </a:custGeom>
          <a:ln w="9618">
            <a:solidFill>
              <a:srgbClr val="FF450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8" name="object 58"/>
          <p:cNvSpPr/>
          <p:nvPr/>
        </p:nvSpPr>
        <p:spPr>
          <a:xfrm>
            <a:off x="7968371" y="5653247"/>
            <a:ext cx="898773" cy="0"/>
          </a:xfrm>
          <a:custGeom>
            <a:avLst/>
            <a:gdLst/>
            <a:ahLst/>
            <a:cxnLst/>
            <a:rect l="l" t="t" r="r" b="b"/>
            <a:pathLst>
              <a:path w="1278254">
                <a:moveTo>
                  <a:pt x="0" y="0"/>
                </a:moveTo>
                <a:lnTo>
                  <a:pt x="1278221" y="0"/>
                </a:lnTo>
              </a:path>
            </a:pathLst>
          </a:custGeom>
          <a:ln w="9618">
            <a:solidFill>
              <a:srgbClr val="FFD70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9" name="object 59"/>
          <p:cNvSpPr/>
          <p:nvPr/>
        </p:nvSpPr>
        <p:spPr>
          <a:xfrm>
            <a:off x="6289827" y="5653247"/>
            <a:ext cx="1414463" cy="0"/>
          </a:xfrm>
          <a:custGeom>
            <a:avLst/>
            <a:gdLst/>
            <a:ahLst/>
            <a:cxnLst/>
            <a:rect l="l" t="t" r="r" b="b"/>
            <a:pathLst>
              <a:path w="2011679">
                <a:moveTo>
                  <a:pt x="0" y="0"/>
                </a:moveTo>
                <a:lnTo>
                  <a:pt x="2011536" y="0"/>
                </a:lnTo>
              </a:path>
            </a:pathLst>
          </a:custGeom>
          <a:ln w="9618">
            <a:solidFill>
              <a:srgbClr val="FFD70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60" name="object 60"/>
          <p:cNvSpPr/>
          <p:nvPr/>
        </p:nvSpPr>
        <p:spPr>
          <a:xfrm>
            <a:off x="7968371" y="5467270"/>
            <a:ext cx="898773" cy="0"/>
          </a:xfrm>
          <a:custGeom>
            <a:avLst/>
            <a:gdLst/>
            <a:ahLst/>
            <a:cxnLst/>
            <a:rect l="l" t="t" r="r" b="b"/>
            <a:pathLst>
              <a:path w="1278254">
                <a:moveTo>
                  <a:pt x="0" y="0"/>
                </a:moveTo>
                <a:lnTo>
                  <a:pt x="1278221" y="0"/>
                </a:lnTo>
              </a:path>
            </a:pathLst>
          </a:custGeom>
          <a:ln w="9618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61" name="object 61"/>
          <p:cNvSpPr/>
          <p:nvPr/>
        </p:nvSpPr>
        <p:spPr>
          <a:xfrm>
            <a:off x="7177839" y="5467270"/>
            <a:ext cx="526405" cy="0"/>
          </a:xfrm>
          <a:custGeom>
            <a:avLst/>
            <a:gdLst/>
            <a:ahLst/>
            <a:cxnLst/>
            <a:rect l="l" t="t" r="r" b="b"/>
            <a:pathLst>
              <a:path w="748665">
                <a:moveTo>
                  <a:pt x="0" y="0"/>
                </a:moveTo>
                <a:lnTo>
                  <a:pt x="748586" y="0"/>
                </a:lnTo>
              </a:path>
            </a:pathLst>
          </a:custGeom>
          <a:ln w="9618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62" name="object 62"/>
          <p:cNvSpPr/>
          <p:nvPr/>
        </p:nvSpPr>
        <p:spPr>
          <a:xfrm>
            <a:off x="6289828" y="5467270"/>
            <a:ext cx="809476" cy="0"/>
          </a:xfrm>
          <a:custGeom>
            <a:avLst/>
            <a:gdLst/>
            <a:ahLst/>
            <a:cxnLst/>
            <a:rect l="l" t="t" r="r" b="b"/>
            <a:pathLst>
              <a:path w="1151254">
                <a:moveTo>
                  <a:pt x="0" y="0"/>
                </a:moveTo>
                <a:lnTo>
                  <a:pt x="1150782" y="0"/>
                </a:lnTo>
              </a:path>
            </a:pathLst>
          </a:custGeom>
          <a:ln w="9618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63" name="object 63"/>
          <p:cNvSpPr/>
          <p:nvPr/>
        </p:nvSpPr>
        <p:spPr>
          <a:xfrm>
            <a:off x="6289827" y="4400004"/>
            <a:ext cx="2577554" cy="0"/>
          </a:xfrm>
          <a:custGeom>
            <a:avLst/>
            <a:gdLst/>
            <a:ahLst/>
            <a:cxnLst/>
            <a:rect l="l" t="t" r="r" b="b"/>
            <a:pathLst>
              <a:path w="3665854">
                <a:moveTo>
                  <a:pt x="0" y="0"/>
                </a:moveTo>
                <a:lnTo>
                  <a:pt x="3665483" y="0"/>
                </a:lnTo>
              </a:path>
            </a:pathLst>
          </a:custGeom>
          <a:ln w="9618">
            <a:solidFill>
              <a:srgbClr val="FF450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64" name="object 64"/>
          <p:cNvSpPr/>
          <p:nvPr/>
        </p:nvSpPr>
        <p:spPr>
          <a:xfrm>
            <a:off x="7400674" y="4259879"/>
            <a:ext cx="355848" cy="140196"/>
          </a:xfrm>
          <a:custGeom>
            <a:avLst/>
            <a:gdLst/>
            <a:ahLst/>
            <a:cxnLst/>
            <a:rect l="l" t="t" r="r" b="b"/>
            <a:pathLst>
              <a:path w="506095" h="199389">
                <a:moveTo>
                  <a:pt x="0" y="199289"/>
                </a:moveTo>
                <a:lnTo>
                  <a:pt x="505860" y="199289"/>
                </a:lnTo>
                <a:lnTo>
                  <a:pt x="505860" y="0"/>
                </a:lnTo>
                <a:lnTo>
                  <a:pt x="0" y="0"/>
                </a:lnTo>
                <a:lnTo>
                  <a:pt x="0" y="199289"/>
                </a:lnTo>
                <a:close/>
              </a:path>
            </a:pathLst>
          </a:custGeom>
          <a:solidFill>
            <a:srgbClr val="FF4500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65" name="object 65"/>
          <p:cNvSpPr/>
          <p:nvPr/>
        </p:nvSpPr>
        <p:spPr>
          <a:xfrm>
            <a:off x="7400674" y="4259879"/>
            <a:ext cx="355848" cy="140196"/>
          </a:xfrm>
          <a:custGeom>
            <a:avLst/>
            <a:gdLst/>
            <a:ahLst/>
            <a:cxnLst/>
            <a:rect l="l" t="t" r="r" b="b"/>
            <a:pathLst>
              <a:path w="506095" h="199389">
                <a:moveTo>
                  <a:pt x="0" y="199289"/>
                </a:moveTo>
                <a:lnTo>
                  <a:pt x="505860" y="199289"/>
                </a:lnTo>
                <a:lnTo>
                  <a:pt x="505860" y="0"/>
                </a:lnTo>
              </a:path>
            </a:pathLst>
          </a:custGeom>
          <a:ln w="9618">
            <a:solidFill>
              <a:srgbClr val="FF450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66" name="object 66"/>
          <p:cNvSpPr/>
          <p:nvPr/>
        </p:nvSpPr>
        <p:spPr>
          <a:xfrm>
            <a:off x="7400674" y="4259879"/>
            <a:ext cx="0" cy="140196"/>
          </a:xfrm>
          <a:custGeom>
            <a:avLst/>
            <a:gdLst/>
            <a:ahLst/>
            <a:cxnLst/>
            <a:rect l="l" t="t" r="r" b="b"/>
            <a:pathLst>
              <a:path h="199389">
                <a:moveTo>
                  <a:pt x="0" y="0"/>
                </a:moveTo>
                <a:lnTo>
                  <a:pt x="0" y="199289"/>
                </a:lnTo>
              </a:path>
            </a:pathLst>
          </a:custGeom>
          <a:ln w="9618">
            <a:solidFill>
              <a:srgbClr val="FF450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67" name="object 67"/>
          <p:cNvSpPr/>
          <p:nvPr/>
        </p:nvSpPr>
        <p:spPr>
          <a:xfrm>
            <a:off x="7704188" y="4400004"/>
            <a:ext cx="264319" cy="1402854"/>
          </a:xfrm>
          <a:custGeom>
            <a:avLst/>
            <a:gdLst/>
            <a:ahLst/>
            <a:cxnLst/>
            <a:rect l="l" t="t" r="r" b="b"/>
            <a:pathLst>
              <a:path w="375920" h="1995170">
                <a:moveTo>
                  <a:pt x="0" y="1994616"/>
                </a:moveTo>
                <a:lnTo>
                  <a:pt x="375726" y="1994616"/>
                </a:lnTo>
                <a:lnTo>
                  <a:pt x="375726" y="0"/>
                </a:lnTo>
                <a:lnTo>
                  <a:pt x="0" y="0"/>
                </a:lnTo>
                <a:lnTo>
                  <a:pt x="0" y="1994616"/>
                </a:lnTo>
                <a:close/>
              </a:path>
            </a:pathLst>
          </a:custGeom>
          <a:solidFill>
            <a:srgbClr val="FF8C00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68" name="object 68"/>
          <p:cNvSpPr/>
          <p:nvPr/>
        </p:nvSpPr>
        <p:spPr>
          <a:xfrm>
            <a:off x="7704188" y="4400004"/>
            <a:ext cx="264319" cy="1402854"/>
          </a:xfrm>
          <a:custGeom>
            <a:avLst/>
            <a:gdLst/>
            <a:ahLst/>
            <a:cxnLst/>
            <a:rect l="l" t="t" r="r" b="b"/>
            <a:pathLst>
              <a:path w="375920" h="1995170">
                <a:moveTo>
                  <a:pt x="0" y="1994616"/>
                </a:moveTo>
                <a:lnTo>
                  <a:pt x="375726" y="1994616"/>
                </a:lnTo>
                <a:lnTo>
                  <a:pt x="375726" y="0"/>
                </a:lnTo>
                <a:lnTo>
                  <a:pt x="0" y="0"/>
                </a:lnTo>
                <a:lnTo>
                  <a:pt x="0" y="1994616"/>
                </a:lnTo>
                <a:close/>
              </a:path>
            </a:pathLst>
          </a:custGeom>
          <a:ln w="9618">
            <a:solidFill>
              <a:srgbClr val="FF8C0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69" name="object 69"/>
          <p:cNvSpPr/>
          <p:nvPr/>
        </p:nvSpPr>
        <p:spPr>
          <a:xfrm>
            <a:off x="6978039" y="5653248"/>
            <a:ext cx="685800" cy="149572"/>
          </a:xfrm>
          <a:custGeom>
            <a:avLst/>
            <a:gdLst/>
            <a:ahLst/>
            <a:cxnLst/>
            <a:rect l="l" t="t" r="r" b="b"/>
            <a:pathLst>
              <a:path w="975359" h="212725">
                <a:moveTo>
                  <a:pt x="0" y="212226"/>
                </a:moveTo>
                <a:lnTo>
                  <a:pt x="974835" y="212226"/>
                </a:lnTo>
                <a:lnTo>
                  <a:pt x="974835" y="0"/>
                </a:lnTo>
                <a:lnTo>
                  <a:pt x="0" y="0"/>
                </a:lnTo>
                <a:lnTo>
                  <a:pt x="0" y="212226"/>
                </a:lnTo>
                <a:close/>
              </a:path>
            </a:pathLst>
          </a:custGeom>
          <a:solidFill>
            <a:srgbClr val="FFD700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70" name="object 70"/>
          <p:cNvSpPr/>
          <p:nvPr/>
        </p:nvSpPr>
        <p:spPr>
          <a:xfrm>
            <a:off x="6978039" y="5653248"/>
            <a:ext cx="685800" cy="149572"/>
          </a:xfrm>
          <a:custGeom>
            <a:avLst/>
            <a:gdLst/>
            <a:ahLst/>
            <a:cxnLst/>
            <a:rect l="l" t="t" r="r" b="b"/>
            <a:pathLst>
              <a:path w="975359" h="212725">
                <a:moveTo>
                  <a:pt x="0" y="212226"/>
                </a:moveTo>
                <a:lnTo>
                  <a:pt x="974835" y="212226"/>
                </a:lnTo>
                <a:lnTo>
                  <a:pt x="974835" y="0"/>
                </a:lnTo>
                <a:lnTo>
                  <a:pt x="0" y="0"/>
                </a:lnTo>
                <a:lnTo>
                  <a:pt x="0" y="212226"/>
                </a:lnTo>
                <a:close/>
              </a:path>
            </a:pathLst>
          </a:custGeom>
          <a:ln w="9618">
            <a:solidFill>
              <a:srgbClr val="FFD70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71" name="object 71"/>
          <p:cNvSpPr/>
          <p:nvPr/>
        </p:nvSpPr>
        <p:spPr>
          <a:xfrm>
            <a:off x="7098971" y="4400004"/>
            <a:ext cx="79028" cy="1253282"/>
          </a:xfrm>
          <a:custGeom>
            <a:avLst/>
            <a:gdLst/>
            <a:ahLst/>
            <a:cxnLst/>
            <a:rect l="l" t="t" r="r" b="b"/>
            <a:pathLst>
              <a:path w="112395" h="1782445">
                <a:moveTo>
                  <a:pt x="0" y="1782390"/>
                </a:moveTo>
                <a:lnTo>
                  <a:pt x="112167" y="1782390"/>
                </a:lnTo>
                <a:lnTo>
                  <a:pt x="112167" y="0"/>
                </a:lnTo>
                <a:lnTo>
                  <a:pt x="0" y="0"/>
                </a:lnTo>
                <a:lnTo>
                  <a:pt x="0" y="1782390"/>
                </a:lnTo>
                <a:close/>
              </a:path>
            </a:pathLst>
          </a:custGeom>
          <a:solidFill>
            <a:srgbClr val="FFD700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72" name="object 72"/>
          <p:cNvSpPr/>
          <p:nvPr/>
        </p:nvSpPr>
        <p:spPr>
          <a:xfrm>
            <a:off x="7098971" y="4400004"/>
            <a:ext cx="79028" cy="1253282"/>
          </a:xfrm>
          <a:custGeom>
            <a:avLst/>
            <a:gdLst/>
            <a:ahLst/>
            <a:cxnLst/>
            <a:rect l="l" t="t" r="r" b="b"/>
            <a:pathLst>
              <a:path w="112395" h="1782445">
                <a:moveTo>
                  <a:pt x="0" y="1782390"/>
                </a:moveTo>
                <a:lnTo>
                  <a:pt x="112167" y="1782390"/>
                </a:lnTo>
                <a:lnTo>
                  <a:pt x="112167" y="0"/>
                </a:lnTo>
                <a:lnTo>
                  <a:pt x="0" y="0"/>
                </a:lnTo>
                <a:lnTo>
                  <a:pt x="0" y="1782390"/>
                </a:lnTo>
                <a:close/>
              </a:path>
            </a:pathLst>
          </a:custGeom>
          <a:ln w="9618">
            <a:solidFill>
              <a:srgbClr val="FFD70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73" name="object 73"/>
          <p:cNvSpPr/>
          <p:nvPr/>
        </p:nvSpPr>
        <p:spPr>
          <a:xfrm>
            <a:off x="7269225" y="5452001"/>
            <a:ext cx="258068" cy="30807"/>
          </a:xfrm>
          <a:custGeom>
            <a:avLst/>
            <a:gdLst/>
            <a:ahLst/>
            <a:cxnLst/>
            <a:rect l="l" t="t" r="r" b="b"/>
            <a:pathLst>
              <a:path w="367029" h="43815">
                <a:moveTo>
                  <a:pt x="73319" y="0"/>
                </a:moveTo>
                <a:lnTo>
                  <a:pt x="0" y="21718"/>
                </a:lnTo>
                <a:lnTo>
                  <a:pt x="73319" y="43435"/>
                </a:lnTo>
                <a:lnTo>
                  <a:pt x="73319" y="28959"/>
                </a:lnTo>
                <a:lnTo>
                  <a:pt x="366568" y="28959"/>
                </a:lnTo>
                <a:lnTo>
                  <a:pt x="366568" y="14484"/>
                </a:lnTo>
                <a:lnTo>
                  <a:pt x="73319" y="14484"/>
                </a:lnTo>
                <a:lnTo>
                  <a:pt x="73319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74" name="object 74"/>
          <p:cNvSpPr/>
          <p:nvPr/>
        </p:nvSpPr>
        <p:spPr>
          <a:xfrm>
            <a:off x="7269225" y="5452000"/>
            <a:ext cx="258068" cy="30807"/>
          </a:xfrm>
          <a:custGeom>
            <a:avLst/>
            <a:gdLst/>
            <a:ahLst/>
            <a:cxnLst/>
            <a:rect l="l" t="t" r="r" b="b"/>
            <a:pathLst>
              <a:path w="367029" h="43815">
                <a:moveTo>
                  <a:pt x="366569" y="28960"/>
                </a:moveTo>
                <a:lnTo>
                  <a:pt x="366569" y="14485"/>
                </a:lnTo>
                <a:lnTo>
                  <a:pt x="73319" y="14485"/>
                </a:lnTo>
                <a:lnTo>
                  <a:pt x="73319" y="0"/>
                </a:lnTo>
                <a:lnTo>
                  <a:pt x="0" y="21717"/>
                </a:lnTo>
                <a:lnTo>
                  <a:pt x="73319" y="43435"/>
                </a:lnTo>
                <a:lnTo>
                  <a:pt x="73319" y="28960"/>
                </a:lnTo>
                <a:lnTo>
                  <a:pt x="366569" y="28960"/>
                </a:lnTo>
              </a:path>
            </a:pathLst>
          </a:custGeom>
          <a:ln w="9618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75" name="object 75"/>
          <p:cNvSpPr/>
          <p:nvPr/>
        </p:nvSpPr>
        <p:spPr>
          <a:xfrm>
            <a:off x="7475416" y="5452001"/>
            <a:ext cx="258068" cy="30807"/>
          </a:xfrm>
          <a:custGeom>
            <a:avLst/>
            <a:gdLst/>
            <a:ahLst/>
            <a:cxnLst/>
            <a:rect l="l" t="t" r="r" b="b"/>
            <a:pathLst>
              <a:path w="367029" h="43815">
                <a:moveTo>
                  <a:pt x="293259" y="0"/>
                </a:moveTo>
                <a:lnTo>
                  <a:pt x="293259" y="14484"/>
                </a:lnTo>
                <a:lnTo>
                  <a:pt x="0" y="14484"/>
                </a:lnTo>
                <a:lnTo>
                  <a:pt x="0" y="28959"/>
                </a:lnTo>
                <a:lnTo>
                  <a:pt x="293259" y="28959"/>
                </a:lnTo>
                <a:lnTo>
                  <a:pt x="293259" y="43435"/>
                </a:lnTo>
                <a:lnTo>
                  <a:pt x="366568" y="21718"/>
                </a:lnTo>
                <a:lnTo>
                  <a:pt x="293259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76" name="object 76"/>
          <p:cNvSpPr/>
          <p:nvPr/>
        </p:nvSpPr>
        <p:spPr>
          <a:xfrm>
            <a:off x="7475416" y="5452000"/>
            <a:ext cx="258068" cy="30807"/>
          </a:xfrm>
          <a:custGeom>
            <a:avLst/>
            <a:gdLst/>
            <a:ahLst/>
            <a:cxnLst/>
            <a:rect l="l" t="t" r="r" b="b"/>
            <a:pathLst>
              <a:path w="367029" h="43815">
                <a:moveTo>
                  <a:pt x="0" y="14485"/>
                </a:moveTo>
                <a:lnTo>
                  <a:pt x="0" y="28960"/>
                </a:lnTo>
                <a:lnTo>
                  <a:pt x="293259" y="28960"/>
                </a:lnTo>
                <a:lnTo>
                  <a:pt x="293259" y="43435"/>
                </a:lnTo>
                <a:lnTo>
                  <a:pt x="366569" y="21717"/>
                </a:lnTo>
                <a:lnTo>
                  <a:pt x="293259" y="0"/>
                </a:lnTo>
                <a:lnTo>
                  <a:pt x="293259" y="14485"/>
                </a:lnTo>
                <a:lnTo>
                  <a:pt x="0" y="14485"/>
                </a:lnTo>
              </a:path>
            </a:pathLst>
          </a:custGeom>
          <a:ln w="9618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77" name="object 77"/>
          <p:cNvSpPr/>
          <p:nvPr/>
        </p:nvSpPr>
        <p:spPr>
          <a:xfrm>
            <a:off x="7269225" y="5185187"/>
            <a:ext cx="258068" cy="30807"/>
          </a:xfrm>
          <a:custGeom>
            <a:avLst/>
            <a:gdLst/>
            <a:ahLst/>
            <a:cxnLst/>
            <a:rect l="l" t="t" r="r" b="b"/>
            <a:pathLst>
              <a:path w="367029" h="43815">
                <a:moveTo>
                  <a:pt x="73319" y="0"/>
                </a:moveTo>
                <a:lnTo>
                  <a:pt x="0" y="21716"/>
                </a:lnTo>
                <a:lnTo>
                  <a:pt x="73319" y="43435"/>
                </a:lnTo>
                <a:lnTo>
                  <a:pt x="73319" y="28949"/>
                </a:lnTo>
                <a:lnTo>
                  <a:pt x="366568" y="28949"/>
                </a:lnTo>
                <a:lnTo>
                  <a:pt x="366568" y="14475"/>
                </a:lnTo>
                <a:lnTo>
                  <a:pt x="73319" y="14475"/>
                </a:lnTo>
                <a:lnTo>
                  <a:pt x="73319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78" name="object 78"/>
          <p:cNvSpPr/>
          <p:nvPr/>
        </p:nvSpPr>
        <p:spPr>
          <a:xfrm>
            <a:off x="7269225" y="5185187"/>
            <a:ext cx="258068" cy="30807"/>
          </a:xfrm>
          <a:custGeom>
            <a:avLst/>
            <a:gdLst/>
            <a:ahLst/>
            <a:cxnLst/>
            <a:rect l="l" t="t" r="r" b="b"/>
            <a:pathLst>
              <a:path w="367029" h="43815">
                <a:moveTo>
                  <a:pt x="366569" y="28950"/>
                </a:moveTo>
                <a:lnTo>
                  <a:pt x="366569" y="14475"/>
                </a:lnTo>
                <a:lnTo>
                  <a:pt x="73319" y="14475"/>
                </a:lnTo>
                <a:lnTo>
                  <a:pt x="73319" y="0"/>
                </a:lnTo>
                <a:lnTo>
                  <a:pt x="0" y="21717"/>
                </a:lnTo>
                <a:lnTo>
                  <a:pt x="73319" y="43435"/>
                </a:lnTo>
                <a:lnTo>
                  <a:pt x="73319" y="28950"/>
                </a:lnTo>
                <a:lnTo>
                  <a:pt x="366569" y="28950"/>
                </a:lnTo>
              </a:path>
            </a:pathLst>
          </a:custGeom>
          <a:ln w="9618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79" name="object 79"/>
          <p:cNvSpPr/>
          <p:nvPr/>
        </p:nvSpPr>
        <p:spPr>
          <a:xfrm>
            <a:off x="7269225" y="4918368"/>
            <a:ext cx="258068" cy="30807"/>
          </a:xfrm>
          <a:custGeom>
            <a:avLst/>
            <a:gdLst/>
            <a:ahLst/>
            <a:cxnLst/>
            <a:rect l="l" t="t" r="r" b="b"/>
            <a:pathLst>
              <a:path w="367029" h="43815">
                <a:moveTo>
                  <a:pt x="73319" y="0"/>
                </a:moveTo>
                <a:lnTo>
                  <a:pt x="0" y="21717"/>
                </a:lnTo>
                <a:lnTo>
                  <a:pt x="73319" y="43445"/>
                </a:lnTo>
                <a:lnTo>
                  <a:pt x="73319" y="28959"/>
                </a:lnTo>
                <a:lnTo>
                  <a:pt x="366568" y="28959"/>
                </a:lnTo>
                <a:lnTo>
                  <a:pt x="366568" y="14475"/>
                </a:lnTo>
                <a:lnTo>
                  <a:pt x="73319" y="14475"/>
                </a:lnTo>
                <a:lnTo>
                  <a:pt x="73319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80" name="object 80"/>
          <p:cNvSpPr/>
          <p:nvPr/>
        </p:nvSpPr>
        <p:spPr>
          <a:xfrm>
            <a:off x="7269225" y="4918368"/>
            <a:ext cx="258068" cy="30807"/>
          </a:xfrm>
          <a:custGeom>
            <a:avLst/>
            <a:gdLst/>
            <a:ahLst/>
            <a:cxnLst/>
            <a:rect l="l" t="t" r="r" b="b"/>
            <a:pathLst>
              <a:path w="367029" h="43815">
                <a:moveTo>
                  <a:pt x="366569" y="28960"/>
                </a:moveTo>
                <a:lnTo>
                  <a:pt x="366569" y="14475"/>
                </a:lnTo>
                <a:lnTo>
                  <a:pt x="73319" y="14475"/>
                </a:lnTo>
                <a:lnTo>
                  <a:pt x="73319" y="0"/>
                </a:lnTo>
                <a:lnTo>
                  <a:pt x="0" y="21717"/>
                </a:lnTo>
                <a:lnTo>
                  <a:pt x="73319" y="43445"/>
                </a:lnTo>
                <a:lnTo>
                  <a:pt x="73319" y="28960"/>
                </a:lnTo>
                <a:lnTo>
                  <a:pt x="366569" y="28960"/>
                </a:lnTo>
              </a:path>
            </a:pathLst>
          </a:custGeom>
          <a:ln w="9618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81" name="object 81"/>
          <p:cNvSpPr/>
          <p:nvPr/>
        </p:nvSpPr>
        <p:spPr>
          <a:xfrm>
            <a:off x="7269225" y="4651548"/>
            <a:ext cx="258068" cy="30807"/>
          </a:xfrm>
          <a:custGeom>
            <a:avLst/>
            <a:gdLst/>
            <a:ahLst/>
            <a:cxnLst/>
            <a:rect l="l" t="t" r="r" b="b"/>
            <a:pathLst>
              <a:path w="367029" h="43815">
                <a:moveTo>
                  <a:pt x="73319" y="0"/>
                </a:moveTo>
                <a:lnTo>
                  <a:pt x="0" y="21727"/>
                </a:lnTo>
                <a:lnTo>
                  <a:pt x="73319" y="43435"/>
                </a:lnTo>
                <a:lnTo>
                  <a:pt x="73319" y="28969"/>
                </a:lnTo>
                <a:lnTo>
                  <a:pt x="366568" y="28969"/>
                </a:lnTo>
                <a:lnTo>
                  <a:pt x="366568" y="14484"/>
                </a:lnTo>
                <a:lnTo>
                  <a:pt x="73319" y="14484"/>
                </a:lnTo>
                <a:lnTo>
                  <a:pt x="73319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82" name="object 82"/>
          <p:cNvSpPr/>
          <p:nvPr/>
        </p:nvSpPr>
        <p:spPr>
          <a:xfrm>
            <a:off x="7269225" y="4651548"/>
            <a:ext cx="258068" cy="30807"/>
          </a:xfrm>
          <a:custGeom>
            <a:avLst/>
            <a:gdLst/>
            <a:ahLst/>
            <a:cxnLst/>
            <a:rect l="l" t="t" r="r" b="b"/>
            <a:pathLst>
              <a:path w="367029" h="43815">
                <a:moveTo>
                  <a:pt x="366569" y="28970"/>
                </a:moveTo>
                <a:lnTo>
                  <a:pt x="366569" y="14485"/>
                </a:lnTo>
                <a:lnTo>
                  <a:pt x="73319" y="14485"/>
                </a:lnTo>
                <a:lnTo>
                  <a:pt x="73319" y="0"/>
                </a:lnTo>
                <a:lnTo>
                  <a:pt x="0" y="21727"/>
                </a:lnTo>
                <a:lnTo>
                  <a:pt x="73319" y="43435"/>
                </a:lnTo>
                <a:lnTo>
                  <a:pt x="73319" y="28970"/>
                </a:lnTo>
                <a:lnTo>
                  <a:pt x="366569" y="28970"/>
                </a:lnTo>
              </a:path>
            </a:pathLst>
          </a:custGeom>
          <a:ln w="9618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83" name="object 83"/>
          <p:cNvSpPr/>
          <p:nvPr/>
        </p:nvSpPr>
        <p:spPr>
          <a:xfrm>
            <a:off x="7475416" y="5185187"/>
            <a:ext cx="258068" cy="30807"/>
          </a:xfrm>
          <a:custGeom>
            <a:avLst/>
            <a:gdLst/>
            <a:ahLst/>
            <a:cxnLst/>
            <a:rect l="l" t="t" r="r" b="b"/>
            <a:pathLst>
              <a:path w="367029" h="43815">
                <a:moveTo>
                  <a:pt x="293259" y="0"/>
                </a:moveTo>
                <a:lnTo>
                  <a:pt x="293259" y="14475"/>
                </a:lnTo>
                <a:lnTo>
                  <a:pt x="0" y="14475"/>
                </a:lnTo>
                <a:lnTo>
                  <a:pt x="0" y="28949"/>
                </a:lnTo>
                <a:lnTo>
                  <a:pt x="293259" y="28949"/>
                </a:lnTo>
                <a:lnTo>
                  <a:pt x="293259" y="43435"/>
                </a:lnTo>
                <a:lnTo>
                  <a:pt x="366568" y="21716"/>
                </a:lnTo>
                <a:lnTo>
                  <a:pt x="293259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84" name="object 84"/>
          <p:cNvSpPr/>
          <p:nvPr/>
        </p:nvSpPr>
        <p:spPr>
          <a:xfrm>
            <a:off x="7475416" y="5185187"/>
            <a:ext cx="258068" cy="30807"/>
          </a:xfrm>
          <a:custGeom>
            <a:avLst/>
            <a:gdLst/>
            <a:ahLst/>
            <a:cxnLst/>
            <a:rect l="l" t="t" r="r" b="b"/>
            <a:pathLst>
              <a:path w="367029" h="43815">
                <a:moveTo>
                  <a:pt x="0" y="14475"/>
                </a:moveTo>
                <a:lnTo>
                  <a:pt x="0" y="28950"/>
                </a:lnTo>
                <a:lnTo>
                  <a:pt x="293259" y="28950"/>
                </a:lnTo>
                <a:lnTo>
                  <a:pt x="293259" y="43435"/>
                </a:lnTo>
                <a:lnTo>
                  <a:pt x="366569" y="21717"/>
                </a:lnTo>
                <a:lnTo>
                  <a:pt x="293259" y="0"/>
                </a:lnTo>
                <a:lnTo>
                  <a:pt x="293259" y="14475"/>
                </a:lnTo>
                <a:lnTo>
                  <a:pt x="0" y="14475"/>
                </a:lnTo>
              </a:path>
            </a:pathLst>
          </a:custGeom>
          <a:ln w="9618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85" name="object 85"/>
          <p:cNvSpPr/>
          <p:nvPr/>
        </p:nvSpPr>
        <p:spPr>
          <a:xfrm>
            <a:off x="7475416" y="4918368"/>
            <a:ext cx="258068" cy="30807"/>
          </a:xfrm>
          <a:custGeom>
            <a:avLst/>
            <a:gdLst/>
            <a:ahLst/>
            <a:cxnLst/>
            <a:rect l="l" t="t" r="r" b="b"/>
            <a:pathLst>
              <a:path w="367029" h="43815">
                <a:moveTo>
                  <a:pt x="293259" y="0"/>
                </a:moveTo>
                <a:lnTo>
                  <a:pt x="293259" y="14475"/>
                </a:lnTo>
                <a:lnTo>
                  <a:pt x="0" y="14475"/>
                </a:lnTo>
                <a:lnTo>
                  <a:pt x="0" y="28959"/>
                </a:lnTo>
                <a:lnTo>
                  <a:pt x="293259" y="28959"/>
                </a:lnTo>
                <a:lnTo>
                  <a:pt x="293259" y="43445"/>
                </a:lnTo>
                <a:lnTo>
                  <a:pt x="366568" y="21717"/>
                </a:lnTo>
                <a:lnTo>
                  <a:pt x="293259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86" name="object 86"/>
          <p:cNvSpPr/>
          <p:nvPr/>
        </p:nvSpPr>
        <p:spPr>
          <a:xfrm>
            <a:off x="7475416" y="4918368"/>
            <a:ext cx="258068" cy="30807"/>
          </a:xfrm>
          <a:custGeom>
            <a:avLst/>
            <a:gdLst/>
            <a:ahLst/>
            <a:cxnLst/>
            <a:rect l="l" t="t" r="r" b="b"/>
            <a:pathLst>
              <a:path w="367029" h="43815">
                <a:moveTo>
                  <a:pt x="0" y="14475"/>
                </a:moveTo>
                <a:lnTo>
                  <a:pt x="0" y="28960"/>
                </a:lnTo>
                <a:lnTo>
                  <a:pt x="293259" y="28960"/>
                </a:lnTo>
                <a:lnTo>
                  <a:pt x="293259" y="43445"/>
                </a:lnTo>
                <a:lnTo>
                  <a:pt x="366569" y="21717"/>
                </a:lnTo>
                <a:lnTo>
                  <a:pt x="293259" y="0"/>
                </a:lnTo>
                <a:lnTo>
                  <a:pt x="293259" y="14475"/>
                </a:lnTo>
                <a:lnTo>
                  <a:pt x="0" y="14475"/>
                </a:lnTo>
              </a:path>
            </a:pathLst>
          </a:custGeom>
          <a:ln w="9618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87" name="object 87"/>
          <p:cNvSpPr/>
          <p:nvPr/>
        </p:nvSpPr>
        <p:spPr>
          <a:xfrm>
            <a:off x="7475416" y="4651548"/>
            <a:ext cx="258068" cy="30807"/>
          </a:xfrm>
          <a:custGeom>
            <a:avLst/>
            <a:gdLst/>
            <a:ahLst/>
            <a:cxnLst/>
            <a:rect l="l" t="t" r="r" b="b"/>
            <a:pathLst>
              <a:path w="367029" h="43815">
                <a:moveTo>
                  <a:pt x="293259" y="0"/>
                </a:moveTo>
                <a:lnTo>
                  <a:pt x="293259" y="14484"/>
                </a:lnTo>
                <a:lnTo>
                  <a:pt x="0" y="14484"/>
                </a:lnTo>
                <a:lnTo>
                  <a:pt x="0" y="28969"/>
                </a:lnTo>
                <a:lnTo>
                  <a:pt x="293259" y="28969"/>
                </a:lnTo>
                <a:lnTo>
                  <a:pt x="293259" y="43435"/>
                </a:lnTo>
                <a:lnTo>
                  <a:pt x="366568" y="21727"/>
                </a:lnTo>
                <a:lnTo>
                  <a:pt x="293259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88" name="object 88"/>
          <p:cNvSpPr/>
          <p:nvPr/>
        </p:nvSpPr>
        <p:spPr>
          <a:xfrm>
            <a:off x="7475416" y="4651547"/>
            <a:ext cx="258068" cy="30807"/>
          </a:xfrm>
          <a:custGeom>
            <a:avLst/>
            <a:gdLst/>
            <a:ahLst/>
            <a:cxnLst/>
            <a:rect l="l" t="t" r="r" b="b"/>
            <a:pathLst>
              <a:path w="367029" h="43815">
                <a:moveTo>
                  <a:pt x="0" y="14485"/>
                </a:moveTo>
                <a:lnTo>
                  <a:pt x="0" y="28970"/>
                </a:lnTo>
                <a:lnTo>
                  <a:pt x="293259" y="28970"/>
                </a:lnTo>
                <a:lnTo>
                  <a:pt x="293259" y="43435"/>
                </a:lnTo>
                <a:lnTo>
                  <a:pt x="366569" y="21727"/>
                </a:lnTo>
                <a:lnTo>
                  <a:pt x="293259" y="0"/>
                </a:lnTo>
                <a:lnTo>
                  <a:pt x="293259" y="14485"/>
                </a:lnTo>
                <a:lnTo>
                  <a:pt x="0" y="14485"/>
                </a:lnTo>
              </a:path>
            </a:pathLst>
          </a:custGeom>
          <a:ln w="9618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89" name="object 89"/>
          <p:cNvSpPr/>
          <p:nvPr/>
        </p:nvSpPr>
        <p:spPr>
          <a:xfrm>
            <a:off x="6635346" y="4399997"/>
            <a:ext cx="411659" cy="0"/>
          </a:xfrm>
          <a:custGeom>
            <a:avLst/>
            <a:gdLst/>
            <a:ahLst/>
            <a:cxnLst/>
            <a:rect l="l" t="t" r="r" b="b"/>
            <a:pathLst>
              <a:path w="585470">
                <a:moveTo>
                  <a:pt x="0" y="0"/>
                </a:moveTo>
                <a:lnTo>
                  <a:pt x="584902" y="0"/>
                </a:lnTo>
              </a:path>
            </a:pathLst>
          </a:custGeom>
          <a:ln w="43435">
            <a:solidFill>
              <a:srgbClr val="FF7F5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90" name="object 90"/>
          <p:cNvSpPr/>
          <p:nvPr/>
        </p:nvSpPr>
        <p:spPr>
          <a:xfrm>
            <a:off x="6635346" y="4384727"/>
            <a:ext cx="411659" cy="30807"/>
          </a:xfrm>
          <a:custGeom>
            <a:avLst/>
            <a:gdLst/>
            <a:ahLst/>
            <a:cxnLst/>
            <a:rect l="l" t="t" r="r" b="b"/>
            <a:pathLst>
              <a:path w="585470" h="43814">
                <a:moveTo>
                  <a:pt x="0" y="14494"/>
                </a:moveTo>
                <a:lnTo>
                  <a:pt x="0" y="28960"/>
                </a:lnTo>
                <a:lnTo>
                  <a:pt x="467926" y="28960"/>
                </a:lnTo>
                <a:lnTo>
                  <a:pt x="467926" y="43435"/>
                </a:lnTo>
                <a:lnTo>
                  <a:pt x="584903" y="21727"/>
                </a:lnTo>
                <a:lnTo>
                  <a:pt x="467926" y="0"/>
                </a:lnTo>
                <a:lnTo>
                  <a:pt x="467926" y="14494"/>
                </a:lnTo>
                <a:lnTo>
                  <a:pt x="0" y="14494"/>
                </a:lnTo>
              </a:path>
            </a:pathLst>
          </a:custGeom>
          <a:ln w="9618">
            <a:solidFill>
              <a:srgbClr val="FF7F5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91" name="object 91"/>
          <p:cNvSpPr/>
          <p:nvPr/>
        </p:nvSpPr>
        <p:spPr>
          <a:xfrm>
            <a:off x="6292635" y="4259879"/>
            <a:ext cx="443805" cy="140196"/>
          </a:xfrm>
          <a:custGeom>
            <a:avLst/>
            <a:gdLst/>
            <a:ahLst/>
            <a:cxnLst/>
            <a:rect l="l" t="t" r="r" b="b"/>
            <a:pathLst>
              <a:path w="631190" h="199389">
                <a:moveTo>
                  <a:pt x="0" y="199289"/>
                </a:moveTo>
                <a:lnTo>
                  <a:pt x="630849" y="199289"/>
                </a:lnTo>
                <a:lnTo>
                  <a:pt x="630849" y="0"/>
                </a:lnTo>
                <a:lnTo>
                  <a:pt x="0" y="0"/>
                </a:lnTo>
                <a:lnTo>
                  <a:pt x="0" y="199289"/>
                </a:lnTo>
                <a:close/>
              </a:path>
            </a:pathLst>
          </a:custGeom>
          <a:solidFill>
            <a:srgbClr val="FF7F50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92" name="object 92"/>
          <p:cNvSpPr/>
          <p:nvPr/>
        </p:nvSpPr>
        <p:spPr>
          <a:xfrm>
            <a:off x="6292635" y="4259879"/>
            <a:ext cx="443805" cy="140196"/>
          </a:xfrm>
          <a:custGeom>
            <a:avLst/>
            <a:gdLst/>
            <a:ahLst/>
            <a:cxnLst/>
            <a:rect l="l" t="t" r="r" b="b"/>
            <a:pathLst>
              <a:path w="631190" h="199389">
                <a:moveTo>
                  <a:pt x="0" y="199289"/>
                </a:moveTo>
                <a:lnTo>
                  <a:pt x="630849" y="199289"/>
                </a:lnTo>
                <a:lnTo>
                  <a:pt x="630849" y="0"/>
                </a:lnTo>
              </a:path>
            </a:pathLst>
          </a:custGeom>
          <a:ln w="9618">
            <a:solidFill>
              <a:srgbClr val="FF7F5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93" name="object 93"/>
          <p:cNvSpPr/>
          <p:nvPr/>
        </p:nvSpPr>
        <p:spPr>
          <a:xfrm>
            <a:off x="6292635" y="4259879"/>
            <a:ext cx="0" cy="140196"/>
          </a:xfrm>
          <a:custGeom>
            <a:avLst/>
            <a:gdLst/>
            <a:ahLst/>
            <a:cxnLst/>
            <a:rect l="l" t="t" r="r" b="b"/>
            <a:pathLst>
              <a:path h="199389">
                <a:moveTo>
                  <a:pt x="0" y="0"/>
                </a:moveTo>
                <a:lnTo>
                  <a:pt x="0" y="199289"/>
                </a:lnTo>
              </a:path>
            </a:pathLst>
          </a:custGeom>
          <a:ln w="9618">
            <a:solidFill>
              <a:srgbClr val="FF7F5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94" name="object 94"/>
          <p:cNvSpPr/>
          <p:nvPr/>
        </p:nvSpPr>
        <p:spPr>
          <a:xfrm>
            <a:off x="6289827" y="4263199"/>
            <a:ext cx="2577554" cy="0"/>
          </a:xfrm>
          <a:custGeom>
            <a:avLst/>
            <a:gdLst/>
            <a:ahLst/>
            <a:cxnLst/>
            <a:rect l="l" t="t" r="r" b="b"/>
            <a:pathLst>
              <a:path w="3665854">
                <a:moveTo>
                  <a:pt x="0" y="0"/>
                </a:moveTo>
                <a:lnTo>
                  <a:pt x="3665483" y="0"/>
                </a:lnTo>
              </a:path>
            </a:pathLst>
          </a:custGeom>
          <a:ln w="94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95" name="object 95"/>
          <p:cNvSpPr/>
          <p:nvPr/>
        </p:nvSpPr>
        <p:spPr>
          <a:xfrm>
            <a:off x="8828547" y="4236615"/>
            <a:ext cx="77688" cy="46434"/>
          </a:xfrm>
          <a:custGeom>
            <a:avLst/>
            <a:gdLst/>
            <a:ahLst/>
            <a:cxnLst/>
            <a:rect l="l" t="t" r="r" b="b"/>
            <a:pathLst>
              <a:path w="110490" h="66039">
                <a:moveTo>
                  <a:pt x="109974" y="0"/>
                </a:moveTo>
                <a:lnTo>
                  <a:pt x="0" y="65827"/>
                </a:lnTo>
              </a:path>
            </a:pathLst>
          </a:custGeom>
          <a:ln w="961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96" name="object 96"/>
          <p:cNvSpPr/>
          <p:nvPr/>
        </p:nvSpPr>
        <p:spPr>
          <a:xfrm>
            <a:off x="6251159" y="4236615"/>
            <a:ext cx="77688" cy="46434"/>
          </a:xfrm>
          <a:custGeom>
            <a:avLst/>
            <a:gdLst/>
            <a:ahLst/>
            <a:cxnLst/>
            <a:rect l="l" t="t" r="r" b="b"/>
            <a:pathLst>
              <a:path w="110490" h="66039">
                <a:moveTo>
                  <a:pt x="109974" y="0"/>
                </a:moveTo>
                <a:lnTo>
                  <a:pt x="0" y="65827"/>
                </a:lnTo>
              </a:path>
            </a:pathLst>
          </a:custGeom>
          <a:ln w="961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97" name="object 97"/>
          <p:cNvSpPr/>
          <p:nvPr/>
        </p:nvSpPr>
        <p:spPr>
          <a:xfrm>
            <a:off x="8840165" y="5802469"/>
            <a:ext cx="27236" cy="0"/>
          </a:xfrm>
          <a:custGeom>
            <a:avLst/>
            <a:gdLst/>
            <a:ahLst/>
            <a:cxnLst/>
            <a:rect l="l" t="t" r="r" b="b"/>
            <a:pathLst>
              <a:path w="38734">
                <a:moveTo>
                  <a:pt x="38472" y="0"/>
                </a:moveTo>
                <a:lnTo>
                  <a:pt x="0" y="0"/>
                </a:lnTo>
              </a:path>
            </a:pathLst>
          </a:custGeom>
          <a:ln w="480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98" name="object 98"/>
          <p:cNvSpPr/>
          <p:nvPr/>
        </p:nvSpPr>
        <p:spPr>
          <a:xfrm>
            <a:off x="6289822" y="5802469"/>
            <a:ext cx="27236" cy="0"/>
          </a:xfrm>
          <a:custGeom>
            <a:avLst/>
            <a:gdLst/>
            <a:ahLst/>
            <a:cxnLst/>
            <a:rect l="l" t="t" r="r" b="b"/>
            <a:pathLst>
              <a:path w="38734">
                <a:moveTo>
                  <a:pt x="0" y="0"/>
                </a:moveTo>
                <a:lnTo>
                  <a:pt x="38472" y="0"/>
                </a:lnTo>
              </a:path>
            </a:pathLst>
          </a:custGeom>
          <a:ln w="480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99" name="object 99"/>
          <p:cNvSpPr/>
          <p:nvPr/>
        </p:nvSpPr>
        <p:spPr>
          <a:xfrm>
            <a:off x="6228916" y="5773335"/>
            <a:ext cx="37951" cy="59382"/>
          </a:xfrm>
          <a:custGeom>
            <a:avLst/>
            <a:gdLst/>
            <a:ahLst/>
            <a:cxnLst/>
            <a:rect l="l" t="t" r="r" b="b"/>
            <a:pathLst>
              <a:path w="53975" h="84454">
                <a:moveTo>
                  <a:pt x="31277" y="0"/>
                </a:moveTo>
                <a:lnTo>
                  <a:pt x="20890" y="0"/>
                </a:lnTo>
                <a:lnTo>
                  <a:pt x="15811" y="1615"/>
                </a:lnTo>
                <a:lnTo>
                  <a:pt x="7962" y="8088"/>
                </a:lnTo>
                <a:lnTo>
                  <a:pt x="4961" y="12696"/>
                </a:lnTo>
                <a:lnTo>
                  <a:pt x="2923" y="18919"/>
                </a:lnTo>
                <a:lnTo>
                  <a:pt x="923" y="24700"/>
                </a:lnTo>
                <a:lnTo>
                  <a:pt x="0" y="32557"/>
                </a:lnTo>
                <a:lnTo>
                  <a:pt x="0" y="42242"/>
                </a:lnTo>
                <a:lnTo>
                  <a:pt x="12580" y="81485"/>
                </a:lnTo>
                <a:lnTo>
                  <a:pt x="18812" y="84265"/>
                </a:lnTo>
                <a:lnTo>
                  <a:pt x="32894" y="84265"/>
                </a:lnTo>
                <a:lnTo>
                  <a:pt x="37971" y="82755"/>
                </a:lnTo>
                <a:lnTo>
                  <a:pt x="45820" y="76291"/>
                </a:lnTo>
                <a:lnTo>
                  <a:pt x="45974" y="76060"/>
                </a:lnTo>
                <a:lnTo>
                  <a:pt x="22160" y="76060"/>
                </a:lnTo>
                <a:lnTo>
                  <a:pt x="18235" y="73868"/>
                </a:lnTo>
                <a:lnTo>
                  <a:pt x="10387" y="42242"/>
                </a:lnTo>
                <a:lnTo>
                  <a:pt x="10667" y="34173"/>
                </a:lnTo>
                <a:lnTo>
                  <a:pt x="22044" y="8425"/>
                </a:lnTo>
                <a:lnTo>
                  <a:pt x="45382" y="8425"/>
                </a:lnTo>
                <a:lnTo>
                  <a:pt x="44551" y="7156"/>
                </a:lnTo>
                <a:lnTo>
                  <a:pt x="41780" y="4616"/>
                </a:lnTo>
                <a:lnTo>
                  <a:pt x="38549" y="2769"/>
                </a:lnTo>
                <a:lnTo>
                  <a:pt x="35201" y="923"/>
                </a:lnTo>
                <a:lnTo>
                  <a:pt x="31277" y="0"/>
                </a:lnTo>
                <a:close/>
              </a:path>
              <a:path w="53975" h="84454">
                <a:moveTo>
                  <a:pt x="45382" y="8425"/>
                </a:moveTo>
                <a:lnTo>
                  <a:pt x="31393" y="8425"/>
                </a:lnTo>
                <a:lnTo>
                  <a:pt x="35317" y="10734"/>
                </a:lnTo>
                <a:lnTo>
                  <a:pt x="38549" y="15119"/>
                </a:lnTo>
                <a:lnTo>
                  <a:pt x="43397" y="42242"/>
                </a:lnTo>
                <a:lnTo>
                  <a:pt x="43094" y="51593"/>
                </a:lnTo>
                <a:lnTo>
                  <a:pt x="31508" y="76060"/>
                </a:lnTo>
                <a:lnTo>
                  <a:pt x="45974" y="76060"/>
                </a:lnTo>
                <a:lnTo>
                  <a:pt x="48821" y="71799"/>
                </a:lnTo>
                <a:lnTo>
                  <a:pt x="52745" y="59796"/>
                </a:lnTo>
                <a:lnTo>
                  <a:pt x="53784" y="51937"/>
                </a:lnTo>
                <a:lnTo>
                  <a:pt x="53784" y="34173"/>
                </a:lnTo>
                <a:lnTo>
                  <a:pt x="53092" y="27585"/>
                </a:lnTo>
                <a:lnTo>
                  <a:pt x="51937" y="22738"/>
                </a:lnTo>
                <a:lnTo>
                  <a:pt x="50667" y="17890"/>
                </a:lnTo>
                <a:lnTo>
                  <a:pt x="48936" y="13850"/>
                </a:lnTo>
                <a:lnTo>
                  <a:pt x="45382" y="842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00" name="object 100"/>
          <p:cNvSpPr/>
          <p:nvPr/>
        </p:nvSpPr>
        <p:spPr>
          <a:xfrm>
            <a:off x="8840165" y="5547992"/>
            <a:ext cx="27236" cy="0"/>
          </a:xfrm>
          <a:custGeom>
            <a:avLst/>
            <a:gdLst/>
            <a:ahLst/>
            <a:cxnLst/>
            <a:rect l="l" t="t" r="r" b="b"/>
            <a:pathLst>
              <a:path w="38734">
                <a:moveTo>
                  <a:pt x="38472" y="0"/>
                </a:moveTo>
                <a:lnTo>
                  <a:pt x="0" y="0"/>
                </a:lnTo>
              </a:path>
            </a:pathLst>
          </a:custGeom>
          <a:ln w="480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01" name="object 101"/>
          <p:cNvSpPr/>
          <p:nvPr/>
        </p:nvSpPr>
        <p:spPr>
          <a:xfrm>
            <a:off x="6289822" y="5547992"/>
            <a:ext cx="27236" cy="0"/>
          </a:xfrm>
          <a:custGeom>
            <a:avLst/>
            <a:gdLst/>
            <a:ahLst/>
            <a:cxnLst/>
            <a:rect l="l" t="t" r="r" b="b"/>
            <a:pathLst>
              <a:path w="38734">
                <a:moveTo>
                  <a:pt x="0" y="0"/>
                </a:moveTo>
                <a:lnTo>
                  <a:pt x="38472" y="0"/>
                </a:lnTo>
              </a:path>
            </a:pathLst>
          </a:custGeom>
          <a:ln w="480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02" name="object 102"/>
          <p:cNvSpPr/>
          <p:nvPr/>
        </p:nvSpPr>
        <p:spPr>
          <a:xfrm>
            <a:off x="6193783" y="5518519"/>
            <a:ext cx="21431" cy="58489"/>
          </a:xfrm>
          <a:custGeom>
            <a:avLst/>
            <a:gdLst/>
            <a:ahLst/>
            <a:cxnLst/>
            <a:rect l="l" t="t" r="r" b="b"/>
            <a:pathLst>
              <a:path w="30479" h="83184">
                <a:moveTo>
                  <a:pt x="30469" y="18351"/>
                </a:moveTo>
                <a:lnTo>
                  <a:pt x="20313" y="18351"/>
                </a:lnTo>
                <a:lnTo>
                  <a:pt x="20313" y="82985"/>
                </a:lnTo>
                <a:lnTo>
                  <a:pt x="30469" y="82985"/>
                </a:lnTo>
                <a:lnTo>
                  <a:pt x="30469" y="18351"/>
                </a:lnTo>
                <a:close/>
              </a:path>
              <a:path w="30479" h="83184">
                <a:moveTo>
                  <a:pt x="30469" y="0"/>
                </a:moveTo>
                <a:lnTo>
                  <a:pt x="23891" y="0"/>
                </a:lnTo>
                <a:lnTo>
                  <a:pt x="22044" y="3693"/>
                </a:lnTo>
                <a:lnTo>
                  <a:pt x="19043" y="7396"/>
                </a:lnTo>
                <a:lnTo>
                  <a:pt x="10618" y="14889"/>
                </a:lnTo>
                <a:lnTo>
                  <a:pt x="5655" y="18120"/>
                </a:lnTo>
                <a:lnTo>
                  <a:pt x="0" y="20774"/>
                </a:lnTo>
                <a:lnTo>
                  <a:pt x="0" y="30585"/>
                </a:lnTo>
                <a:lnTo>
                  <a:pt x="20313" y="18351"/>
                </a:lnTo>
                <a:lnTo>
                  <a:pt x="30469" y="18351"/>
                </a:lnTo>
                <a:lnTo>
                  <a:pt x="3046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03" name="object 103"/>
          <p:cNvSpPr/>
          <p:nvPr/>
        </p:nvSpPr>
        <p:spPr>
          <a:xfrm>
            <a:off x="6233792" y="5518519"/>
            <a:ext cx="37951" cy="59382"/>
          </a:xfrm>
          <a:custGeom>
            <a:avLst/>
            <a:gdLst/>
            <a:ahLst/>
            <a:cxnLst/>
            <a:rect l="l" t="t" r="r" b="b"/>
            <a:pathLst>
              <a:path w="53975" h="84454">
                <a:moveTo>
                  <a:pt x="31278" y="0"/>
                </a:moveTo>
                <a:lnTo>
                  <a:pt x="20890" y="0"/>
                </a:lnTo>
                <a:lnTo>
                  <a:pt x="15812" y="1615"/>
                </a:lnTo>
                <a:lnTo>
                  <a:pt x="7964" y="8079"/>
                </a:lnTo>
                <a:lnTo>
                  <a:pt x="4963" y="12696"/>
                </a:lnTo>
                <a:lnTo>
                  <a:pt x="2924" y="18919"/>
                </a:lnTo>
                <a:lnTo>
                  <a:pt x="923" y="24698"/>
                </a:lnTo>
                <a:lnTo>
                  <a:pt x="0" y="32547"/>
                </a:lnTo>
                <a:lnTo>
                  <a:pt x="0" y="42252"/>
                </a:lnTo>
                <a:lnTo>
                  <a:pt x="12580" y="81485"/>
                </a:lnTo>
                <a:lnTo>
                  <a:pt x="18813" y="84255"/>
                </a:lnTo>
                <a:lnTo>
                  <a:pt x="32894" y="84255"/>
                </a:lnTo>
                <a:lnTo>
                  <a:pt x="37973" y="82764"/>
                </a:lnTo>
                <a:lnTo>
                  <a:pt x="45821" y="76291"/>
                </a:lnTo>
                <a:lnTo>
                  <a:pt x="45975" y="76060"/>
                </a:lnTo>
                <a:lnTo>
                  <a:pt x="22160" y="76060"/>
                </a:lnTo>
                <a:lnTo>
                  <a:pt x="18235" y="73868"/>
                </a:lnTo>
                <a:lnTo>
                  <a:pt x="10387" y="42252"/>
                </a:lnTo>
                <a:lnTo>
                  <a:pt x="10668" y="34164"/>
                </a:lnTo>
                <a:lnTo>
                  <a:pt x="22044" y="8425"/>
                </a:lnTo>
                <a:lnTo>
                  <a:pt x="45382" y="8425"/>
                </a:lnTo>
                <a:lnTo>
                  <a:pt x="44551" y="7155"/>
                </a:lnTo>
                <a:lnTo>
                  <a:pt x="41781" y="4626"/>
                </a:lnTo>
                <a:lnTo>
                  <a:pt x="38549" y="2769"/>
                </a:lnTo>
                <a:lnTo>
                  <a:pt x="35203" y="923"/>
                </a:lnTo>
                <a:lnTo>
                  <a:pt x="31278" y="0"/>
                </a:lnTo>
                <a:close/>
              </a:path>
              <a:path w="53975" h="84454">
                <a:moveTo>
                  <a:pt x="45382" y="8425"/>
                </a:moveTo>
                <a:lnTo>
                  <a:pt x="31394" y="8425"/>
                </a:lnTo>
                <a:lnTo>
                  <a:pt x="35317" y="10734"/>
                </a:lnTo>
                <a:lnTo>
                  <a:pt x="38549" y="15119"/>
                </a:lnTo>
                <a:lnTo>
                  <a:pt x="43397" y="42252"/>
                </a:lnTo>
                <a:lnTo>
                  <a:pt x="43094" y="51602"/>
                </a:lnTo>
                <a:lnTo>
                  <a:pt x="31508" y="76060"/>
                </a:lnTo>
                <a:lnTo>
                  <a:pt x="45975" y="76060"/>
                </a:lnTo>
                <a:lnTo>
                  <a:pt x="48822" y="71790"/>
                </a:lnTo>
                <a:lnTo>
                  <a:pt x="52745" y="59786"/>
                </a:lnTo>
                <a:lnTo>
                  <a:pt x="53784" y="51937"/>
                </a:lnTo>
                <a:lnTo>
                  <a:pt x="53784" y="34164"/>
                </a:lnTo>
                <a:lnTo>
                  <a:pt x="53092" y="27584"/>
                </a:lnTo>
                <a:lnTo>
                  <a:pt x="51937" y="22736"/>
                </a:lnTo>
                <a:lnTo>
                  <a:pt x="50669" y="17889"/>
                </a:lnTo>
                <a:lnTo>
                  <a:pt x="48936" y="13859"/>
                </a:lnTo>
                <a:lnTo>
                  <a:pt x="45382" y="842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04" name="object 104"/>
          <p:cNvSpPr/>
          <p:nvPr/>
        </p:nvSpPr>
        <p:spPr>
          <a:xfrm>
            <a:off x="8840165" y="5293500"/>
            <a:ext cx="27236" cy="0"/>
          </a:xfrm>
          <a:custGeom>
            <a:avLst/>
            <a:gdLst/>
            <a:ahLst/>
            <a:cxnLst/>
            <a:rect l="l" t="t" r="r" b="b"/>
            <a:pathLst>
              <a:path w="38734">
                <a:moveTo>
                  <a:pt x="38472" y="0"/>
                </a:moveTo>
                <a:lnTo>
                  <a:pt x="0" y="0"/>
                </a:lnTo>
              </a:path>
            </a:pathLst>
          </a:custGeom>
          <a:ln w="480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05" name="object 105"/>
          <p:cNvSpPr/>
          <p:nvPr/>
        </p:nvSpPr>
        <p:spPr>
          <a:xfrm>
            <a:off x="6289822" y="5293500"/>
            <a:ext cx="27236" cy="0"/>
          </a:xfrm>
          <a:custGeom>
            <a:avLst/>
            <a:gdLst/>
            <a:ahLst/>
            <a:cxnLst/>
            <a:rect l="l" t="t" r="r" b="b"/>
            <a:pathLst>
              <a:path w="38734">
                <a:moveTo>
                  <a:pt x="0" y="0"/>
                </a:moveTo>
                <a:lnTo>
                  <a:pt x="38472" y="0"/>
                </a:lnTo>
              </a:path>
            </a:pathLst>
          </a:custGeom>
          <a:ln w="480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06" name="object 106"/>
          <p:cNvSpPr/>
          <p:nvPr/>
        </p:nvSpPr>
        <p:spPr>
          <a:xfrm>
            <a:off x="6180798" y="5263697"/>
            <a:ext cx="84318" cy="59242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07" name="object 107"/>
          <p:cNvSpPr/>
          <p:nvPr/>
        </p:nvSpPr>
        <p:spPr>
          <a:xfrm>
            <a:off x="8840165" y="5039002"/>
            <a:ext cx="27236" cy="0"/>
          </a:xfrm>
          <a:custGeom>
            <a:avLst/>
            <a:gdLst/>
            <a:ahLst/>
            <a:cxnLst/>
            <a:rect l="l" t="t" r="r" b="b"/>
            <a:pathLst>
              <a:path w="38734">
                <a:moveTo>
                  <a:pt x="38472" y="0"/>
                </a:moveTo>
                <a:lnTo>
                  <a:pt x="0" y="0"/>
                </a:lnTo>
              </a:path>
            </a:pathLst>
          </a:custGeom>
          <a:ln w="480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08" name="object 108"/>
          <p:cNvSpPr/>
          <p:nvPr/>
        </p:nvSpPr>
        <p:spPr>
          <a:xfrm>
            <a:off x="6067426" y="4754052"/>
            <a:ext cx="249446" cy="463873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09" name="object 109"/>
          <p:cNvSpPr/>
          <p:nvPr/>
        </p:nvSpPr>
        <p:spPr>
          <a:xfrm>
            <a:off x="8840165" y="4784510"/>
            <a:ext cx="27236" cy="0"/>
          </a:xfrm>
          <a:custGeom>
            <a:avLst/>
            <a:gdLst/>
            <a:ahLst/>
            <a:cxnLst/>
            <a:rect l="l" t="t" r="r" b="b"/>
            <a:pathLst>
              <a:path w="38734">
                <a:moveTo>
                  <a:pt x="38472" y="0"/>
                </a:moveTo>
                <a:lnTo>
                  <a:pt x="0" y="0"/>
                </a:lnTo>
              </a:path>
            </a:pathLst>
          </a:custGeom>
          <a:ln w="480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10" name="object 110"/>
          <p:cNvSpPr/>
          <p:nvPr/>
        </p:nvSpPr>
        <p:spPr>
          <a:xfrm>
            <a:off x="8840165" y="4530019"/>
            <a:ext cx="27236" cy="0"/>
          </a:xfrm>
          <a:custGeom>
            <a:avLst/>
            <a:gdLst/>
            <a:ahLst/>
            <a:cxnLst/>
            <a:rect l="l" t="t" r="r" b="b"/>
            <a:pathLst>
              <a:path w="38734">
                <a:moveTo>
                  <a:pt x="38472" y="0"/>
                </a:moveTo>
                <a:lnTo>
                  <a:pt x="0" y="0"/>
                </a:lnTo>
              </a:path>
            </a:pathLst>
          </a:custGeom>
          <a:ln w="480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11" name="object 111"/>
          <p:cNvSpPr/>
          <p:nvPr/>
        </p:nvSpPr>
        <p:spPr>
          <a:xfrm>
            <a:off x="6289822" y="4530019"/>
            <a:ext cx="27236" cy="0"/>
          </a:xfrm>
          <a:custGeom>
            <a:avLst/>
            <a:gdLst/>
            <a:ahLst/>
            <a:cxnLst/>
            <a:rect l="l" t="t" r="r" b="b"/>
            <a:pathLst>
              <a:path w="38734">
                <a:moveTo>
                  <a:pt x="0" y="0"/>
                </a:moveTo>
                <a:lnTo>
                  <a:pt x="38472" y="0"/>
                </a:lnTo>
              </a:path>
            </a:pathLst>
          </a:custGeom>
          <a:ln w="480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12" name="object 112"/>
          <p:cNvSpPr/>
          <p:nvPr/>
        </p:nvSpPr>
        <p:spPr>
          <a:xfrm>
            <a:off x="6183477" y="4500858"/>
            <a:ext cx="83256" cy="59235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13" name="object 113"/>
          <p:cNvSpPr/>
          <p:nvPr/>
        </p:nvSpPr>
        <p:spPr>
          <a:xfrm>
            <a:off x="8840165" y="4275535"/>
            <a:ext cx="27236" cy="0"/>
          </a:xfrm>
          <a:custGeom>
            <a:avLst/>
            <a:gdLst/>
            <a:ahLst/>
            <a:cxnLst/>
            <a:rect l="l" t="t" r="r" b="b"/>
            <a:pathLst>
              <a:path w="38734">
                <a:moveTo>
                  <a:pt x="38472" y="0"/>
                </a:moveTo>
                <a:lnTo>
                  <a:pt x="0" y="0"/>
                </a:lnTo>
              </a:path>
            </a:pathLst>
          </a:custGeom>
          <a:ln w="480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14" name="object 114"/>
          <p:cNvSpPr/>
          <p:nvPr/>
        </p:nvSpPr>
        <p:spPr>
          <a:xfrm>
            <a:off x="6289822" y="4275535"/>
            <a:ext cx="27236" cy="0"/>
          </a:xfrm>
          <a:custGeom>
            <a:avLst/>
            <a:gdLst/>
            <a:ahLst/>
            <a:cxnLst/>
            <a:rect l="l" t="t" r="r" b="b"/>
            <a:pathLst>
              <a:path w="38734">
                <a:moveTo>
                  <a:pt x="0" y="0"/>
                </a:moveTo>
                <a:lnTo>
                  <a:pt x="38472" y="0"/>
                </a:lnTo>
              </a:path>
            </a:pathLst>
          </a:custGeom>
          <a:ln w="480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15" name="object 115"/>
          <p:cNvSpPr/>
          <p:nvPr/>
        </p:nvSpPr>
        <p:spPr>
          <a:xfrm>
            <a:off x="6183232" y="4246035"/>
            <a:ext cx="38398" cy="59382"/>
          </a:xfrm>
          <a:custGeom>
            <a:avLst/>
            <a:gdLst/>
            <a:ahLst/>
            <a:cxnLst/>
            <a:rect l="l" t="t" r="r" b="b"/>
            <a:pathLst>
              <a:path w="54609" h="84454">
                <a:moveTo>
                  <a:pt x="35895" y="0"/>
                </a:moveTo>
                <a:lnTo>
                  <a:pt x="20660" y="0"/>
                </a:lnTo>
                <a:lnTo>
                  <a:pt x="13734" y="3232"/>
                </a:lnTo>
                <a:lnTo>
                  <a:pt x="92" y="40050"/>
                </a:lnTo>
                <a:lnTo>
                  <a:pt x="0" y="46639"/>
                </a:lnTo>
                <a:lnTo>
                  <a:pt x="382" y="54299"/>
                </a:lnTo>
                <a:lnTo>
                  <a:pt x="19968" y="84255"/>
                </a:lnTo>
                <a:lnTo>
                  <a:pt x="33472" y="84255"/>
                </a:lnTo>
                <a:lnTo>
                  <a:pt x="37857" y="83111"/>
                </a:lnTo>
                <a:lnTo>
                  <a:pt x="45705" y="78484"/>
                </a:lnTo>
                <a:lnTo>
                  <a:pt x="47878" y="76061"/>
                </a:lnTo>
                <a:lnTo>
                  <a:pt x="25392" y="76061"/>
                </a:lnTo>
                <a:lnTo>
                  <a:pt x="22622" y="75253"/>
                </a:lnTo>
                <a:lnTo>
                  <a:pt x="19968" y="73521"/>
                </a:lnTo>
                <a:lnTo>
                  <a:pt x="17196" y="71906"/>
                </a:lnTo>
                <a:lnTo>
                  <a:pt x="15120" y="69491"/>
                </a:lnTo>
                <a:lnTo>
                  <a:pt x="13734" y="66260"/>
                </a:lnTo>
                <a:lnTo>
                  <a:pt x="12235" y="63028"/>
                </a:lnTo>
                <a:lnTo>
                  <a:pt x="11541" y="59672"/>
                </a:lnTo>
                <a:lnTo>
                  <a:pt x="11541" y="50900"/>
                </a:lnTo>
                <a:lnTo>
                  <a:pt x="13042" y="46639"/>
                </a:lnTo>
                <a:lnTo>
                  <a:pt x="16273" y="43282"/>
                </a:lnTo>
                <a:lnTo>
                  <a:pt x="19159" y="40397"/>
                </a:lnTo>
                <a:lnTo>
                  <a:pt x="9926" y="40397"/>
                </a:lnTo>
                <a:lnTo>
                  <a:pt x="25623" y="8426"/>
                </a:lnTo>
                <a:lnTo>
                  <a:pt x="48721" y="8426"/>
                </a:lnTo>
                <a:lnTo>
                  <a:pt x="41320" y="1846"/>
                </a:lnTo>
                <a:lnTo>
                  <a:pt x="35895" y="0"/>
                </a:lnTo>
                <a:close/>
              </a:path>
              <a:path w="54609" h="84454">
                <a:moveTo>
                  <a:pt x="48527" y="38319"/>
                </a:moveTo>
                <a:lnTo>
                  <a:pt x="32548" y="38319"/>
                </a:lnTo>
                <a:lnTo>
                  <a:pt x="36357" y="40050"/>
                </a:lnTo>
                <a:lnTo>
                  <a:pt x="39358" y="43282"/>
                </a:lnTo>
                <a:lnTo>
                  <a:pt x="42358" y="46639"/>
                </a:lnTo>
                <a:lnTo>
                  <a:pt x="43891" y="50900"/>
                </a:lnTo>
                <a:lnTo>
                  <a:pt x="43890" y="63028"/>
                </a:lnTo>
                <a:lnTo>
                  <a:pt x="42358" y="67405"/>
                </a:lnTo>
                <a:lnTo>
                  <a:pt x="39358" y="70867"/>
                </a:lnTo>
                <a:lnTo>
                  <a:pt x="36241" y="74330"/>
                </a:lnTo>
                <a:lnTo>
                  <a:pt x="32548" y="76061"/>
                </a:lnTo>
                <a:lnTo>
                  <a:pt x="47878" y="76061"/>
                </a:lnTo>
                <a:lnTo>
                  <a:pt x="48706" y="75138"/>
                </a:lnTo>
                <a:lnTo>
                  <a:pt x="51592" y="69491"/>
                </a:lnTo>
                <a:lnTo>
                  <a:pt x="53207" y="66260"/>
                </a:lnTo>
                <a:lnTo>
                  <a:pt x="54362" y="61403"/>
                </a:lnTo>
                <a:lnTo>
                  <a:pt x="54362" y="48360"/>
                </a:lnTo>
                <a:lnTo>
                  <a:pt x="51939" y="41897"/>
                </a:lnTo>
                <a:lnTo>
                  <a:pt x="48527" y="38319"/>
                </a:lnTo>
                <a:close/>
              </a:path>
              <a:path w="54609" h="84454">
                <a:moveTo>
                  <a:pt x="36702" y="29432"/>
                </a:moveTo>
                <a:lnTo>
                  <a:pt x="26084" y="29432"/>
                </a:lnTo>
                <a:lnTo>
                  <a:pt x="22391" y="30355"/>
                </a:lnTo>
                <a:lnTo>
                  <a:pt x="18929" y="32212"/>
                </a:lnTo>
                <a:lnTo>
                  <a:pt x="15350" y="34048"/>
                </a:lnTo>
                <a:lnTo>
                  <a:pt x="12349" y="36702"/>
                </a:lnTo>
                <a:lnTo>
                  <a:pt x="9926" y="40397"/>
                </a:lnTo>
                <a:lnTo>
                  <a:pt x="19159" y="40397"/>
                </a:lnTo>
                <a:lnTo>
                  <a:pt x="19505" y="40050"/>
                </a:lnTo>
                <a:lnTo>
                  <a:pt x="23314" y="38319"/>
                </a:lnTo>
                <a:lnTo>
                  <a:pt x="48527" y="38319"/>
                </a:lnTo>
                <a:lnTo>
                  <a:pt x="42473" y="31970"/>
                </a:lnTo>
                <a:lnTo>
                  <a:pt x="36702" y="29432"/>
                </a:lnTo>
                <a:close/>
              </a:path>
              <a:path w="54609" h="84454">
                <a:moveTo>
                  <a:pt x="48721" y="8426"/>
                </a:moveTo>
                <a:lnTo>
                  <a:pt x="32778" y="8426"/>
                </a:lnTo>
                <a:lnTo>
                  <a:pt x="36241" y="9926"/>
                </a:lnTo>
                <a:lnTo>
                  <a:pt x="39011" y="12696"/>
                </a:lnTo>
                <a:lnTo>
                  <a:pt x="40627" y="14552"/>
                </a:lnTo>
                <a:lnTo>
                  <a:pt x="41897" y="17428"/>
                </a:lnTo>
                <a:lnTo>
                  <a:pt x="42820" y="21362"/>
                </a:lnTo>
                <a:lnTo>
                  <a:pt x="52977" y="20554"/>
                </a:lnTo>
                <a:lnTo>
                  <a:pt x="52053" y="14197"/>
                </a:lnTo>
                <a:lnTo>
                  <a:pt x="49630" y="9234"/>
                </a:lnTo>
                <a:lnTo>
                  <a:pt x="48721" y="842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16" name="object 116"/>
          <p:cNvSpPr/>
          <p:nvPr/>
        </p:nvSpPr>
        <p:spPr>
          <a:xfrm>
            <a:off x="6227299" y="4246035"/>
            <a:ext cx="37951" cy="59382"/>
          </a:xfrm>
          <a:custGeom>
            <a:avLst/>
            <a:gdLst/>
            <a:ahLst/>
            <a:cxnLst/>
            <a:rect l="l" t="t" r="r" b="b"/>
            <a:pathLst>
              <a:path w="53975" h="84454">
                <a:moveTo>
                  <a:pt x="31278" y="0"/>
                </a:moveTo>
                <a:lnTo>
                  <a:pt x="20891" y="0"/>
                </a:lnTo>
                <a:lnTo>
                  <a:pt x="15812" y="1616"/>
                </a:lnTo>
                <a:lnTo>
                  <a:pt x="7964" y="8079"/>
                </a:lnTo>
                <a:lnTo>
                  <a:pt x="4963" y="12696"/>
                </a:lnTo>
                <a:lnTo>
                  <a:pt x="2922" y="18924"/>
                </a:lnTo>
                <a:lnTo>
                  <a:pt x="924" y="24700"/>
                </a:lnTo>
                <a:lnTo>
                  <a:pt x="0" y="32548"/>
                </a:lnTo>
                <a:lnTo>
                  <a:pt x="0" y="42252"/>
                </a:lnTo>
                <a:lnTo>
                  <a:pt x="12581" y="81495"/>
                </a:lnTo>
                <a:lnTo>
                  <a:pt x="18813" y="84255"/>
                </a:lnTo>
                <a:lnTo>
                  <a:pt x="32895" y="84255"/>
                </a:lnTo>
                <a:lnTo>
                  <a:pt x="37973" y="82755"/>
                </a:lnTo>
                <a:lnTo>
                  <a:pt x="45821" y="76301"/>
                </a:lnTo>
                <a:lnTo>
                  <a:pt x="45981" y="76061"/>
                </a:lnTo>
                <a:lnTo>
                  <a:pt x="22161" y="76061"/>
                </a:lnTo>
                <a:lnTo>
                  <a:pt x="18237" y="73878"/>
                </a:lnTo>
                <a:lnTo>
                  <a:pt x="10388" y="42252"/>
                </a:lnTo>
                <a:lnTo>
                  <a:pt x="10668" y="34174"/>
                </a:lnTo>
                <a:lnTo>
                  <a:pt x="22045" y="8426"/>
                </a:lnTo>
                <a:lnTo>
                  <a:pt x="45383" y="8426"/>
                </a:lnTo>
                <a:lnTo>
                  <a:pt x="44551" y="7156"/>
                </a:lnTo>
                <a:lnTo>
                  <a:pt x="41781" y="4617"/>
                </a:lnTo>
                <a:lnTo>
                  <a:pt x="38550" y="2771"/>
                </a:lnTo>
                <a:lnTo>
                  <a:pt x="35203" y="923"/>
                </a:lnTo>
                <a:lnTo>
                  <a:pt x="31278" y="0"/>
                </a:lnTo>
                <a:close/>
              </a:path>
              <a:path w="53975" h="84454">
                <a:moveTo>
                  <a:pt x="45383" y="8426"/>
                </a:moveTo>
                <a:lnTo>
                  <a:pt x="31394" y="8426"/>
                </a:lnTo>
                <a:lnTo>
                  <a:pt x="35318" y="10734"/>
                </a:lnTo>
                <a:lnTo>
                  <a:pt x="38550" y="15120"/>
                </a:lnTo>
                <a:lnTo>
                  <a:pt x="43398" y="42252"/>
                </a:lnTo>
                <a:lnTo>
                  <a:pt x="43095" y="51602"/>
                </a:lnTo>
                <a:lnTo>
                  <a:pt x="31509" y="76061"/>
                </a:lnTo>
                <a:lnTo>
                  <a:pt x="45981" y="76061"/>
                </a:lnTo>
                <a:lnTo>
                  <a:pt x="48822" y="71790"/>
                </a:lnTo>
                <a:lnTo>
                  <a:pt x="52746" y="59787"/>
                </a:lnTo>
                <a:lnTo>
                  <a:pt x="53785" y="51939"/>
                </a:lnTo>
                <a:lnTo>
                  <a:pt x="53785" y="34174"/>
                </a:lnTo>
                <a:lnTo>
                  <a:pt x="53093" y="27585"/>
                </a:lnTo>
                <a:lnTo>
                  <a:pt x="51939" y="22738"/>
                </a:lnTo>
                <a:lnTo>
                  <a:pt x="50669" y="17890"/>
                </a:lnTo>
                <a:lnTo>
                  <a:pt x="48938" y="13850"/>
                </a:lnTo>
                <a:lnTo>
                  <a:pt x="45383" y="842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17" name="object 117"/>
          <p:cNvSpPr/>
          <p:nvPr/>
        </p:nvSpPr>
        <p:spPr>
          <a:xfrm>
            <a:off x="6289828" y="4259750"/>
            <a:ext cx="0" cy="1543050"/>
          </a:xfrm>
          <a:custGeom>
            <a:avLst/>
            <a:gdLst/>
            <a:ahLst/>
            <a:cxnLst/>
            <a:rect l="l" t="t" r="r" b="b"/>
            <a:pathLst>
              <a:path h="2194559">
                <a:moveTo>
                  <a:pt x="0" y="2194088"/>
                </a:moveTo>
                <a:lnTo>
                  <a:pt x="0" y="0"/>
                </a:lnTo>
              </a:path>
            </a:pathLst>
          </a:custGeom>
          <a:ln w="961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18" name="object 118"/>
          <p:cNvSpPr/>
          <p:nvPr/>
        </p:nvSpPr>
        <p:spPr>
          <a:xfrm>
            <a:off x="6289828" y="4259750"/>
            <a:ext cx="2577554" cy="1543050"/>
          </a:xfrm>
          <a:custGeom>
            <a:avLst/>
            <a:gdLst/>
            <a:ahLst/>
            <a:cxnLst/>
            <a:rect l="l" t="t" r="r" b="b"/>
            <a:pathLst>
              <a:path w="3665854" h="2194559">
                <a:moveTo>
                  <a:pt x="0" y="2194088"/>
                </a:moveTo>
                <a:lnTo>
                  <a:pt x="3665628" y="2194088"/>
                </a:lnTo>
                <a:lnTo>
                  <a:pt x="3665628" y="0"/>
                </a:lnTo>
              </a:path>
            </a:pathLst>
          </a:custGeom>
          <a:ln w="961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19" name="object 119"/>
          <p:cNvSpPr/>
          <p:nvPr/>
        </p:nvSpPr>
        <p:spPr>
          <a:xfrm>
            <a:off x="6342537" y="5584490"/>
            <a:ext cx="53554" cy="71469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20" name="object 120"/>
          <p:cNvSpPr/>
          <p:nvPr/>
        </p:nvSpPr>
        <p:spPr>
          <a:xfrm>
            <a:off x="6417355" y="5578093"/>
            <a:ext cx="236732" cy="58917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21" name="object 121"/>
          <p:cNvSpPr/>
          <p:nvPr/>
        </p:nvSpPr>
        <p:spPr>
          <a:xfrm>
            <a:off x="6342537" y="5379989"/>
            <a:ext cx="75709" cy="72477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22" name="object 122"/>
          <p:cNvSpPr/>
          <p:nvPr/>
        </p:nvSpPr>
        <p:spPr>
          <a:xfrm>
            <a:off x="6342537" y="4310391"/>
            <a:ext cx="51228" cy="72463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23" name="object 123"/>
          <p:cNvSpPr/>
          <p:nvPr/>
        </p:nvSpPr>
        <p:spPr>
          <a:xfrm>
            <a:off x="7375298" y="5373828"/>
            <a:ext cx="337750" cy="56537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24" name="object 124"/>
          <p:cNvSpPr/>
          <p:nvPr/>
        </p:nvSpPr>
        <p:spPr>
          <a:xfrm>
            <a:off x="6835215" y="4409472"/>
            <a:ext cx="168637" cy="89904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25" name="object 125"/>
          <p:cNvSpPr/>
          <p:nvPr/>
        </p:nvSpPr>
        <p:spPr>
          <a:xfrm>
            <a:off x="7143984" y="5071849"/>
            <a:ext cx="85781" cy="76534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26" name="object 126"/>
          <p:cNvSpPr/>
          <p:nvPr/>
        </p:nvSpPr>
        <p:spPr>
          <a:xfrm>
            <a:off x="7253238" y="5070070"/>
            <a:ext cx="235095" cy="58911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27" name="object 127"/>
          <p:cNvSpPr/>
          <p:nvPr/>
        </p:nvSpPr>
        <p:spPr>
          <a:xfrm>
            <a:off x="7814247" y="5691857"/>
            <a:ext cx="88051" cy="77725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28" name="object 128"/>
          <p:cNvSpPr/>
          <p:nvPr/>
        </p:nvSpPr>
        <p:spPr>
          <a:xfrm>
            <a:off x="7923561" y="5691857"/>
            <a:ext cx="204183" cy="57132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29" name="object 129"/>
          <p:cNvSpPr/>
          <p:nvPr/>
        </p:nvSpPr>
        <p:spPr>
          <a:xfrm>
            <a:off x="7143980" y="5693480"/>
            <a:ext cx="87994" cy="77719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30" name="object 130"/>
          <p:cNvSpPr/>
          <p:nvPr/>
        </p:nvSpPr>
        <p:spPr>
          <a:xfrm>
            <a:off x="7253238" y="5691694"/>
            <a:ext cx="235095" cy="58917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125"/>
          </a:p>
        </p:txBody>
      </p:sp>
    </p:spTree>
    <p:extLst>
      <p:ext uri="{BB962C8B-B14F-4D97-AF65-F5344CB8AC3E}">
        <p14:creationId xmlns:p14="http://schemas.microsoft.com/office/powerpoint/2010/main" val="82031126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76200" y="0"/>
            <a:ext cx="9280269" cy="1143000"/>
          </a:xfrm>
        </p:spPr>
        <p:txBody>
          <a:bodyPr>
            <a:noAutofit/>
          </a:bodyPr>
          <a:lstStyle/>
          <a:p>
            <a:r>
              <a:rPr lang="en-US" sz="2900" b="1" dirty="0">
                <a:solidFill>
                  <a:srgbClr val="00B0F0"/>
                </a:solidFill>
                <a:latin typeface="Arial Rounded MT Bold" panose="020F0704030504030204" pitchFamily="34" charset="77"/>
              </a:rPr>
              <a:t>We can infer population sizes</a:t>
            </a:r>
            <a:br>
              <a:rPr lang="en-US" sz="2900" b="1" dirty="0">
                <a:solidFill>
                  <a:srgbClr val="00B0F0"/>
                </a:solidFill>
                <a:latin typeface="Arial Rounded MT Bold" panose="020F0704030504030204" pitchFamily="34" charset="77"/>
              </a:rPr>
            </a:br>
            <a:r>
              <a:rPr lang="en-US" sz="2900" b="1" dirty="0">
                <a:solidFill>
                  <a:srgbClr val="00B0F0"/>
                </a:solidFill>
                <a:latin typeface="Arial Rounded MT Bold" panose="020F0704030504030204" pitchFamily="34" charset="77"/>
              </a:rPr>
              <a:t>using genetic variation across the genome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42466" y="6488667"/>
            <a:ext cx="39454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50000"/>
                  </a:schemeClr>
                </a:solidFill>
                <a:latin typeface="Arial Rounded MT Bold" panose="020F0704030504030204" pitchFamily="34" charset="77"/>
              </a:rPr>
              <a:t>Li and Durbin 2011 Nature 475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11026" t="58801" r="7009" b="9738"/>
          <a:stretch/>
        </p:blipFill>
        <p:spPr>
          <a:xfrm>
            <a:off x="609600" y="4343400"/>
            <a:ext cx="8001000" cy="17907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t="92528" r="91163" b="-1720"/>
          <a:stretch/>
        </p:blipFill>
        <p:spPr>
          <a:xfrm>
            <a:off x="9753600" y="6641479"/>
            <a:ext cx="446479" cy="433041"/>
          </a:xfrm>
          <a:prstGeom prst="rect">
            <a:avLst/>
          </a:prstGeom>
        </p:spPr>
      </p:pic>
      <p:sp>
        <p:nvSpPr>
          <p:cNvPr id="3" name="Oval 2"/>
          <p:cNvSpPr>
            <a:spLocks noChangeAspect="1"/>
          </p:cNvSpPr>
          <p:nvPr/>
        </p:nvSpPr>
        <p:spPr>
          <a:xfrm>
            <a:off x="650875" y="3465579"/>
            <a:ext cx="115821" cy="115821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 Rounded MT Bold" panose="020F0704030504030204" pitchFamily="34" charset="77"/>
            </a:endParaRPr>
          </a:p>
        </p:txBody>
      </p:sp>
      <p:sp>
        <p:nvSpPr>
          <p:cNvPr id="8" name="Oval 7"/>
          <p:cNvSpPr>
            <a:spLocks noChangeAspect="1"/>
          </p:cNvSpPr>
          <p:nvPr/>
        </p:nvSpPr>
        <p:spPr>
          <a:xfrm>
            <a:off x="879473" y="3465577"/>
            <a:ext cx="115821" cy="115821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 Rounded MT Bold" panose="020F0704030504030204" pitchFamily="34" charset="77"/>
            </a:endParaRPr>
          </a:p>
        </p:txBody>
      </p:sp>
      <p:sp>
        <p:nvSpPr>
          <p:cNvPr id="9" name="Oval 8"/>
          <p:cNvSpPr>
            <a:spLocks noChangeAspect="1"/>
          </p:cNvSpPr>
          <p:nvPr/>
        </p:nvSpPr>
        <p:spPr>
          <a:xfrm>
            <a:off x="1108073" y="3465577"/>
            <a:ext cx="115821" cy="11582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 Rounded MT Bold" panose="020F0704030504030204" pitchFamily="34" charset="77"/>
            </a:endParaRPr>
          </a:p>
        </p:txBody>
      </p:sp>
      <p:sp>
        <p:nvSpPr>
          <p:cNvPr id="10" name="Oval 9"/>
          <p:cNvSpPr>
            <a:spLocks noChangeAspect="1"/>
          </p:cNvSpPr>
          <p:nvPr/>
        </p:nvSpPr>
        <p:spPr>
          <a:xfrm>
            <a:off x="1336673" y="3465577"/>
            <a:ext cx="115821" cy="115821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 Rounded MT Bold" panose="020F0704030504030204" pitchFamily="34" charset="77"/>
            </a:endParaRPr>
          </a:p>
        </p:txBody>
      </p:sp>
      <p:sp>
        <p:nvSpPr>
          <p:cNvPr id="12" name="Oval 11"/>
          <p:cNvSpPr>
            <a:spLocks noChangeAspect="1"/>
          </p:cNvSpPr>
          <p:nvPr/>
        </p:nvSpPr>
        <p:spPr>
          <a:xfrm>
            <a:off x="1565273" y="3465577"/>
            <a:ext cx="115821" cy="11582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 Rounded MT Bold" panose="020F0704030504030204" pitchFamily="34" charset="77"/>
            </a:endParaRPr>
          </a:p>
        </p:txBody>
      </p:sp>
      <p:sp>
        <p:nvSpPr>
          <p:cNvPr id="13" name="Oval 12"/>
          <p:cNvSpPr>
            <a:spLocks noChangeAspect="1"/>
          </p:cNvSpPr>
          <p:nvPr/>
        </p:nvSpPr>
        <p:spPr>
          <a:xfrm>
            <a:off x="3041648" y="3465577"/>
            <a:ext cx="115821" cy="115821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 Rounded MT Bold" panose="020F0704030504030204" pitchFamily="34" charset="77"/>
            </a:endParaRPr>
          </a:p>
        </p:txBody>
      </p:sp>
      <p:sp>
        <p:nvSpPr>
          <p:cNvPr id="14" name="Oval 13"/>
          <p:cNvSpPr>
            <a:spLocks noChangeAspect="1"/>
          </p:cNvSpPr>
          <p:nvPr/>
        </p:nvSpPr>
        <p:spPr>
          <a:xfrm>
            <a:off x="4473573" y="3465577"/>
            <a:ext cx="115821" cy="11582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 Rounded MT Bold" panose="020F0704030504030204" pitchFamily="34" charset="77"/>
            </a:endParaRPr>
          </a:p>
        </p:txBody>
      </p:sp>
      <p:sp>
        <p:nvSpPr>
          <p:cNvPr id="15" name="Oval 14"/>
          <p:cNvSpPr>
            <a:spLocks noChangeAspect="1"/>
          </p:cNvSpPr>
          <p:nvPr/>
        </p:nvSpPr>
        <p:spPr>
          <a:xfrm>
            <a:off x="1788796" y="3465577"/>
            <a:ext cx="115821" cy="115821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 Rounded MT Bold" panose="020F0704030504030204" pitchFamily="34" charset="77"/>
            </a:endParaRPr>
          </a:p>
        </p:txBody>
      </p:sp>
      <p:sp>
        <p:nvSpPr>
          <p:cNvPr id="16" name="Oval 15"/>
          <p:cNvSpPr>
            <a:spLocks noChangeAspect="1"/>
          </p:cNvSpPr>
          <p:nvPr/>
        </p:nvSpPr>
        <p:spPr>
          <a:xfrm>
            <a:off x="2006598" y="3465577"/>
            <a:ext cx="115821" cy="115821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 Rounded MT Bold" panose="020F0704030504030204" pitchFamily="34" charset="77"/>
            </a:endParaRPr>
          </a:p>
        </p:txBody>
      </p:sp>
      <p:sp>
        <p:nvSpPr>
          <p:cNvPr id="17" name="Oval 16"/>
          <p:cNvSpPr>
            <a:spLocks noChangeAspect="1"/>
          </p:cNvSpPr>
          <p:nvPr/>
        </p:nvSpPr>
        <p:spPr>
          <a:xfrm>
            <a:off x="3260723" y="3465577"/>
            <a:ext cx="115821" cy="115821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 Rounded MT Bold" panose="020F0704030504030204" pitchFamily="34" charset="77"/>
            </a:endParaRPr>
          </a:p>
        </p:txBody>
      </p:sp>
      <p:sp>
        <p:nvSpPr>
          <p:cNvPr id="18" name="Oval 17"/>
          <p:cNvSpPr>
            <a:spLocks noChangeAspect="1"/>
          </p:cNvSpPr>
          <p:nvPr/>
        </p:nvSpPr>
        <p:spPr>
          <a:xfrm>
            <a:off x="2222498" y="3465577"/>
            <a:ext cx="115821" cy="115821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 Rounded MT Bold" panose="020F0704030504030204" pitchFamily="34" charset="77"/>
            </a:endParaRPr>
          </a:p>
        </p:txBody>
      </p:sp>
      <p:sp>
        <p:nvSpPr>
          <p:cNvPr id="19" name="Oval 18"/>
          <p:cNvSpPr>
            <a:spLocks noChangeAspect="1"/>
          </p:cNvSpPr>
          <p:nvPr/>
        </p:nvSpPr>
        <p:spPr>
          <a:xfrm>
            <a:off x="3502023" y="3465577"/>
            <a:ext cx="115821" cy="115821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 Rounded MT Bold" panose="020F0704030504030204" pitchFamily="34" charset="77"/>
            </a:endParaRPr>
          </a:p>
        </p:txBody>
      </p:sp>
      <p:sp>
        <p:nvSpPr>
          <p:cNvPr id="20" name="Oval 19"/>
          <p:cNvSpPr>
            <a:spLocks noChangeAspect="1"/>
          </p:cNvSpPr>
          <p:nvPr/>
        </p:nvSpPr>
        <p:spPr>
          <a:xfrm>
            <a:off x="3708398" y="3465577"/>
            <a:ext cx="115821" cy="115821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 Rounded MT Bold" panose="020F0704030504030204" pitchFamily="34" charset="77"/>
            </a:endParaRPr>
          </a:p>
        </p:txBody>
      </p:sp>
      <p:sp>
        <p:nvSpPr>
          <p:cNvPr id="21" name="Oval 20"/>
          <p:cNvSpPr>
            <a:spLocks noChangeAspect="1"/>
          </p:cNvSpPr>
          <p:nvPr/>
        </p:nvSpPr>
        <p:spPr>
          <a:xfrm>
            <a:off x="2435223" y="3465577"/>
            <a:ext cx="115821" cy="115821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 Rounded MT Bold" panose="020F0704030504030204" pitchFamily="34" charset="77"/>
            </a:endParaRPr>
          </a:p>
        </p:txBody>
      </p:sp>
      <p:sp>
        <p:nvSpPr>
          <p:cNvPr id="22" name="Oval 21"/>
          <p:cNvSpPr>
            <a:spLocks noChangeAspect="1"/>
          </p:cNvSpPr>
          <p:nvPr/>
        </p:nvSpPr>
        <p:spPr>
          <a:xfrm>
            <a:off x="2654298" y="3465577"/>
            <a:ext cx="115821" cy="115821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 Rounded MT Bold" panose="020F0704030504030204" pitchFamily="34" charset="77"/>
            </a:endParaRPr>
          </a:p>
        </p:txBody>
      </p:sp>
      <p:sp>
        <p:nvSpPr>
          <p:cNvPr id="23" name="Oval 22"/>
          <p:cNvSpPr>
            <a:spLocks noChangeAspect="1"/>
          </p:cNvSpPr>
          <p:nvPr/>
        </p:nvSpPr>
        <p:spPr>
          <a:xfrm>
            <a:off x="2844798" y="3465577"/>
            <a:ext cx="115821" cy="115821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 Rounded MT Bold" panose="020F0704030504030204" pitchFamily="34" charset="77"/>
            </a:endParaRPr>
          </a:p>
        </p:txBody>
      </p:sp>
      <p:sp>
        <p:nvSpPr>
          <p:cNvPr id="24" name="Oval 23"/>
          <p:cNvSpPr>
            <a:spLocks noChangeAspect="1"/>
          </p:cNvSpPr>
          <p:nvPr/>
        </p:nvSpPr>
        <p:spPr>
          <a:xfrm>
            <a:off x="3936998" y="3465577"/>
            <a:ext cx="115821" cy="115821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 Rounded MT Bold" panose="020F0704030504030204" pitchFamily="34" charset="77"/>
            </a:endParaRPr>
          </a:p>
        </p:txBody>
      </p:sp>
      <p:sp>
        <p:nvSpPr>
          <p:cNvPr id="25" name="Oval 24"/>
          <p:cNvSpPr>
            <a:spLocks noChangeAspect="1"/>
          </p:cNvSpPr>
          <p:nvPr/>
        </p:nvSpPr>
        <p:spPr>
          <a:xfrm>
            <a:off x="4165598" y="3465577"/>
            <a:ext cx="115821" cy="115821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 Rounded MT Bold" panose="020F0704030504030204" pitchFamily="34" charset="77"/>
            </a:endParaRPr>
          </a:p>
        </p:txBody>
      </p:sp>
      <p:sp>
        <p:nvSpPr>
          <p:cNvPr id="26" name="Oval 25"/>
          <p:cNvSpPr>
            <a:spLocks noChangeAspect="1"/>
          </p:cNvSpPr>
          <p:nvPr/>
        </p:nvSpPr>
        <p:spPr>
          <a:xfrm>
            <a:off x="4703448" y="3465579"/>
            <a:ext cx="115821" cy="115821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 Rounded MT Bold" panose="020F0704030504030204" pitchFamily="34" charset="77"/>
            </a:endParaRPr>
          </a:p>
        </p:txBody>
      </p:sp>
      <p:sp>
        <p:nvSpPr>
          <p:cNvPr id="27" name="Oval 26"/>
          <p:cNvSpPr>
            <a:spLocks noChangeAspect="1"/>
          </p:cNvSpPr>
          <p:nvPr/>
        </p:nvSpPr>
        <p:spPr>
          <a:xfrm>
            <a:off x="4932046" y="3465577"/>
            <a:ext cx="115821" cy="11582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 Rounded MT Bold" panose="020F0704030504030204" pitchFamily="34" charset="77"/>
            </a:endParaRPr>
          </a:p>
        </p:txBody>
      </p:sp>
      <p:sp>
        <p:nvSpPr>
          <p:cNvPr id="28" name="Oval 27"/>
          <p:cNvSpPr>
            <a:spLocks noChangeAspect="1"/>
          </p:cNvSpPr>
          <p:nvPr/>
        </p:nvSpPr>
        <p:spPr>
          <a:xfrm>
            <a:off x="5160646" y="3465577"/>
            <a:ext cx="115821" cy="11582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 Rounded MT Bold" panose="020F0704030504030204" pitchFamily="34" charset="77"/>
            </a:endParaRPr>
          </a:p>
        </p:txBody>
      </p:sp>
      <p:sp>
        <p:nvSpPr>
          <p:cNvPr id="29" name="Oval 28"/>
          <p:cNvSpPr>
            <a:spLocks noChangeAspect="1"/>
          </p:cNvSpPr>
          <p:nvPr/>
        </p:nvSpPr>
        <p:spPr>
          <a:xfrm>
            <a:off x="5389246" y="3465577"/>
            <a:ext cx="115821" cy="115821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 Rounded MT Bold" panose="020F0704030504030204" pitchFamily="34" charset="77"/>
            </a:endParaRPr>
          </a:p>
        </p:txBody>
      </p:sp>
      <p:sp>
        <p:nvSpPr>
          <p:cNvPr id="30" name="Oval 29"/>
          <p:cNvSpPr>
            <a:spLocks noChangeAspect="1"/>
          </p:cNvSpPr>
          <p:nvPr/>
        </p:nvSpPr>
        <p:spPr>
          <a:xfrm>
            <a:off x="5617846" y="3465577"/>
            <a:ext cx="115821" cy="11582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 Rounded MT Bold" panose="020F0704030504030204" pitchFamily="34" charset="77"/>
            </a:endParaRPr>
          </a:p>
        </p:txBody>
      </p:sp>
      <p:sp>
        <p:nvSpPr>
          <p:cNvPr id="31" name="Oval 30"/>
          <p:cNvSpPr>
            <a:spLocks noChangeAspect="1"/>
          </p:cNvSpPr>
          <p:nvPr/>
        </p:nvSpPr>
        <p:spPr>
          <a:xfrm>
            <a:off x="7119621" y="3465577"/>
            <a:ext cx="115821" cy="115821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 Rounded MT Bold" panose="020F0704030504030204" pitchFamily="34" charset="77"/>
            </a:endParaRPr>
          </a:p>
        </p:txBody>
      </p:sp>
      <p:sp>
        <p:nvSpPr>
          <p:cNvPr id="32" name="Oval 31"/>
          <p:cNvSpPr>
            <a:spLocks noChangeAspect="1"/>
          </p:cNvSpPr>
          <p:nvPr/>
        </p:nvSpPr>
        <p:spPr>
          <a:xfrm>
            <a:off x="8465821" y="3465577"/>
            <a:ext cx="115821" cy="115821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 Rounded MT Bold" panose="020F0704030504030204" pitchFamily="34" charset="77"/>
            </a:endParaRPr>
          </a:p>
        </p:txBody>
      </p:sp>
      <p:sp>
        <p:nvSpPr>
          <p:cNvPr id="33" name="Oval 32"/>
          <p:cNvSpPr>
            <a:spLocks noChangeAspect="1"/>
          </p:cNvSpPr>
          <p:nvPr/>
        </p:nvSpPr>
        <p:spPr>
          <a:xfrm>
            <a:off x="5841369" y="3465577"/>
            <a:ext cx="115821" cy="115821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 Rounded MT Bold" panose="020F0704030504030204" pitchFamily="34" charset="77"/>
            </a:endParaRPr>
          </a:p>
        </p:txBody>
      </p:sp>
      <p:sp>
        <p:nvSpPr>
          <p:cNvPr id="34" name="Oval 33"/>
          <p:cNvSpPr>
            <a:spLocks noChangeAspect="1"/>
          </p:cNvSpPr>
          <p:nvPr/>
        </p:nvSpPr>
        <p:spPr>
          <a:xfrm>
            <a:off x="6059171" y="3465577"/>
            <a:ext cx="115821" cy="11582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 Rounded MT Bold" panose="020F0704030504030204" pitchFamily="34" charset="77"/>
            </a:endParaRPr>
          </a:p>
        </p:txBody>
      </p:sp>
      <p:sp>
        <p:nvSpPr>
          <p:cNvPr id="35" name="Oval 34"/>
          <p:cNvSpPr>
            <a:spLocks noChangeAspect="1"/>
          </p:cNvSpPr>
          <p:nvPr/>
        </p:nvSpPr>
        <p:spPr>
          <a:xfrm>
            <a:off x="7338696" y="3465577"/>
            <a:ext cx="115821" cy="115821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 Rounded MT Bold" panose="020F0704030504030204" pitchFamily="34" charset="77"/>
            </a:endParaRPr>
          </a:p>
        </p:txBody>
      </p:sp>
      <p:sp>
        <p:nvSpPr>
          <p:cNvPr id="36" name="Oval 35"/>
          <p:cNvSpPr>
            <a:spLocks noChangeAspect="1"/>
          </p:cNvSpPr>
          <p:nvPr/>
        </p:nvSpPr>
        <p:spPr>
          <a:xfrm>
            <a:off x="6300471" y="3465577"/>
            <a:ext cx="115821" cy="115821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 Rounded MT Bold" panose="020F0704030504030204" pitchFamily="34" charset="77"/>
            </a:endParaRPr>
          </a:p>
        </p:txBody>
      </p:sp>
      <p:sp>
        <p:nvSpPr>
          <p:cNvPr id="37" name="Oval 36"/>
          <p:cNvSpPr>
            <a:spLocks noChangeAspect="1"/>
          </p:cNvSpPr>
          <p:nvPr/>
        </p:nvSpPr>
        <p:spPr>
          <a:xfrm>
            <a:off x="7570471" y="3465577"/>
            <a:ext cx="115821" cy="115821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 Rounded MT Bold" panose="020F0704030504030204" pitchFamily="34" charset="77"/>
            </a:endParaRPr>
          </a:p>
        </p:txBody>
      </p:sp>
      <p:sp>
        <p:nvSpPr>
          <p:cNvPr id="38" name="Oval 37"/>
          <p:cNvSpPr>
            <a:spLocks noChangeAspect="1"/>
          </p:cNvSpPr>
          <p:nvPr/>
        </p:nvSpPr>
        <p:spPr>
          <a:xfrm>
            <a:off x="7776846" y="3465577"/>
            <a:ext cx="115821" cy="11582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 Rounded MT Bold" panose="020F0704030504030204" pitchFamily="34" charset="77"/>
            </a:endParaRPr>
          </a:p>
        </p:txBody>
      </p:sp>
      <p:sp>
        <p:nvSpPr>
          <p:cNvPr id="39" name="Oval 38"/>
          <p:cNvSpPr>
            <a:spLocks noChangeAspect="1"/>
          </p:cNvSpPr>
          <p:nvPr/>
        </p:nvSpPr>
        <p:spPr>
          <a:xfrm>
            <a:off x="6513196" y="3465577"/>
            <a:ext cx="115821" cy="115821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 Rounded MT Bold" panose="020F0704030504030204" pitchFamily="34" charset="77"/>
            </a:endParaRPr>
          </a:p>
        </p:txBody>
      </p:sp>
      <p:sp>
        <p:nvSpPr>
          <p:cNvPr id="40" name="Oval 39"/>
          <p:cNvSpPr>
            <a:spLocks noChangeAspect="1"/>
          </p:cNvSpPr>
          <p:nvPr/>
        </p:nvSpPr>
        <p:spPr>
          <a:xfrm>
            <a:off x="6732271" y="3465577"/>
            <a:ext cx="115821" cy="115821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 Rounded MT Bold" panose="020F0704030504030204" pitchFamily="34" charset="77"/>
            </a:endParaRPr>
          </a:p>
        </p:txBody>
      </p:sp>
      <p:sp>
        <p:nvSpPr>
          <p:cNvPr id="41" name="Oval 40"/>
          <p:cNvSpPr>
            <a:spLocks noChangeAspect="1"/>
          </p:cNvSpPr>
          <p:nvPr/>
        </p:nvSpPr>
        <p:spPr>
          <a:xfrm>
            <a:off x="6922771" y="3465577"/>
            <a:ext cx="115821" cy="115821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 Rounded MT Bold" panose="020F0704030504030204" pitchFamily="34" charset="77"/>
            </a:endParaRPr>
          </a:p>
        </p:txBody>
      </p:sp>
      <p:sp>
        <p:nvSpPr>
          <p:cNvPr id="42" name="Oval 41"/>
          <p:cNvSpPr>
            <a:spLocks noChangeAspect="1"/>
          </p:cNvSpPr>
          <p:nvPr/>
        </p:nvSpPr>
        <p:spPr>
          <a:xfrm>
            <a:off x="8005446" y="3465577"/>
            <a:ext cx="115821" cy="115821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 Rounded MT Bold" panose="020F0704030504030204" pitchFamily="34" charset="77"/>
            </a:endParaRPr>
          </a:p>
        </p:txBody>
      </p:sp>
      <p:sp>
        <p:nvSpPr>
          <p:cNvPr id="43" name="Oval 42"/>
          <p:cNvSpPr>
            <a:spLocks noChangeAspect="1"/>
          </p:cNvSpPr>
          <p:nvPr/>
        </p:nvSpPr>
        <p:spPr>
          <a:xfrm>
            <a:off x="8234046" y="3465577"/>
            <a:ext cx="115821" cy="115821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 Rounded MT Bold" panose="020F0704030504030204" pitchFamily="34" charset="77"/>
            </a:endParaRPr>
          </a:p>
        </p:txBody>
      </p:sp>
      <p:sp>
        <p:nvSpPr>
          <p:cNvPr id="103" name="Oval 102"/>
          <p:cNvSpPr>
            <a:spLocks noChangeAspect="1"/>
          </p:cNvSpPr>
          <p:nvPr/>
        </p:nvSpPr>
        <p:spPr>
          <a:xfrm>
            <a:off x="651258" y="2514602"/>
            <a:ext cx="115821" cy="115821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 Rounded MT Bold" panose="020F0704030504030204" pitchFamily="34" charset="77"/>
            </a:endParaRPr>
          </a:p>
        </p:txBody>
      </p:sp>
      <p:sp>
        <p:nvSpPr>
          <p:cNvPr id="104" name="Oval 103"/>
          <p:cNvSpPr>
            <a:spLocks noChangeAspect="1"/>
          </p:cNvSpPr>
          <p:nvPr/>
        </p:nvSpPr>
        <p:spPr>
          <a:xfrm>
            <a:off x="879856" y="2514600"/>
            <a:ext cx="115821" cy="115821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 Rounded MT Bold" panose="020F0704030504030204" pitchFamily="34" charset="77"/>
            </a:endParaRPr>
          </a:p>
        </p:txBody>
      </p:sp>
      <p:sp>
        <p:nvSpPr>
          <p:cNvPr id="105" name="Oval 104"/>
          <p:cNvSpPr>
            <a:spLocks noChangeAspect="1"/>
          </p:cNvSpPr>
          <p:nvPr/>
        </p:nvSpPr>
        <p:spPr>
          <a:xfrm>
            <a:off x="1108456" y="2514600"/>
            <a:ext cx="115821" cy="115821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 Rounded MT Bold" panose="020F0704030504030204" pitchFamily="34" charset="77"/>
            </a:endParaRPr>
          </a:p>
        </p:txBody>
      </p:sp>
      <p:sp>
        <p:nvSpPr>
          <p:cNvPr id="106" name="Oval 105"/>
          <p:cNvSpPr>
            <a:spLocks noChangeAspect="1"/>
          </p:cNvSpPr>
          <p:nvPr/>
        </p:nvSpPr>
        <p:spPr>
          <a:xfrm>
            <a:off x="1337056" y="2514600"/>
            <a:ext cx="115821" cy="115821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 Rounded MT Bold" panose="020F0704030504030204" pitchFamily="34" charset="77"/>
            </a:endParaRPr>
          </a:p>
        </p:txBody>
      </p:sp>
      <p:sp>
        <p:nvSpPr>
          <p:cNvPr id="107" name="Oval 106"/>
          <p:cNvSpPr>
            <a:spLocks noChangeAspect="1"/>
          </p:cNvSpPr>
          <p:nvPr/>
        </p:nvSpPr>
        <p:spPr>
          <a:xfrm>
            <a:off x="1565656" y="2514600"/>
            <a:ext cx="115821" cy="115821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 Rounded MT Bold" panose="020F0704030504030204" pitchFamily="34" charset="77"/>
            </a:endParaRPr>
          </a:p>
        </p:txBody>
      </p:sp>
      <p:sp>
        <p:nvSpPr>
          <p:cNvPr id="108" name="Oval 107"/>
          <p:cNvSpPr>
            <a:spLocks noChangeAspect="1"/>
          </p:cNvSpPr>
          <p:nvPr/>
        </p:nvSpPr>
        <p:spPr>
          <a:xfrm>
            <a:off x="3042031" y="2514600"/>
            <a:ext cx="115821" cy="115821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 Rounded MT Bold" panose="020F0704030504030204" pitchFamily="34" charset="77"/>
            </a:endParaRPr>
          </a:p>
        </p:txBody>
      </p:sp>
      <p:sp>
        <p:nvSpPr>
          <p:cNvPr id="109" name="Oval 108"/>
          <p:cNvSpPr>
            <a:spLocks noChangeAspect="1"/>
          </p:cNvSpPr>
          <p:nvPr/>
        </p:nvSpPr>
        <p:spPr>
          <a:xfrm>
            <a:off x="4461256" y="1470025"/>
            <a:ext cx="115821" cy="115821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 Rounded MT Bold" panose="020F0704030504030204" pitchFamily="34" charset="77"/>
            </a:endParaRPr>
          </a:p>
        </p:txBody>
      </p:sp>
      <p:sp>
        <p:nvSpPr>
          <p:cNvPr id="110" name="Oval 109"/>
          <p:cNvSpPr>
            <a:spLocks noChangeAspect="1"/>
          </p:cNvSpPr>
          <p:nvPr/>
        </p:nvSpPr>
        <p:spPr>
          <a:xfrm>
            <a:off x="1789179" y="2514600"/>
            <a:ext cx="115821" cy="115821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 Rounded MT Bold" panose="020F0704030504030204" pitchFamily="34" charset="77"/>
            </a:endParaRPr>
          </a:p>
        </p:txBody>
      </p:sp>
      <p:sp>
        <p:nvSpPr>
          <p:cNvPr id="111" name="Oval 110"/>
          <p:cNvSpPr>
            <a:spLocks noChangeAspect="1"/>
          </p:cNvSpPr>
          <p:nvPr/>
        </p:nvSpPr>
        <p:spPr>
          <a:xfrm>
            <a:off x="2006981" y="2514600"/>
            <a:ext cx="115821" cy="115821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 Rounded MT Bold" panose="020F0704030504030204" pitchFamily="34" charset="77"/>
            </a:endParaRPr>
          </a:p>
        </p:txBody>
      </p:sp>
      <p:sp>
        <p:nvSpPr>
          <p:cNvPr id="112" name="Oval 111"/>
          <p:cNvSpPr>
            <a:spLocks noChangeAspect="1"/>
          </p:cNvSpPr>
          <p:nvPr/>
        </p:nvSpPr>
        <p:spPr>
          <a:xfrm>
            <a:off x="3261106" y="2514600"/>
            <a:ext cx="115821" cy="115821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 Rounded MT Bold" panose="020F0704030504030204" pitchFamily="34" charset="77"/>
            </a:endParaRPr>
          </a:p>
        </p:txBody>
      </p:sp>
      <p:sp>
        <p:nvSpPr>
          <p:cNvPr id="113" name="Oval 112"/>
          <p:cNvSpPr>
            <a:spLocks noChangeAspect="1"/>
          </p:cNvSpPr>
          <p:nvPr/>
        </p:nvSpPr>
        <p:spPr>
          <a:xfrm>
            <a:off x="2222881" y="2514600"/>
            <a:ext cx="115821" cy="115821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 Rounded MT Bold" panose="020F0704030504030204" pitchFamily="34" charset="77"/>
            </a:endParaRPr>
          </a:p>
        </p:txBody>
      </p:sp>
      <p:sp>
        <p:nvSpPr>
          <p:cNvPr id="114" name="Oval 113"/>
          <p:cNvSpPr>
            <a:spLocks noChangeAspect="1"/>
          </p:cNvSpPr>
          <p:nvPr/>
        </p:nvSpPr>
        <p:spPr>
          <a:xfrm>
            <a:off x="3492881" y="2514600"/>
            <a:ext cx="115821" cy="115821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 Rounded MT Bold" panose="020F0704030504030204" pitchFamily="34" charset="77"/>
            </a:endParaRPr>
          </a:p>
        </p:txBody>
      </p:sp>
      <p:sp>
        <p:nvSpPr>
          <p:cNvPr id="115" name="Oval 114"/>
          <p:cNvSpPr>
            <a:spLocks noChangeAspect="1"/>
          </p:cNvSpPr>
          <p:nvPr/>
        </p:nvSpPr>
        <p:spPr>
          <a:xfrm>
            <a:off x="3699256" y="2514600"/>
            <a:ext cx="115821" cy="115821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 Rounded MT Bold" panose="020F0704030504030204" pitchFamily="34" charset="77"/>
            </a:endParaRPr>
          </a:p>
        </p:txBody>
      </p:sp>
      <p:sp>
        <p:nvSpPr>
          <p:cNvPr id="116" name="Oval 115"/>
          <p:cNvSpPr>
            <a:spLocks noChangeAspect="1"/>
          </p:cNvSpPr>
          <p:nvPr/>
        </p:nvSpPr>
        <p:spPr>
          <a:xfrm>
            <a:off x="2435606" y="2514600"/>
            <a:ext cx="115821" cy="115821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 Rounded MT Bold" panose="020F0704030504030204" pitchFamily="34" charset="77"/>
            </a:endParaRPr>
          </a:p>
        </p:txBody>
      </p:sp>
      <p:sp>
        <p:nvSpPr>
          <p:cNvPr id="117" name="Oval 116"/>
          <p:cNvSpPr>
            <a:spLocks noChangeAspect="1"/>
          </p:cNvSpPr>
          <p:nvPr/>
        </p:nvSpPr>
        <p:spPr>
          <a:xfrm>
            <a:off x="2654681" y="2514600"/>
            <a:ext cx="115821" cy="115821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 Rounded MT Bold" panose="020F0704030504030204" pitchFamily="34" charset="77"/>
            </a:endParaRPr>
          </a:p>
        </p:txBody>
      </p:sp>
      <p:sp>
        <p:nvSpPr>
          <p:cNvPr id="118" name="Oval 117"/>
          <p:cNvSpPr>
            <a:spLocks noChangeAspect="1"/>
          </p:cNvSpPr>
          <p:nvPr/>
        </p:nvSpPr>
        <p:spPr>
          <a:xfrm>
            <a:off x="2845181" y="2514600"/>
            <a:ext cx="115821" cy="115821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 Rounded MT Bold" panose="020F0704030504030204" pitchFamily="34" charset="77"/>
            </a:endParaRPr>
          </a:p>
        </p:txBody>
      </p:sp>
      <p:sp>
        <p:nvSpPr>
          <p:cNvPr id="119" name="Oval 118"/>
          <p:cNvSpPr>
            <a:spLocks noChangeAspect="1"/>
          </p:cNvSpPr>
          <p:nvPr/>
        </p:nvSpPr>
        <p:spPr>
          <a:xfrm>
            <a:off x="3927856" y="2514600"/>
            <a:ext cx="115821" cy="115821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 Rounded MT Bold" panose="020F0704030504030204" pitchFamily="34" charset="77"/>
            </a:endParaRPr>
          </a:p>
        </p:txBody>
      </p:sp>
      <p:sp>
        <p:nvSpPr>
          <p:cNvPr id="120" name="Oval 119"/>
          <p:cNvSpPr>
            <a:spLocks noChangeAspect="1"/>
          </p:cNvSpPr>
          <p:nvPr/>
        </p:nvSpPr>
        <p:spPr>
          <a:xfrm>
            <a:off x="4156456" y="2514600"/>
            <a:ext cx="115821" cy="115821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 Rounded MT Bold" panose="020F0704030504030204" pitchFamily="34" charset="77"/>
            </a:endParaRPr>
          </a:p>
        </p:txBody>
      </p:sp>
      <p:sp>
        <p:nvSpPr>
          <p:cNvPr id="121" name="Oval 120"/>
          <p:cNvSpPr>
            <a:spLocks noChangeAspect="1"/>
          </p:cNvSpPr>
          <p:nvPr/>
        </p:nvSpPr>
        <p:spPr>
          <a:xfrm>
            <a:off x="4691131" y="1470027"/>
            <a:ext cx="115821" cy="115821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 Rounded MT Bold" panose="020F0704030504030204" pitchFamily="34" charset="77"/>
            </a:endParaRPr>
          </a:p>
        </p:txBody>
      </p:sp>
      <p:sp>
        <p:nvSpPr>
          <p:cNvPr id="122" name="Oval 121"/>
          <p:cNvSpPr>
            <a:spLocks noChangeAspect="1"/>
          </p:cNvSpPr>
          <p:nvPr/>
        </p:nvSpPr>
        <p:spPr>
          <a:xfrm>
            <a:off x="4919729" y="1470025"/>
            <a:ext cx="115821" cy="115821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 Rounded MT Bold" panose="020F0704030504030204" pitchFamily="34" charset="77"/>
            </a:endParaRPr>
          </a:p>
        </p:txBody>
      </p:sp>
      <p:sp>
        <p:nvSpPr>
          <p:cNvPr id="123" name="Oval 122"/>
          <p:cNvSpPr>
            <a:spLocks noChangeAspect="1"/>
          </p:cNvSpPr>
          <p:nvPr/>
        </p:nvSpPr>
        <p:spPr>
          <a:xfrm>
            <a:off x="5148329" y="1470025"/>
            <a:ext cx="115821" cy="115821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 Rounded MT Bold" panose="020F0704030504030204" pitchFamily="34" charset="77"/>
            </a:endParaRPr>
          </a:p>
        </p:txBody>
      </p:sp>
      <p:sp>
        <p:nvSpPr>
          <p:cNvPr id="124" name="Oval 123"/>
          <p:cNvSpPr>
            <a:spLocks noChangeAspect="1"/>
          </p:cNvSpPr>
          <p:nvPr/>
        </p:nvSpPr>
        <p:spPr>
          <a:xfrm>
            <a:off x="5376929" y="1470025"/>
            <a:ext cx="115821" cy="115821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 Rounded MT Bold" panose="020F0704030504030204" pitchFamily="34" charset="77"/>
            </a:endParaRPr>
          </a:p>
        </p:txBody>
      </p:sp>
      <p:sp>
        <p:nvSpPr>
          <p:cNvPr id="125" name="Oval 124"/>
          <p:cNvSpPr>
            <a:spLocks noChangeAspect="1"/>
          </p:cNvSpPr>
          <p:nvPr/>
        </p:nvSpPr>
        <p:spPr>
          <a:xfrm>
            <a:off x="5605529" y="1470025"/>
            <a:ext cx="115821" cy="115821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 Rounded MT Bold" panose="020F0704030504030204" pitchFamily="34" charset="77"/>
            </a:endParaRPr>
          </a:p>
        </p:txBody>
      </p:sp>
      <p:sp>
        <p:nvSpPr>
          <p:cNvPr id="126" name="Oval 125"/>
          <p:cNvSpPr>
            <a:spLocks noChangeAspect="1"/>
          </p:cNvSpPr>
          <p:nvPr/>
        </p:nvSpPr>
        <p:spPr>
          <a:xfrm>
            <a:off x="7123179" y="3008379"/>
            <a:ext cx="115821" cy="115821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 Rounded MT Bold" panose="020F0704030504030204" pitchFamily="34" charset="77"/>
            </a:endParaRPr>
          </a:p>
        </p:txBody>
      </p:sp>
      <p:sp>
        <p:nvSpPr>
          <p:cNvPr id="127" name="Oval 126"/>
          <p:cNvSpPr>
            <a:spLocks noChangeAspect="1"/>
          </p:cNvSpPr>
          <p:nvPr/>
        </p:nvSpPr>
        <p:spPr>
          <a:xfrm>
            <a:off x="8469379" y="3008379"/>
            <a:ext cx="115821" cy="115821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 Rounded MT Bold" panose="020F0704030504030204" pitchFamily="34" charset="77"/>
            </a:endParaRPr>
          </a:p>
        </p:txBody>
      </p:sp>
      <p:sp>
        <p:nvSpPr>
          <p:cNvPr id="128" name="Oval 127"/>
          <p:cNvSpPr>
            <a:spLocks noChangeAspect="1"/>
          </p:cNvSpPr>
          <p:nvPr/>
        </p:nvSpPr>
        <p:spPr>
          <a:xfrm>
            <a:off x="5829052" y="1470025"/>
            <a:ext cx="115821" cy="115821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 Rounded MT Bold" panose="020F0704030504030204" pitchFamily="34" charset="77"/>
            </a:endParaRPr>
          </a:p>
        </p:txBody>
      </p:sp>
      <p:sp>
        <p:nvSpPr>
          <p:cNvPr id="129" name="Oval 128"/>
          <p:cNvSpPr>
            <a:spLocks noChangeAspect="1"/>
          </p:cNvSpPr>
          <p:nvPr/>
        </p:nvSpPr>
        <p:spPr>
          <a:xfrm>
            <a:off x="6046854" y="1470025"/>
            <a:ext cx="115821" cy="115821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 Rounded MT Bold" panose="020F0704030504030204" pitchFamily="34" charset="77"/>
            </a:endParaRPr>
          </a:p>
        </p:txBody>
      </p:sp>
      <p:sp>
        <p:nvSpPr>
          <p:cNvPr id="130" name="Oval 129"/>
          <p:cNvSpPr>
            <a:spLocks noChangeAspect="1"/>
          </p:cNvSpPr>
          <p:nvPr/>
        </p:nvSpPr>
        <p:spPr>
          <a:xfrm>
            <a:off x="7342254" y="3008379"/>
            <a:ext cx="115821" cy="115821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 Rounded MT Bold" panose="020F0704030504030204" pitchFamily="34" charset="77"/>
            </a:endParaRPr>
          </a:p>
        </p:txBody>
      </p:sp>
      <p:sp>
        <p:nvSpPr>
          <p:cNvPr id="131" name="Oval 130"/>
          <p:cNvSpPr>
            <a:spLocks noChangeAspect="1"/>
          </p:cNvSpPr>
          <p:nvPr/>
        </p:nvSpPr>
        <p:spPr>
          <a:xfrm>
            <a:off x="6304029" y="3008379"/>
            <a:ext cx="115821" cy="115821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 Rounded MT Bold" panose="020F0704030504030204" pitchFamily="34" charset="77"/>
            </a:endParaRPr>
          </a:p>
        </p:txBody>
      </p:sp>
      <p:sp>
        <p:nvSpPr>
          <p:cNvPr id="132" name="Oval 131"/>
          <p:cNvSpPr>
            <a:spLocks noChangeAspect="1"/>
          </p:cNvSpPr>
          <p:nvPr/>
        </p:nvSpPr>
        <p:spPr>
          <a:xfrm>
            <a:off x="7574029" y="3008379"/>
            <a:ext cx="115821" cy="115821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 Rounded MT Bold" panose="020F0704030504030204" pitchFamily="34" charset="77"/>
            </a:endParaRPr>
          </a:p>
        </p:txBody>
      </p:sp>
      <p:sp>
        <p:nvSpPr>
          <p:cNvPr id="133" name="Oval 132"/>
          <p:cNvSpPr>
            <a:spLocks noChangeAspect="1"/>
          </p:cNvSpPr>
          <p:nvPr/>
        </p:nvSpPr>
        <p:spPr>
          <a:xfrm>
            <a:off x="7780404" y="3008379"/>
            <a:ext cx="115821" cy="115821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 Rounded MT Bold" panose="020F0704030504030204" pitchFamily="34" charset="77"/>
            </a:endParaRPr>
          </a:p>
        </p:txBody>
      </p:sp>
      <p:sp>
        <p:nvSpPr>
          <p:cNvPr id="134" name="Oval 133"/>
          <p:cNvSpPr>
            <a:spLocks noChangeAspect="1"/>
          </p:cNvSpPr>
          <p:nvPr/>
        </p:nvSpPr>
        <p:spPr>
          <a:xfrm>
            <a:off x="6516754" y="3008379"/>
            <a:ext cx="115821" cy="115821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 Rounded MT Bold" panose="020F0704030504030204" pitchFamily="34" charset="77"/>
            </a:endParaRPr>
          </a:p>
        </p:txBody>
      </p:sp>
      <p:sp>
        <p:nvSpPr>
          <p:cNvPr id="135" name="Oval 134"/>
          <p:cNvSpPr>
            <a:spLocks noChangeAspect="1"/>
          </p:cNvSpPr>
          <p:nvPr/>
        </p:nvSpPr>
        <p:spPr>
          <a:xfrm>
            <a:off x="6735829" y="3008379"/>
            <a:ext cx="115821" cy="115821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 Rounded MT Bold" panose="020F0704030504030204" pitchFamily="34" charset="77"/>
            </a:endParaRPr>
          </a:p>
        </p:txBody>
      </p:sp>
      <p:sp>
        <p:nvSpPr>
          <p:cNvPr id="136" name="Oval 135"/>
          <p:cNvSpPr>
            <a:spLocks noChangeAspect="1"/>
          </p:cNvSpPr>
          <p:nvPr/>
        </p:nvSpPr>
        <p:spPr>
          <a:xfrm>
            <a:off x="6926329" y="3008379"/>
            <a:ext cx="115821" cy="115821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 Rounded MT Bold" panose="020F0704030504030204" pitchFamily="34" charset="77"/>
            </a:endParaRPr>
          </a:p>
        </p:txBody>
      </p:sp>
      <p:sp>
        <p:nvSpPr>
          <p:cNvPr id="137" name="Oval 136"/>
          <p:cNvSpPr>
            <a:spLocks noChangeAspect="1"/>
          </p:cNvSpPr>
          <p:nvPr/>
        </p:nvSpPr>
        <p:spPr>
          <a:xfrm>
            <a:off x="8009004" y="3008379"/>
            <a:ext cx="115821" cy="115821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 Rounded MT Bold" panose="020F0704030504030204" pitchFamily="34" charset="77"/>
            </a:endParaRPr>
          </a:p>
        </p:txBody>
      </p:sp>
      <p:sp>
        <p:nvSpPr>
          <p:cNvPr id="138" name="Oval 137"/>
          <p:cNvSpPr>
            <a:spLocks noChangeAspect="1"/>
          </p:cNvSpPr>
          <p:nvPr/>
        </p:nvSpPr>
        <p:spPr>
          <a:xfrm>
            <a:off x="8237604" y="3008379"/>
            <a:ext cx="115821" cy="115821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 Rounded MT Bold" panose="020F0704030504030204" pitchFamily="34" charset="77"/>
            </a:endParaRPr>
          </a:p>
        </p:txBody>
      </p:sp>
      <p:cxnSp>
        <p:nvCxnSpPr>
          <p:cNvPr id="139" name="Straight Connector 138"/>
          <p:cNvCxnSpPr/>
          <p:nvPr/>
        </p:nvCxnSpPr>
        <p:spPr>
          <a:xfrm>
            <a:off x="711200" y="2568575"/>
            <a:ext cx="3632200" cy="12700"/>
          </a:xfrm>
          <a:prstGeom prst="line">
            <a:avLst/>
          </a:prstGeom>
          <a:ln w="19050" cmpd="sng">
            <a:solidFill>
              <a:schemeClr val="bg2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/>
          <p:cNvCxnSpPr/>
          <p:nvPr/>
        </p:nvCxnSpPr>
        <p:spPr>
          <a:xfrm flipV="1">
            <a:off x="6251575" y="3063875"/>
            <a:ext cx="2635250" cy="15875"/>
          </a:xfrm>
          <a:prstGeom prst="line">
            <a:avLst/>
          </a:prstGeom>
          <a:ln w="19050" cmpd="sng">
            <a:solidFill>
              <a:schemeClr val="bg2">
                <a:lumMod val="40000"/>
                <a:lumOff val="60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/>
          <p:cNvCxnSpPr/>
          <p:nvPr/>
        </p:nvCxnSpPr>
        <p:spPr>
          <a:xfrm>
            <a:off x="4343400" y="1524000"/>
            <a:ext cx="0" cy="1066800"/>
          </a:xfrm>
          <a:prstGeom prst="line">
            <a:avLst/>
          </a:prstGeom>
          <a:ln w="19050" cmpd="sng">
            <a:solidFill>
              <a:schemeClr val="bg2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/>
          <p:cNvCxnSpPr/>
          <p:nvPr/>
        </p:nvCxnSpPr>
        <p:spPr>
          <a:xfrm flipH="1">
            <a:off x="6257925" y="1517650"/>
            <a:ext cx="3175" cy="1568450"/>
          </a:xfrm>
          <a:prstGeom prst="line">
            <a:avLst/>
          </a:prstGeom>
          <a:ln w="19050" cmpd="sng">
            <a:solidFill>
              <a:schemeClr val="bg2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/>
          <p:cNvCxnSpPr/>
          <p:nvPr/>
        </p:nvCxnSpPr>
        <p:spPr>
          <a:xfrm flipV="1">
            <a:off x="4337050" y="1527175"/>
            <a:ext cx="1930400" cy="3175"/>
          </a:xfrm>
          <a:prstGeom prst="line">
            <a:avLst/>
          </a:prstGeom>
          <a:ln w="19050" cmpd="sng">
            <a:solidFill>
              <a:schemeClr val="bg2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Arrow Connector 169"/>
          <p:cNvCxnSpPr/>
          <p:nvPr/>
        </p:nvCxnSpPr>
        <p:spPr>
          <a:xfrm flipH="1" flipV="1">
            <a:off x="4495800" y="1905000"/>
            <a:ext cx="2667000" cy="76200"/>
          </a:xfrm>
          <a:prstGeom prst="straightConnector1">
            <a:avLst/>
          </a:prstGeom>
          <a:ln>
            <a:solidFill>
              <a:schemeClr val="bg1">
                <a:lumMod val="50000"/>
                <a:lumOff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/>
          <p:cNvCxnSpPr/>
          <p:nvPr/>
        </p:nvCxnSpPr>
        <p:spPr>
          <a:xfrm flipH="1">
            <a:off x="6400800" y="2209800"/>
            <a:ext cx="838200" cy="457200"/>
          </a:xfrm>
          <a:prstGeom prst="straightConnector1">
            <a:avLst/>
          </a:prstGeom>
          <a:ln>
            <a:solidFill>
              <a:schemeClr val="bg1">
                <a:lumMod val="50000"/>
                <a:lumOff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7" name="Title 1"/>
          <p:cNvSpPr txBox="1">
            <a:spLocks/>
          </p:cNvSpPr>
          <p:nvPr/>
        </p:nvSpPr>
        <p:spPr>
          <a:xfrm>
            <a:off x="7018465" y="1524000"/>
            <a:ext cx="2277935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>
                <a:solidFill>
                  <a:srgbClr val="A6A6A6"/>
                </a:solidFill>
                <a:latin typeface="Arial Rounded MT Bold" panose="020F0704030504030204" pitchFamily="34" charset="77"/>
              </a:rPr>
              <a:t>Ancestral</a:t>
            </a:r>
          </a:p>
          <a:p>
            <a:r>
              <a:rPr lang="en-US" sz="2000" b="1" dirty="0">
                <a:solidFill>
                  <a:srgbClr val="A6A6A6"/>
                </a:solidFill>
                <a:latin typeface="Arial Rounded MT Bold" panose="020F0704030504030204" pitchFamily="34" charset="77"/>
              </a:rPr>
              <a:t>recombination</a:t>
            </a:r>
          </a:p>
          <a:p>
            <a:endParaRPr lang="en-US" sz="2000" b="1" dirty="0">
              <a:solidFill>
                <a:srgbClr val="A6A6A6"/>
              </a:solidFill>
              <a:latin typeface="Arial Rounded MT Bold" panose="020F0704030504030204" pitchFamily="34" charset="77"/>
            </a:endParaRPr>
          </a:p>
        </p:txBody>
      </p:sp>
      <p:cxnSp>
        <p:nvCxnSpPr>
          <p:cNvPr id="178" name="Straight Arrow Connector 177"/>
          <p:cNvCxnSpPr/>
          <p:nvPr/>
        </p:nvCxnSpPr>
        <p:spPr>
          <a:xfrm flipH="1" flipV="1">
            <a:off x="1676400" y="3657600"/>
            <a:ext cx="381000" cy="304800"/>
          </a:xfrm>
          <a:prstGeom prst="straightConnector1">
            <a:avLst/>
          </a:prstGeom>
          <a:ln>
            <a:solidFill>
              <a:schemeClr val="bg1">
                <a:lumMod val="50000"/>
                <a:lumOff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9" name="Title 1"/>
          <p:cNvSpPr txBox="1">
            <a:spLocks/>
          </p:cNvSpPr>
          <p:nvPr/>
        </p:nvSpPr>
        <p:spPr>
          <a:xfrm>
            <a:off x="1752600" y="3886200"/>
            <a:ext cx="2277935" cy="533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>
                <a:solidFill>
                  <a:srgbClr val="A6A6A6"/>
                </a:solidFill>
                <a:latin typeface="Arial Rounded MT Bold" panose="020F0704030504030204" pitchFamily="34" charset="77"/>
              </a:rPr>
              <a:t>Genetic variant</a:t>
            </a:r>
          </a:p>
          <a:p>
            <a:endParaRPr lang="en-US" sz="2000" b="1" dirty="0">
              <a:solidFill>
                <a:srgbClr val="A6A6A6"/>
              </a:solidFill>
              <a:latin typeface="Arial Rounded MT Bold" panose="020F0704030504030204" pitchFamily="34" charset="77"/>
            </a:endParaRPr>
          </a:p>
        </p:txBody>
      </p:sp>
      <p:cxnSp>
        <p:nvCxnSpPr>
          <p:cNvPr id="183" name="Straight Connector 182"/>
          <p:cNvCxnSpPr/>
          <p:nvPr/>
        </p:nvCxnSpPr>
        <p:spPr>
          <a:xfrm>
            <a:off x="695325" y="2708275"/>
            <a:ext cx="0" cy="685800"/>
          </a:xfrm>
          <a:prstGeom prst="line">
            <a:avLst/>
          </a:prstGeom>
          <a:ln w="19050" cmpd="sng">
            <a:solidFill>
              <a:schemeClr val="bg2">
                <a:lumMod val="40000"/>
                <a:lumOff val="60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/>
          <p:cNvCxnSpPr/>
          <p:nvPr/>
        </p:nvCxnSpPr>
        <p:spPr>
          <a:xfrm flipV="1">
            <a:off x="457200" y="1524000"/>
            <a:ext cx="0" cy="1981200"/>
          </a:xfrm>
          <a:prstGeom prst="line">
            <a:avLst/>
          </a:prstGeom>
          <a:ln w="19050" cmpd="sng">
            <a:solidFill>
              <a:schemeClr val="bg1">
                <a:lumMod val="50000"/>
                <a:lumOff val="50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7" name="Title 1"/>
          <p:cNvSpPr txBox="1">
            <a:spLocks/>
          </p:cNvSpPr>
          <p:nvPr/>
        </p:nvSpPr>
        <p:spPr>
          <a:xfrm rot="16200000">
            <a:off x="-457201" y="2167668"/>
            <a:ext cx="1634268" cy="65173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>
                <a:solidFill>
                  <a:srgbClr val="A6A6A6"/>
                </a:solidFill>
                <a:latin typeface="Arial Rounded MT Bold" panose="020F0704030504030204" pitchFamily="34" charset="77"/>
              </a:rPr>
              <a:t>Time</a:t>
            </a:r>
          </a:p>
          <a:p>
            <a:endParaRPr lang="en-US" sz="2000" b="1" dirty="0">
              <a:solidFill>
                <a:srgbClr val="A6A6A6"/>
              </a:solidFill>
              <a:latin typeface="Arial Rounded MT Bold" panose="020F0704030504030204" pitchFamily="34" charset="77"/>
            </a:endParaRPr>
          </a:p>
        </p:txBody>
      </p:sp>
      <p:cxnSp>
        <p:nvCxnSpPr>
          <p:cNvPr id="190" name="Straight Connector 189"/>
          <p:cNvCxnSpPr/>
          <p:nvPr/>
        </p:nvCxnSpPr>
        <p:spPr>
          <a:xfrm>
            <a:off x="939800" y="2708275"/>
            <a:ext cx="0" cy="685800"/>
          </a:xfrm>
          <a:prstGeom prst="line">
            <a:avLst/>
          </a:prstGeom>
          <a:ln w="19050" cmpd="sng">
            <a:solidFill>
              <a:schemeClr val="bg2">
                <a:lumMod val="40000"/>
                <a:lumOff val="60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Connector 190"/>
          <p:cNvCxnSpPr/>
          <p:nvPr/>
        </p:nvCxnSpPr>
        <p:spPr>
          <a:xfrm>
            <a:off x="1162050" y="2708275"/>
            <a:ext cx="0" cy="685800"/>
          </a:xfrm>
          <a:prstGeom prst="line">
            <a:avLst/>
          </a:prstGeom>
          <a:ln w="19050" cmpd="sng">
            <a:solidFill>
              <a:schemeClr val="bg2">
                <a:lumMod val="40000"/>
                <a:lumOff val="60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Connector 191"/>
          <p:cNvCxnSpPr/>
          <p:nvPr/>
        </p:nvCxnSpPr>
        <p:spPr>
          <a:xfrm>
            <a:off x="1393825" y="2708275"/>
            <a:ext cx="0" cy="685800"/>
          </a:xfrm>
          <a:prstGeom prst="line">
            <a:avLst/>
          </a:prstGeom>
          <a:ln w="19050" cmpd="sng">
            <a:solidFill>
              <a:schemeClr val="bg2">
                <a:lumMod val="40000"/>
                <a:lumOff val="60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Connector 192"/>
          <p:cNvCxnSpPr/>
          <p:nvPr/>
        </p:nvCxnSpPr>
        <p:spPr>
          <a:xfrm>
            <a:off x="1622425" y="2708275"/>
            <a:ext cx="0" cy="685800"/>
          </a:xfrm>
          <a:prstGeom prst="line">
            <a:avLst/>
          </a:prstGeom>
          <a:ln w="19050" cmpd="sng">
            <a:solidFill>
              <a:schemeClr val="bg2">
                <a:lumMod val="40000"/>
                <a:lumOff val="60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Connector 193"/>
          <p:cNvCxnSpPr/>
          <p:nvPr/>
        </p:nvCxnSpPr>
        <p:spPr>
          <a:xfrm>
            <a:off x="1844675" y="2708275"/>
            <a:ext cx="0" cy="685800"/>
          </a:xfrm>
          <a:prstGeom prst="line">
            <a:avLst/>
          </a:prstGeom>
          <a:ln w="19050" cmpd="sng">
            <a:solidFill>
              <a:schemeClr val="bg2">
                <a:lumMod val="40000"/>
                <a:lumOff val="60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Connector 194"/>
          <p:cNvCxnSpPr/>
          <p:nvPr/>
        </p:nvCxnSpPr>
        <p:spPr>
          <a:xfrm>
            <a:off x="7181850" y="3143250"/>
            <a:ext cx="0" cy="274317"/>
          </a:xfrm>
          <a:prstGeom prst="line">
            <a:avLst/>
          </a:prstGeom>
          <a:ln w="19050" cmpd="sng">
            <a:solidFill>
              <a:schemeClr val="bg2">
                <a:lumMod val="40000"/>
                <a:lumOff val="60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Connector 195"/>
          <p:cNvCxnSpPr/>
          <p:nvPr/>
        </p:nvCxnSpPr>
        <p:spPr>
          <a:xfrm>
            <a:off x="7400925" y="3149600"/>
            <a:ext cx="0" cy="274317"/>
          </a:xfrm>
          <a:prstGeom prst="line">
            <a:avLst/>
          </a:prstGeom>
          <a:ln w="19050" cmpd="sng">
            <a:solidFill>
              <a:schemeClr val="bg2">
                <a:lumMod val="40000"/>
                <a:lumOff val="60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/>
          <p:cNvCxnSpPr/>
          <p:nvPr/>
        </p:nvCxnSpPr>
        <p:spPr>
          <a:xfrm>
            <a:off x="7632700" y="3149600"/>
            <a:ext cx="0" cy="274317"/>
          </a:xfrm>
          <a:prstGeom prst="line">
            <a:avLst/>
          </a:prstGeom>
          <a:ln w="19050" cmpd="sng">
            <a:solidFill>
              <a:schemeClr val="bg2">
                <a:lumMod val="40000"/>
                <a:lumOff val="60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Connector 197"/>
          <p:cNvCxnSpPr/>
          <p:nvPr/>
        </p:nvCxnSpPr>
        <p:spPr>
          <a:xfrm>
            <a:off x="7832725" y="3149600"/>
            <a:ext cx="0" cy="274317"/>
          </a:xfrm>
          <a:prstGeom prst="line">
            <a:avLst/>
          </a:prstGeom>
          <a:ln w="19050" cmpd="sng">
            <a:solidFill>
              <a:schemeClr val="bg2">
                <a:lumMod val="40000"/>
                <a:lumOff val="60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Connector 198"/>
          <p:cNvCxnSpPr/>
          <p:nvPr/>
        </p:nvCxnSpPr>
        <p:spPr>
          <a:xfrm>
            <a:off x="8061325" y="3149600"/>
            <a:ext cx="0" cy="274317"/>
          </a:xfrm>
          <a:prstGeom prst="line">
            <a:avLst/>
          </a:prstGeom>
          <a:ln w="19050" cmpd="sng">
            <a:solidFill>
              <a:schemeClr val="bg2">
                <a:lumMod val="40000"/>
                <a:lumOff val="60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/>
          <p:cNvCxnSpPr/>
          <p:nvPr/>
        </p:nvCxnSpPr>
        <p:spPr>
          <a:xfrm>
            <a:off x="8293100" y="3149600"/>
            <a:ext cx="0" cy="274317"/>
          </a:xfrm>
          <a:prstGeom prst="line">
            <a:avLst/>
          </a:prstGeom>
          <a:ln w="19050" cmpd="sng">
            <a:solidFill>
              <a:schemeClr val="bg2">
                <a:lumMod val="40000"/>
                <a:lumOff val="60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Connector 200"/>
          <p:cNvCxnSpPr/>
          <p:nvPr/>
        </p:nvCxnSpPr>
        <p:spPr>
          <a:xfrm>
            <a:off x="8524875" y="3143250"/>
            <a:ext cx="0" cy="274317"/>
          </a:xfrm>
          <a:prstGeom prst="line">
            <a:avLst/>
          </a:prstGeom>
          <a:ln w="19050" cmpd="sng">
            <a:solidFill>
              <a:schemeClr val="bg2">
                <a:lumMod val="40000"/>
                <a:lumOff val="60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3" name="Title 1"/>
          <p:cNvSpPr txBox="1">
            <a:spLocks/>
          </p:cNvSpPr>
          <p:nvPr/>
        </p:nvSpPr>
        <p:spPr>
          <a:xfrm>
            <a:off x="838200" y="1219200"/>
            <a:ext cx="32004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>
                <a:solidFill>
                  <a:srgbClr val="A6A6A6"/>
                </a:solidFill>
                <a:latin typeface="Arial Rounded MT Bold" panose="020F0704030504030204" pitchFamily="34" charset="77"/>
              </a:rPr>
              <a:t>Inferred segmental track</a:t>
            </a:r>
          </a:p>
          <a:p>
            <a:endParaRPr lang="en-US" sz="2000" b="1" dirty="0">
              <a:solidFill>
                <a:srgbClr val="A6A6A6"/>
              </a:solidFill>
              <a:latin typeface="Arial Rounded MT Bold" panose="020F0704030504030204" pitchFamily="34" charset="77"/>
            </a:endParaRPr>
          </a:p>
        </p:txBody>
      </p:sp>
      <p:sp>
        <p:nvSpPr>
          <p:cNvPr id="205" name="Left Brace 204"/>
          <p:cNvSpPr/>
          <p:nvPr/>
        </p:nvSpPr>
        <p:spPr>
          <a:xfrm rot="5400000">
            <a:off x="2209800" y="381000"/>
            <a:ext cx="533400" cy="3581400"/>
          </a:xfrm>
          <a:prstGeom prst="leftBrac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Arial Rounded MT Bold" panose="020F0704030504030204" pitchFamily="34" charset="77"/>
            </a:endParaRPr>
          </a:p>
        </p:txBody>
      </p:sp>
      <p:pic>
        <p:nvPicPr>
          <p:cNvPr id="206" name="Picture 205"/>
          <p:cNvPicPr>
            <a:picLocks noChangeAspect="1"/>
          </p:cNvPicPr>
          <p:nvPr/>
        </p:nvPicPr>
        <p:blipFill rotWithShape="1">
          <a:blip r:embed="rId3"/>
          <a:srcRect t="4804"/>
          <a:stretch/>
        </p:blipFill>
        <p:spPr>
          <a:xfrm>
            <a:off x="9372600" y="2209800"/>
            <a:ext cx="2142391" cy="1901502"/>
          </a:xfrm>
          <a:prstGeom prst="rect">
            <a:avLst/>
          </a:prstGeom>
        </p:spPr>
      </p:pic>
      <p:sp>
        <p:nvSpPr>
          <p:cNvPr id="207" name="TextBox 206"/>
          <p:cNvSpPr txBox="1"/>
          <p:nvPr/>
        </p:nvSpPr>
        <p:spPr>
          <a:xfrm>
            <a:off x="3124200" y="6162814"/>
            <a:ext cx="4191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A6A6A6"/>
                </a:solidFill>
                <a:latin typeface="Arial Rounded MT Bold" panose="020F0704030504030204" pitchFamily="34" charset="77"/>
                <a:cs typeface="Calibri"/>
              </a:rPr>
              <a:t>Position across the genome (kb)</a:t>
            </a:r>
          </a:p>
        </p:txBody>
      </p:sp>
      <p:sp>
        <p:nvSpPr>
          <p:cNvPr id="209" name="Title 1"/>
          <p:cNvSpPr txBox="1">
            <a:spLocks/>
          </p:cNvSpPr>
          <p:nvPr/>
        </p:nvSpPr>
        <p:spPr>
          <a:xfrm rot="16200000">
            <a:off x="-262657" y="5012459"/>
            <a:ext cx="1227850" cy="65173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>
                <a:solidFill>
                  <a:srgbClr val="A6A6A6"/>
                </a:solidFill>
                <a:latin typeface="Arial Rounded MT Bold" panose="020F0704030504030204" pitchFamily="34" charset="77"/>
              </a:rPr>
              <a:t>Time</a:t>
            </a:r>
          </a:p>
          <a:p>
            <a:endParaRPr lang="en-US" sz="2000" b="1" dirty="0">
              <a:solidFill>
                <a:srgbClr val="A6A6A6"/>
              </a:solidFill>
              <a:latin typeface="Arial Rounded MT Bold" panose="020F0704030504030204" pitchFamily="34" charset="77"/>
            </a:endParaRPr>
          </a:p>
        </p:txBody>
      </p:sp>
      <p:cxnSp>
        <p:nvCxnSpPr>
          <p:cNvPr id="210" name="Straight Connector 209"/>
          <p:cNvCxnSpPr/>
          <p:nvPr/>
        </p:nvCxnSpPr>
        <p:spPr>
          <a:xfrm flipV="1">
            <a:off x="457200" y="4432300"/>
            <a:ext cx="0" cy="1600200"/>
          </a:xfrm>
          <a:prstGeom prst="line">
            <a:avLst/>
          </a:prstGeom>
          <a:ln w="19050" cmpd="sng">
            <a:solidFill>
              <a:schemeClr val="bg1">
                <a:lumMod val="50000"/>
                <a:lumOff val="50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5702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" grpId="0" animBg="1"/>
      <p:bldP spid="104" grpId="0" animBg="1"/>
      <p:bldP spid="105" grpId="0" animBg="1"/>
      <p:bldP spid="106" grpId="0" animBg="1"/>
      <p:bldP spid="107" grpId="0" animBg="1"/>
      <p:bldP spid="108" grpId="0" animBg="1"/>
      <p:bldP spid="109" grpId="0" animBg="1"/>
      <p:bldP spid="110" grpId="0" animBg="1"/>
      <p:bldP spid="111" grpId="0" animBg="1"/>
      <p:bldP spid="112" grpId="0" animBg="1"/>
      <p:bldP spid="113" grpId="0" animBg="1"/>
      <p:bldP spid="114" grpId="0" animBg="1"/>
      <p:bldP spid="115" grpId="0" animBg="1"/>
      <p:bldP spid="116" grpId="0" animBg="1"/>
      <p:bldP spid="117" grpId="0" animBg="1"/>
      <p:bldP spid="118" grpId="0" animBg="1"/>
      <p:bldP spid="119" grpId="0" animBg="1"/>
      <p:bldP spid="120" grpId="0" animBg="1"/>
      <p:bldP spid="121" grpId="0" animBg="1"/>
      <p:bldP spid="122" grpId="0" animBg="1"/>
      <p:bldP spid="123" grpId="0" animBg="1"/>
      <p:bldP spid="124" grpId="0" animBg="1"/>
      <p:bldP spid="125" grpId="0" animBg="1"/>
      <p:bldP spid="126" grpId="0" animBg="1"/>
      <p:bldP spid="127" grpId="0" animBg="1"/>
      <p:bldP spid="128" grpId="0" animBg="1"/>
      <p:bldP spid="129" grpId="0" animBg="1"/>
      <p:bldP spid="130" grpId="0" animBg="1"/>
      <p:bldP spid="131" grpId="0" animBg="1"/>
      <p:bldP spid="132" grpId="0" animBg="1"/>
      <p:bldP spid="133" grpId="0" animBg="1"/>
      <p:bldP spid="134" grpId="0" animBg="1"/>
      <p:bldP spid="135" grpId="0" animBg="1"/>
      <p:bldP spid="136" grpId="0" animBg="1"/>
      <p:bldP spid="137" grpId="0" animBg="1"/>
      <p:bldP spid="138" grpId="0" animBg="1"/>
      <p:bldP spid="177" grpId="0"/>
      <p:bldP spid="203" grpId="0"/>
      <p:bldP spid="205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2158" y="77678"/>
            <a:ext cx="2193692" cy="686126"/>
          </a:xfrm>
          <a:prstGeom prst="rect">
            <a:avLst/>
          </a:prstGeom>
        </p:spPr>
        <p:txBody>
          <a:bodyPr vert="horz" wrap="square" lIns="0" tIns="893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8929">
              <a:spcBef>
                <a:spcPts val="70"/>
              </a:spcBef>
            </a:pPr>
            <a:r>
              <a:rPr dirty="0">
                <a:solidFill>
                  <a:srgbClr val="0070C0"/>
                </a:solidFill>
                <a:latin typeface="Arial Rounded MT Bold" panose="020F0704030504030204" pitchFamily="34" charset="77"/>
              </a:rPr>
              <a:t>PSMC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26768" y="3893348"/>
            <a:ext cx="8490463" cy="1858883"/>
          </a:xfrm>
          <a:prstGeom prst="rect">
            <a:avLst/>
          </a:prstGeom>
        </p:spPr>
        <p:txBody>
          <a:bodyPr vert="horz" wrap="square" lIns="0" tIns="37505" rIns="0" bIns="0" rtlCol="0">
            <a:spAutoFit/>
          </a:bodyPr>
          <a:lstStyle/>
          <a:p>
            <a:pPr marL="404054" marR="3572" indent="-395125">
              <a:lnSpc>
                <a:spcPts val="3234"/>
              </a:lnSpc>
              <a:spcBef>
                <a:spcPts val="295"/>
              </a:spcBef>
              <a:buSzPct val="171250"/>
              <a:buChar char="•"/>
              <a:tabLst>
                <a:tab pos="404500" algn="l"/>
                <a:tab pos="5295562" algn="l"/>
                <a:tab pos="6793465" algn="l"/>
                <a:tab pos="7586839" algn="l"/>
              </a:tabLst>
            </a:pPr>
            <a:r>
              <a:rPr sz="2812" dirty="0">
                <a:latin typeface="Arial Rounded MT Bold" panose="020F0704030504030204" pitchFamily="34" charset="77"/>
                <a:cs typeface="Arial"/>
              </a:rPr>
              <a:t>Estimate effective population size</a:t>
            </a:r>
            <a:r>
              <a:rPr lang="en-US" sz="2812" dirty="0">
                <a:latin typeface="Arial Rounded MT Bold" panose="020F0704030504030204" pitchFamily="34" charset="77"/>
                <a:cs typeface="Arial"/>
              </a:rPr>
              <a:t> </a:t>
            </a:r>
            <a:r>
              <a:rPr sz="2812" dirty="0">
                <a:latin typeface="Arial Rounded MT Bold" panose="020F0704030504030204" pitchFamily="34" charset="77"/>
                <a:cs typeface="Arial"/>
              </a:rPr>
              <a:t>over time	from</a:t>
            </a:r>
            <a:r>
              <a:rPr lang="en-US" sz="2812" dirty="0">
                <a:latin typeface="Arial Rounded MT Bold" panose="020F0704030504030204" pitchFamily="34" charset="77"/>
                <a:cs typeface="Arial"/>
              </a:rPr>
              <a:t> </a:t>
            </a:r>
            <a:r>
              <a:rPr sz="2812" dirty="0">
                <a:latin typeface="Arial Rounded MT Bold" panose="020F0704030504030204" pitchFamily="34" charset="77"/>
                <a:cs typeface="Arial"/>
              </a:rPr>
              <a:t>a  single unphased genome.</a:t>
            </a:r>
          </a:p>
          <a:p>
            <a:pPr marL="404054" marR="499152" indent="-395125">
              <a:lnSpc>
                <a:spcPts val="3234"/>
              </a:lnSpc>
              <a:spcBef>
                <a:spcPts val="1406"/>
              </a:spcBef>
              <a:buSzPct val="171250"/>
              <a:buChar char="•"/>
              <a:tabLst>
                <a:tab pos="404500" algn="l"/>
                <a:tab pos="979105" algn="l"/>
                <a:tab pos="2644879" algn="l"/>
              </a:tabLst>
            </a:pPr>
            <a:r>
              <a:rPr sz="2812" dirty="0">
                <a:latin typeface="Arial Rounded MT Bold" panose="020F0704030504030204" pitchFamily="34" charset="77"/>
                <a:cs typeface="Arial"/>
              </a:rPr>
              <a:t>No	parametric</a:t>
            </a:r>
            <a:r>
              <a:rPr lang="en-US" sz="2812" dirty="0">
                <a:latin typeface="Arial Rounded MT Bold" panose="020F0704030504030204" pitchFamily="34" charset="77"/>
                <a:cs typeface="Arial"/>
              </a:rPr>
              <a:t> </a:t>
            </a:r>
            <a:r>
              <a:rPr sz="2812" dirty="0">
                <a:latin typeface="Arial Rounded MT Bold" panose="020F0704030504030204" pitchFamily="34" charset="77"/>
                <a:cs typeface="Arial"/>
              </a:rPr>
              <a:t>model (e.g. exponential growth)  assumed.</a:t>
            </a:r>
          </a:p>
        </p:txBody>
      </p:sp>
      <p:sp>
        <p:nvSpPr>
          <p:cNvPr id="4" name="object 4"/>
          <p:cNvSpPr/>
          <p:nvPr/>
        </p:nvSpPr>
        <p:spPr>
          <a:xfrm>
            <a:off x="2742190" y="2929651"/>
            <a:ext cx="43755" cy="0"/>
          </a:xfrm>
          <a:custGeom>
            <a:avLst/>
            <a:gdLst/>
            <a:ahLst/>
            <a:cxnLst/>
            <a:rect l="l" t="t" r="r" b="b"/>
            <a:pathLst>
              <a:path w="62229">
                <a:moveTo>
                  <a:pt x="0" y="0"/>
                </a:moveTo>
                <a:lnTo>
                  <a:pt x="61699" y="0"/>
                </a:lnTo>
              </a:path>
            </a:pathLst>
          </a:custGeom>
          <a:ln w="13935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" name="object 5"/>
          <p:cNvSpPr/>
          <p:nvPr/>
        </p:nvSpPr>
        <p:spPr>
          <a:xfrm>
            <a:off x="2742190" y="2889037"/>
            <a:ext cx="21431" cy="0"/>
          </a:xfrm>
          <a:custGeom>
            <a:avLst/>
            <a:gdLst/>
            <a:ahLst/>
            <a:cxnLst/>
            <a:rect l="l" t="t" r="r" b="b"/>
            <a:pathLst>
              <a:path w="30479">
                <a:moveTo>
                  <a:pt x="0" y="0"/>
                </a:moveTo>
                <a:lnTo>
                  <a:pt x="30397" y="0"/>
                </a:lnTo>
              </a:path>
            </a:pathLst>
          </a:custGeom>
          <a:ln w="13935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6" name="object 6"/>
          <p:cNvSpPr/>
          <p:nvPr/>
        </p:nvSpPr>
        <p:spPr>
          <a:xfrm>
            <a:off x="2742190" y="2848422"/>
            <a:ext cx="21431" cy="0"/>
          </a:xfrm>
          <a:custGeom>
            <a:avLst/>
            <a:gdLst/>
            <a:ahLst/>
            <a:cxnLst/>
            <a:rect l="l" t="t" r="r" b="b"/>
            <a:pathLst>
              <a:path w="30479">
                <a:moveTo>
                  <a:pt x="0" y="0"/>
                </a:moveTo>
                <a:lnTo>
                  <a:pt x="30397" y="0"/>
                </a:lnTo>
              </a:path>
            </a:pathLst>
          </a:custGeom>
          <a:ln w="13935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7" name="object 7"/>
          <p:cNvSpPr/>
          <p:nvPr/>
        </p:nvSpPr>
        <p:spPr>
          <a:xfrm>
            <a:off x="2742190" y="2807788"/>
            <a:ext cx="21431" cy="0"/>
          </a:xfrm>
          <a:custGeom>
            <a:avLst/>
            <a:gdLst/>
            <a:ahLst/>
            <a:cxnLst/>
            <a:rect l="l" t="t" r="r" b="b"/>
            <a:pathLst>
              <a:path w="30479">
                <a:moveTo>
                  <a:pt x="0" y="0"/>
                </a:moveTo>
                <a:lnTo>
                  <a:pt x="30397" y="0"/>
                </a:lnTo>
              </a:path>
            </a:pathLst>
          </a:custGeom>
          <a:ln w="13935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8" name="object 8"/>
          <p:cNvSpPr/>
          <p:nvPr/>
        </p:nvSpPr>
        <p:spPr>
          <a:xfrm>
            <a:off x="2742190" y="2767172"/>
            <a:ext cx="21431" cy="0"/>
          </a:xfrm>
          <a:custGeom>
            <a:avLst/>
            <a:gdLst/>
            <a:ahLst/>
            <a:cxnLst/>
            <a:rect l="l" t="t" r="r" b="b"/>
            <a:pathLst>
              <a:path w="30479">
                <a:moveTo>
                  <a:pt x="0" y="0"/>
                </a:moveTo>
                <a:lnTo>
                  <a:pt x="30397" y="0"/>
                </a:lnTo>
              </a:path>
            </a:pathLst>
          </a:custGeom>
          <a:ln w="13935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9" name="object 9"/>
          <p:cNvSpPr/>
          <p:nvPr/>
        </p:nvSpPr>
        <p:spPr>
          <a:xfrm>
            <a:off x="2742190" y="2726558"/>
            <a:ext cx="21431" cy="0"/>
          </a:xfrm>
          <a:custGeom>
            <a:avLst/>
            <a:gdLst/>
            <a:ahLst/>
            <a:cxnLst/>
            <a:rect l="l" t="t" r="r" b="b"/>
            <a:pathLst>
              <a:path w="30479">
                <a:moveTo>
                  <a:pt x="0" y="0"/>
                </a:moveTo>
                <a:lnTo>
                  <a:pt x="30397" y="0"/>
                </a:lnTo>
              </a:path>
            </a:pathLst>
          </a:custGeom>
          <a:ln w="13935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0" name="object 10"/>
          <p:cNvSpPr/>
          <p:nvPr/>
        </p:nvSpPr>
        <p:spPr>
          <a:xfrm>
            <a:off x="2742190" y="2685961"/>
            <a:ext cx="21431" cy="0"/>
          </a:xfrm>
          <a:custGeom>
            <a:avLst/>
            <a:gdLst/>
            <a:ahLst/>
            <a:cxnLst/>
            <a:rect l="l" t="t" r="r" b="b"/>
            <a:pathLst>
              <a:path w="30479">
                <a:moveTo>
                  <a:pt x="0" y="0"/>
                </a:moveTo>
                <a:lnTo>
                  <a:pt x="30397" y="0"/>
                </a:lnTo>
              </a:path>
            </a:pathLst>
          </a:custGeom>
          <a:ln w="13935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1" name="object 11"/>
          <p:cNvSpPr/>
          <p:nvPr/>
        </p:nvSpPr>
        <p:spPr>
          <a:xfrm>
            <a:off x="2742190" y="2645328"/>
            <a:ext cx="21431" cy="0"/>
          </a:xfrm>
          <a:custGeom>
            <a:avLst/>
            <a:gdLst/>
            <a:ahLst/>
            <a:cxnLst/>
            <a:rect l="l" t="t" r="r" b="b"/>
            <a:pathLst>
              <a:path w="30479">
                <a:moveTo>
                  <a:pt x="0" y="0"/>
                </a:moveTo>
                <a:lnTo>
                  <a:pt x="30397" y="0"/>
                </a:lnTo>
              </a:path>
            </a:pathLst>
          </a:custGeom>
          <a:ln w="13935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2" name="object 12"/>
          <p:cNvSpPr/>
          <p:nvPr/>
        </p:nvSpPr>
        <p:spPr>
          <a:xfrm>
            <a:off x="2742190" y="2604712"/>
            <a:ext cx="21431" cy="0"/>
          </a:xfrm>
          <a:custGeom>
            <a:avLst/>
            <a:gdLst/>
            <a:ahLst/>
            <a:cxnLst/>
            <a:rect l="l" t="t" r="r" b="b"/>
            <a:pathLst>
              <a:path w="30479">
                <a:moveTo>
                  <a:pt x="0" y="0"/>
                </a:moveTo>
                <a:lnTo>
                  <a:pt x="30397" y="0"/>
                </a:lnTo>
              </a:path>
            </a:pathLst>
          </a:custGeom>
          <a:ln w="13935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3" name="object 13"/>
          <p:cNvSpPr/>
          <p:nvPr/>
        </p:nvSpPr>
        <p:spPr>
          <a:xfrm>
            <a:off x="2742190" y="2564078"/>
            <a:ext cx="21431" cy="0"/>
          </a:xfrm>
          <a:custGeom>
            <a:avLst/>
            <a:gdLst/>
            <a:ahLst/>
            <a:cxnLst/>
            <a:rect l="l" t="t" r="r" b="b"/>
            <a:pathLst>
              <a:path w="30479">
                <a:moveTo>
                  <a:pt x="0" y="0"/>
                </a:moveTo>
                <a:lnTo>
                  <a:pt x="30397" y="0"/>
                </a:lnTo>
              </a:path>
            </a:pathLst>
          </a:custGeom>
          <a:ln w="13935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4" name="object 14"/>
          <p:cNvSpPr/>
          <p:nvPr/>
        </p:nvSpPr>
        <p:spPr>
          <a:xfrm>
            <a:off x="2742190" y="2523482"/>
            <a:ext cx="21431" cy="0"/>
          </a:xfrm>
          <a:custGeom>
            <a:avLst/>
            <a:gdLst/>
            <a:ahLst/>
            <a:cxnLst/>
            <a:rect l="l" t="t" r="r" b="b"/>
            <a:pathLst>
              <a:path w="30479">
                <a:moveTo>
                  <a:pt x="0" y="0"/>
                </a:moveTo>
                <a:lnTo>
                  <a:pt x="30397" y="0"/>
                </a:lnTo>
              </a:path>
            </a:pathLst>
          </a:custGeom>
          <a:ln w="13935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5" name="object 15"/>
          <p:cNvSpPr/>
          <p:nvPr/>
        </p:nvSpPr>
        <p:spPr>
          <a:xfrm>
            <a:off x="2742190" y="2523482"/>
            <a:ext cx="43755" cy="0"/>
          </a:xfrm>
          <a:custGeom>
            <a:avLst/>
            <a:gdLst/>
            <a:ahLst/>
            <a:cxnLst/>
            <a:rect l="l" t="t" r="r" b="b"/>
            <a:pathLst>
              <a:path w="62229">
                <a:moveTo>
                  <a:pt x="0" y="0"/>
                </a:moveTo>
                <a:lnTo>
                  <a:pt x="61699" y="0"/>
                </a:lnTo>
              </a:path>
            </a:pathLst>
          </a:custGeom>
          <a:ln w="13935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6" name="object 16"/>
          <p:cNvSpPr/>
          <p:nvPr/>
        </p:nvSpPr>
        <p:spPr>
          <a:xfrm>
            <a:off x="2742190" y="2482885"/>
            <a:ext cx="21431" cy="0"/>
          </a:xfrm>
          <a:custGeom>
            <a:avLst/>
            <a:gdLst/>
            <a:ahLst/>
            <a:cxnLst/>
            <a:rect l="l" t="t" r="r" b="b"/>
            <a:pathLst>
              <a:path w="30479">
                <a:moveTo>
                  <a:pt x="0" y="0"/>
                </a:moveTo>
                <a:lnTo>
                  <a:pt x="30397" y="0"/>
                </a:lnTo>
              </a:path>
            </a:pathLst>
          </a:custGeom>
          <a:ln w="13935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7" name="object 17"/>
          <p:cNvSpPr/>
          <p:nvPr/>
        </p:nvSpPr>
        <p:spPr>
          <a:xfrm>
            <a:off x="2742190" y="2442270"/>
            <a:ext cx="21431" cy="0"/>
          </a:xfrm>
          <a:custGeom>
            <a:avLst/>
            <a:gdLst/>
            <a:ahLst/>
            <a:cxnLst/>
            <a:rect l="l" t="t" r="r" b="b"/>
            <a:pathLst>
              <a:path w="30479">
                <a:moveTo>
                  <a:pt x="0" y="0"/>
                </a:moveTo>
                <a:lnTo>
                  <a:pt x="30397" y="0"/>
                </a:lnTo>
              </a:path>
            </a:pathLst>
          </a:custGeom>
          <a:ln w="13935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8" name="object 18"/>
          <p:cNvSpPr/>
          <p:nvPr/>
        </p:nvSpPr>
        <p:spPr>
          <a:xfrm>
            <a:off x="2742190" y="2400963"/>
            <a:ext cx="21431" cy="0"/>
          </a:xfrm>
          <a:custGeom>
            <a:avLst/>
            <a:gdLst/>
            <a:ahLst/>
            <a:cxnLst/>
            <a:rect l="l" t="t" r="r" b="b"/>
            <a:pathLst>
              <a:path w="30479">
                <a:moveTo>
                  <a:pt x="0" y="0"/>
                </a:moveTo>
                <a:lnTo>
                  <a:pt x="30397" y="0"/>
                </a:lnTo>
              </a:path>
            </a:pathLst>
          </a:custGeom>
          <a:ln w="13935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9" name="object 19"/>
          <p:cNvSpPr/>
          <p:nvPr/>
        </p:nvSpPr>
        <p:spPr>
          <a:xfrm>
            <a:off x="2742190" y="2360348"/>
            <a:ext cx="21431" cy="0"/>
          </a:xfrm>
          <a:custGeom>
            <a:avLst/>
            <a:gdLst/>
            <a:ahLst/>
            <a:cxnLst/>
            <a:rect l="l" t="t" r="r" b="b"/>
            <a:pathLst>
              <a:path w="30479">
                <a:moveTo>
                  <a:pt x="0" y="0"/>
                </a:moveTo>
                <a:lnTo>
                  <a:pt x="30397" y="0"/>
                </a:lnTo>
              </a:path>
            </a:pathLst>
          </a:custGeom>
          <a:ln w="13935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0" name="object 20"/>
          <p:cNvSpPr/>
          <p:nvPr/>
        </p:nvSpPr>
        <p:spPr>
          <a:xfrm>
            <a:off x="2742190" y="2319715"/>
            <a:ext cx="21431" cy="0"/>
          </a:xfrm>
          <a:custGeom>
            <a:avLst/>
            <a:gdLst/>
            <a:ahLst/>
            <a:cxnLst/>
            <a:rect l="l" t="t" r="r" b="b"/>
            <a:pathLst>
              <a:path w="30479">
                <a:moveTo>
                  <a:pt x="0" y="0"/>
                </a:moveTo>
                <a:lnTo>
                  <a:pt x="30397" y="0"/>
                </a:lnTo>
              </a:path>
            </a:pathLst>
          </a:custGeom>
          <a:ln w="13935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1" name="object 21"/>
          <p:cNvSpPr/>
          <p:nvPr/>
        </p:nvSpPr>
        <p:spPr>
          <a:xfrm>
            <a:off x="2742190" y="2279118"/>
            <a:ext cx="21431" cy="0"/>
          </a:xfrm>
          <a:custGeom>
            <a:avLst/>
            <a:gdLst/>
            <a:ahLst/>
            <a:cxnLst/>
            <a:rect l="l" t="t" r="r" b="b"/>
            <a:pathLst>
              <a:path w="30479">
                <a:moveTo>
                  <a:pt x="0" y="0"/>
                </a:moveTo>
                <a:lnTo>
                  <a:pt x="30397" y="0"/>
                </a:lnTo>
              </a:path>
            </a:pathLst>
          </a:custGeom>
          <a:ln w="13935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2" name="object 22"/>
          <p:cNvSpPr/>
          <p:nvPr/>
        </p:nvSpPr>
        <p:spPr>
          <a:xfrm>
            <a:off x="2742190" y="2238503"/>
            <a:ext cx="21431" cy="0"/>
          </a:xfrm>
          <a:custGeom>
            <a:avLst/>
            <a:gdLst/>
            <a:ahLst/>
            <a:cxnLst/>
            <a:rect l="l" t="t" r="r" b="b"/>
            <a:pathLst>
              <a:path w="30479">
                <a:moveTo>
                  <a:pt x="0" y="0"/>
                </a:moveTo>
                <a:lnTo>
                  <a:pt x="30397" y="0"/>
                </a:lnTo>
              </a:path>
            </a:pathLst>
          </a:custGeom>
          <a:ln w="13935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3" name="object 23"/>
          <p:cNvSpPr/>
          <p:nvPr/>
        </p:nvSpPr>
        <p:spPr>
          <a:xfrm>
            <a:off x="2742190" y="2197888"/>
            <a:ext cx="21431" cy="0"/>
          </a:xfrm>
          <a:custGeom>
            <a:avLst/>
            <a:gdLst/>
            <a:ahLst/>
            <a:cxnLst/>
            <a:rect l="l" t="t" r="r" b="b"/>
            <a:pathLst>
              <a:path w="30479">
                <a:moveTo>
                  <a:pt x="0" y="0"/>
                </a:moveTo>
                <a:lnTo>
                  <a:pt x="30397" y="0"/>
                </a:lnTo>
              </a:path>
            </a:pathLst>
          </a:custGeom>
          <a:ln w="13935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4" name="object 24"/>
          <p:cNvSpPr/>
          <p:nvPr/>
        </p:nvSpPr>
        <p:spPr>
          <a:xfrm>
            <a:off x="2742190" y="2157292"/>
            <a:ext cx="21431" cy="0"/>
          </a:xfrm>
          <a:custGeom>
            <a:avLst/>
            <a:gdLst/>
            <a:ahLst/>
            <a:cxnLst/>
            <a:rect l="l" t="t" r="r" b="b"/>
            <a:pathLst>
              <a:path w="30479">
                <a:moveTo>
                  <a:pt x="0" y="0"/>
                </a:moveTo>
                <a:lnTo>
                  <a:pt x="30397" y="0"/>
                </a:lnTo>
              </a:path>
            </a:pathLst>
          </a:custGeom>
          <a:ln w="13935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5" name="object 25"/>
          <p:cNvSpPr/>
          <p:nvPr/>
        </p:nvSpPr>
        <p:spPr>
          <a:xfrm>
            <a:off x="2742190" y="2116657"/>
            <a:ext cx="21431" cy="0"/>
          </a:xfrm>
          <a:custGeom>
            <a:avLst/>
            <a:gdLst/>
            <a:ahLst/>
            <a:cxnLst/>
            <a:rect l="l" t="t" r="r" b="b"/>
            <a:pathLst>
              <a:path w="30479">
                <a:moveTo>
                  <a:pt x="0" y="0"/>
                </a:moveTo>
                <a:lnTo>
                  <a:pt x="30397" y="0"/>
                </a:lnTo>
              </a:path>
            </a:pathLst>
          </a:custGeom>
          <a:ln w="13935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6" name="object 26"/>
          <p:cNvSpPr/>
          <p:nvPr/>
        </p:nvSpPr>
        <p:spPr>
          <a:xfrm>
            <a:off x="2742190" y="2116657"/>
            <a:ext cx="43755" cy="0"/>
          </a:xfrm>
          <a:custGeom>
            <a:avLst/>
            <a:gdLst/>
            <a:ahLst/>
            <a:cxnLst/>
            <a:rect l="l" t="t" r="r" b="b"/>
            <a:pathLst>
              <a:path w="62229">
                <a:moveTo>
                  <a:pt x="0" y="0"/>
                </a:moveTo>
                <a:lnTo>
                  <a:pt x="61699" y="0"/>
                </a:lnTo>
              </a:path>
            </a:pathLst>
          </a:custGeom>
          <a:ln w="13935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7" name="object 27"/>
          <p:cNvSpPr txBox="1"/>
          <p:nvPr/>
        </p:nvSpPr>
        <p:spPr>
          <a:xfrm>
            <a:off x="2580033" y="2027260"/>
            <a:ext cx="90636" cy="1000126"/>
          </a:xfrm>
          <a:prstGeom prst="rect">
            <a:avLst/>
          </a:prstGeom>
        </p:spPr>
        <p:txBody>
          <a:bodyPr vert="horz" wrap="square" lIns="0" tIns="10268" rIns="0" bIns="0" rtlCol="0">
            <a:spAutoFit/>
          </a:bodyPr>
          <a:lstStyle/>
          <a:p>
            <a:pPr marL="8929">
              <a:spcBef>
                <a:spcPts val="80"/>
              </a:spcBef>
            </a:pPr>
            <a:r>
              <a:rPr sz="1019" spc="4" dirty="0">
                <a:solidFill>
                  <a:srgbClr val="231F20"/>
                </a:solidFill>
                <a:latin typeface="Arial"/>
                <a:cs typeface="Arial"/>
              </a:rPr>
              <a:t>2</a:t>
            </a:r>
            <a:endParaRPr sz="1019">
              <a:latin typeface="Arial"/>
              <a:cs typeface="Arial"/>
            </a:endParaRPr>
          </a:p>
          <a:p>
            <a:pPr>
              <a:spcBef>
                <a:spcPts val="39"/>
              </a:spcBef>
            </a:pPr>
            <a:endParaRPr sz="1687">
              <a:latin typeface="Times New Roman"/>
              <a:cs typeface="Times New Roman"/>
            </a:endParaRPr>
          </a:p>
          <a:p>
            <a:pPr marL="8929"/>
            <a:r>
              <a:rPr sz="1019" spc="4" dirty="0">
                <a:solidFill>
                  <a:srgbClr val="231F20"/>
                </a:solidFill>
                <a:latin typeface="Arial"/>
                <a:cs typeface="Arial"/>
              </a:rPr>
              <a:t>1</a:t>
            </a:r>
            <a:endParaRPr sz="1019">
              <a:latin typeface="Arial"/>
              <a:cs typeface="Arial"/>
            </a:endParaRPr>
          </a:p>
          <a:p>
            <a:pPr>
              <a:spcBef>
                <a:spcPts val="35"/>
              </a:spcBef>
            </a:pPr>
            <a:endParaRPr sz="1687">
              <a:latin typeface="Times New Roman"/>
              <a:cs typeface="Times New Roman"/>
            </a:endParaRPr>
          </a:p>
          <a:p>
            <a:pPr marL="8929"/>
            <a:r>
              <a:rPr sz="1019" spc="4" dirty="0">
                <a:solidFill>
                  <a:srgbClr val="231F20"/>
                </a:solidFill>
                <a:latin typeface="Arial"/>
                <a:cs typeface="Arial"/>
              </a:rPr>
              <a:t>0</a:t>
            </a:r>
            <a:endParaRPr sz="1019">
              <a:latin typeface="Arial"/>
              <a:cs typeface="Arial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2742190" y="2076005"/>
            <a:ext cx="21431" cy="0"/>
          </a:xfrm>
          <a:custGeom>
            <a:avLst/>
            <a:gdLst/>
            <a:ahLst/>
            <a:cxnLst/>
            <a:rect l="l" t="t" r="r" b="b"/>
            <a:pathLst>
              <a:path w="30479">
                <a:moveTo>
                  <a:pt x="0" y="0"/>
                </a:moveTo>
                <a:lnTo>
                  <a:pt x="30397" y="0"/>
                </a:lnTo>
              </a:path>
            </a:pathLst>
          </a:custGeom>
          <a:ln w="13935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9" name="object 29"/>
          <p:cNvSpPr/>
          <p:nvPr/>
        </p:nvSpPr>
        <p:spPr>
          <a:xfrm>
            <a:off x="2742190" y="2035389"/>
            <a:ext cx="21431" cy="0"/>
          </a:xfrm>
          <a:custGeom>
            <a:avLst/>
            <a:gdLst/>
            <a:ahLst/>
            <a:cxnLst/>
            <a:rect l="l" t="t" r="r" b="b"/>
            <a:pathLst>
              <a:path w="30479">
                <a:moveTo>
                  <a:pt x="0" y="0"/>
                </a:moveTo>
                <a:lnTo>
                  <a:pt x="30397" y="0"/>
                </a:lnTo>
              </a:path>
            </a:pathLst>
          </a:custGeom>
          <a:ln w="13935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30" name="object 30"/>
          <p:cNvSpPr/>
          <p:nvPr/>
        </p:nvSpPr>
        <p:spPr>
          <a:xfrm>
            <a:off x="2742190" y="1994775"/>
            <a:ext cx="21431" cy="0"/>
          </a:xfrm>
          <a:custGeom>
            <a:avLst/>
            <a:gdLst/>
            <a:ahLst/>
            <a:cxnLst/>
            <a:rect l="l" t="t" r="r" b="b"/>
            <a:pathLst>
              <a:path w="30479">
                <a:moveTo>
                  <a:pt x="0" y="0"/>
                </a:moveTo>
                <a:lnTo>
                  <a:pt x="30397" y="0"/>
                </a:lnTo>
              </a:path>
            </a:pathLst>
          </a:custGeom>
          <a:ln w="13935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31" name="object 31"/>
          <p:cNvSpPr/>
          <p:nvPr/>
        </p:nvSpPr>
        <p:spPr>
          <a:xfrm>
            <a:off x="2742190" y="1954141"/>
            <a:ext cx="21431" cy="0"/>
          </a:xfrm>
          <a:custGeom>
            <a:avLst/>
            <a:gdLst/>
            <a:ahLst/>
            <a:cxnLst/>
            <a:rect l="l" t="t" r="r" b="b"/>
            <a:pathLst>
              <a:path w="30479">
                <a:moveTo>
                  <a:pt x="0" y="0"/>
                </a:moveTo>
                <a:lnTo>
                  <a:pt x="30397" y="0"/>
                </a:lnTo>
              </a:path>
            </a:pathLst>
          </a:custGeom>
          <a:ln w="13935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32" name="object 32"/>
          <p:cNvSpPr/>
          <p:nvPr/>
        </p:nvSpPr>
        <p:spPr>
          <a:xfrm>
            <a:off x="2742190" y="1913525"/>
            <a:ext cx="21431" cy="0"/>
          </a:xfrm>
          <a:custGeom>
            <a:avLst/>
            <a:gdLst/>
            <a:ahLst/>
            <a:cxnLst/>
            <a:rect l="l" t="t" r="r" b="b"/>
            <a:pathLst>
              <a:path w="30479">
                <a:moveTo>
                  <a:pt x="0" y="0"/>
                </a:moveTo>
                <a:lnTo>
                  <a:pt x="30397" y="0"/>
                </a:lnTo>
              </a:path>
            </a:pathLst>
          </a:custGeom>
          <a:ln w="13935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33" name="object 33"/>
          <p:cNvSpPr/>
          <p:nvPr/>
        </p:nvSpPr>
        <p:spPr>
          <a:xfrm>
            <a:off x="2742190" y="1872911"/>
            <a:ext cx="21431" cy="0"/>
          </a:xfrm>
          <a:custGeom>
            <a:avLst/>
            <a:gdLst/>
            <a:ahLst/>
            <a:cxnLst/>
            <a:rect l="l" t="t" r="r" b="b"/>
            <a:pathLst>
              <a:path w="30479">
                <a:moveTo>
                  <a:pt x="0" y="0"/>
                </a:moveTo>
                <a:lnTo>
                  <a:pt x="30397" y="0"/>
                </a:lnTo>
              </a:path>
            </a:pathLst>
          </a:custGeom>
          <a:ln w="13935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34" name="object 34"/>
          <p:cNvSpPr/>
          <p:nvPr/>
        </p:nvSpPr>
        <p:spPr>
          <a:xfrm>
            <a:off x="2742190" y="1832296"/>
            <a:ext cx="21431" cy="0"/>
          </a:xfrm>
          <a:custGeom>
            <a:avLst/>
            <a:gdLst/>
            <a:ahLst/>
            <a:cxnLst/>
            <a:rect l="l" t="t" r="r" b="b"/>
            <a:pathLst>
              <a:path w="30479">
                <a:moveTo>
                  <a:pt x="0" y="0"/>
                </a:moveTo>
                <a:lnTo>
                  <a:pt x="30397" y="0"/>
                </a:lnTo>
              </a:path>
            </a:pathLst>
          </a:custGeom>
          <a:ln w="13935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35" name="object 35"/>
          <p:cNvSpPr/>
          <p:nvPr/>
        </p:nvSpPr>
        <p:spPr>
          <a:xfrm>
            <a:off x="2742190" y="1791680"/>
            <a:ext cx="21431" cy="0"/>
          </a:xfrm>
          <a:custGeom>
            <a:avLst/>
            <a:gdLst/>
            <a:ahLst/>
            <a:cxnLst/>
            <a:rect l="l" t="t" r="r" b="b"/>
            <a:pathLst>
              <a:path w="30479">
                <a:moveTo>
                  <a:pt x="0" y="0"/>
                </a:moveTo>
                <a:lnTo>
                  <a:pt x="30397" y="0"/>
                </a:lnTo>
              </a:path>
            </a:pathLst>
          </a:custGeom>
          <a:ln w="13935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36" name="object 36"/>
          <p:cNvSpPr/>
          <p:nvPr/>
        </p:nvSpPr>
        <p:spPr>
          <a:xfrm>
            <a:off x="2742190" y="1751065"/>
            <a:ext cx="21431" cy="0"/>
          </a:xfrm>
          <a:custGeom>
            <a:avLst/>
            <a:gdLst/>
            <a:ahLst/>
            <a:cxnLst/>
            <a:rect l="l" t="t" r="r" b="b"/>
            <a:pathLst>
              <a:path w="30479">
                <a:moveTo>
                  <a:pt x="0" y="0"/>
                </a:moveTo>
                <a:lnTo>
                  <a:pt x="30397" y="0"/>
                </a:lnTo>
              </a:path>
            </a:pathLst>
          </a:custGeom>
          <a:ln w="13935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37" name="object 37"/>
          <p:cNvSpPr/>
          <p:nvPr/>
        </p:nvSpPr>
        <p:spPr>
          <a:xfrm>
            <a:off x="2742190" y="1710450"/>
            <a:ext cx="21431" cy="0"/>
          </a:xfrm>
          <a:custGeom>
            <a:avLst/>
            <a:gdLst/>
            <a:ahLst/>
            <a:cxnLst/>
            <a:rect l="l" t="t" r="r" b="b"/>
            <a:pathLst>
              <a:path w="30479">
                <a:moveTo>
                  <a:pt x="0" y="0"/>
                </a:moveTo>
                <a:lnTo>
                  <a:pt x="30397" y="0"/>
                </a:lnTo>
              </a:path>
            </a:pathLst>
          </a:custGeom>
          <a:ln w="13935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38" name="object 38"/>
          <p:cNvSpPr/>
          <p:nvPr/>
        </p:nvSpPr>
        <p:spPr>
          <a:xfrm>
            <a:off x="2742190" y="1710450"/>
            <a:ext cx="43755" cy="0"/>
          </a:xfrm>
          <a:custGeom>
            <a:avLst/>
            <a:gdLst/>
            <a:ahLst/>
            <a:cxnLst/>
            <a:rect l="l" t="t" r="r" b="b"/>
            <a:pathLst>
              <a:path w="62229">
                <a:moveTo>
                  <a:pt x="0" y="0"/>
                </a:moveTo>
                <a:lnTo>
                  <a:pt x="61699" y="0"/>
                </a:lnTo>
              </a:path>
            </a:pathLst>
          </a:custGeom>
          <a:ln w="13935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39" name="object 39"/>
          <p:cNvSpPr txBox="1"/>
          <p:nvPr/>
        </p:nvSpPr>
        <p:spPr>
          <a:xfrm>
            <a:off x="2580033" y="1621079"/>
            <a:ext cx="90636" cy="167206"/>
          </a:xfrm>
          <a:prstGeom prst="rect">
            <a:avLst/>
          </a:prstGeom>
        </p:spPr>
        <p:txBody>
          <a:bodyPr vert="horz" wrap="square" lIns="0" tIns="10268" rIns="0" bIns="0" rtlCol="0">
            <a:spAutoFit/>
          </a:bodyPr>
          <a:lstStyle/>
          <a:p>
            <a:pPr marL="8929">
              <a:spcBef>
                <a:spcPts val="80"/>
              </a:spcBef>
            </a:pPr>
            <a:r>
              <a:rPr sz="1019" spc="4" dirty="0">
                <a:solidFill>
                  <a:srgbClr val="231F20"/>
                </a:solidFill>
                <a:latin typeface="Arial"/>
                <a:cs typeface="Arial"/>
              </a:rPr>
              <a:t>3</a:t>
            </a:r>
            <a:endParaRPr sz="1019">
              <a:latin typeface="Arial"/>
              <a:cs typeface="Arial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2742190" y="1669854"/>
            <a:ext cx="21431" cy="0"/>
          </a:xfrm>
          <a:custGeom>
            <a:avLst/>
            <a:gdLst/>
            <a:ahLst/>
            <a:cxnLst/>
            <a:rect l="l" t="t" r="r" b="b"/>
            <a:pathLst>
              <a:path w="30479">
                <a:moveTo>
                  <a:pt x="0" y="0"/>
                </a:moveTo>
                <a:lnTo>
                  <a:pt x="30397" y="0"/>
                </a:lnTo>
              </a:path>
            </a:pathLst>
          </a:custGeom>
          <a:ln w="13935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1" name="object 41"/>
          <p:cNvSpPr/>
          <p:nvPr/>
        </p:nvSpPr>
        <p:spPr>
          <a:xfrm>
            <a:off x="2742190" y="1629238"/>
            <a:ext cx="21431" cy="0"/>
          </a:xfrm>
          <a:custGeom>
            <a:avLst/>
            <a:gdLst/>
            <a:ahLst/>
            <a:cxnLst/>
            <a:rect l="l" t="t" r="r" b="b"/>
            <a:pathLst>
              <a:path w="30479">
                <a:moveTo>
                  <a:pt x="0" y="0"/>
                </a:moveTo>
                <a:lnTo>
                  <a:pt x="30397" y="0"/>
                </a:lnTo>
              </a:path>
            </a:pathLst>
          </a:custGeom>
          <a:ln w="13935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2" name="object 42"/>
          <p:cNvSpPr/>
          <p:nvPr/>
        </p:nvSpPr>
        <p:spPr>
          <a:xfrm>
            <a:off x="2742190" y="1588623"/>
            <a:ext cx="21431" cy="0"/>
          </a:xfrm>
          <a:custGeom>
            <a:avLst/>
            <a:gdLst/>
            <a:ahLst/>
            <a:cxnLst/>
            <a:rect l="l" t="t" r="r" b="b"/>
            <a:pathLst>
              <a:path w="30479">
                <a:moveTo>
                  <a:pt x="0" y="0"/>
                </a:moveTo>
                <a:lnTo>
                  <a:pt x="30397" y="0"/>
                </a:lnTo>
              </a:path>
            </a:pathLst>
          </a:custGeom>
          <a:ln w="13935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3" name="object 43"/>
          <p:cNvSpPr/>
          <p:nvPr/>
        </p:nvSpPr>
        <p:spPr>
          <a:xfrm>
            <a:off x="2742190" y="1548008"/>
            <a:ext cx="21431" cy="0"/>
          </a:xfrm>
          <a:custGeom>
            <a:avLst/>
            <a:gdLst/>
            <a:ahLst/>
            <a:cxnLst/>
            <a:rect l="l" t="t" r="r" b="b"/>
            <a:pathLst>
              <a:path w="30479">
                <a:moveTo>
                  <a:pt x="0" y="0"/>
                </a:moveTo>
                <a:lnTo>
                  <a:pt x="30397" y="0"/>
                </a:lnTo>
              </a:path>
            </a:pathLst>
          </a:custGeom>
          <a:ln w="13935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4" name="object 44"/>
          <p:cNvSpPr/>
          <p:nvPr/>
        </p:nvSpPr>
        <p:spPr>
          <a:xfrm>
            <a:off x="2742190" y="1507393"/>
            <a:ext cx="21431" cy="0"/>
          </a:xfrm>
          <a:custGeom>
            <a:avLst/>
            <a:gdLst/>
            <a:ahLst/>
            <a:cxnLst/>
            <a:rect l="l" t="t" r="r" b="b"/>
            <a:pathLst>
              <a:path w="30479">
                <a:moveTo>
                  <a:pt x="0" y="0"/>
                </a:moveTo>
                <a:lnTo>
                  <a:pt x="30397" y="0"/>
                </a:lnTo>
              </a:path>
            </a:pathLst>
          </a:custGeom>
          <a:ln w="13935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5" name="object 45"/>
          <p:cNvSpPr/>
          <p:nvPr/>
        </p:nvSpPr>
        <p:spPr>
          <a:xfrm>
            <a:off x="2742190" y="1466778"/>
            <a:ext cx="21431" cy="0"/>
          </a:xfrm>
          <a:custGeom>
            <a:avLst/>
            <a:gdLst/>
            <a:ahLst/>
            <a:cxnLst/>
            <a:rect l="l" t="t" r="r" b="b"/>
            <a:pathLst>
              <a:path w="30479">
                <a:moveTo>
                  <a:pt x="0" y="0"/>
                </a:moveTo>
                <a:lnTo>
                  <a:pt x="30397" y="0"/>
                </a:lnTo>
              </a:path>
            </a:pathLst>
          </a:custGeom>
          <a:ln w="13935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6" name="object 46"/>
          <p:cNvSpPr/>
          <p:nvPr/>
        </p:nvSpPr>
        <p:spPr>
          <a:xfrm>
            <a:off x="2742190" y="1426163"/>
            <a:ext cx="21431" cy="0"/>
          </a:xfrm>
          <a:custGeom>
            <a:avLst/>
            <a:gdLst/>
            <a:ahLst/>
            <a:cxnLst/>
            <a:rect l="l" t="t" r="r" b="b"/>
            <a:pathLst>
              <a:path w="30479">
                <a:moveTo>
                  <a:pt x="0" y="0"/>
                </a:moveTo>
                <a:lnTo>
                  <a:pt x="30397" y="0"/>
                </a:lnTo>
              </a:path>
            </a:pathLst>
          </a:custGeom>
          <a:ln w="13935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7" name="object 47"/>
          <p:cNvSpPr/>
          <p:nvPr/>
        </p:nvSpPr>
        <p:spPr>
          <a:xfrm>
            <a:off x="2742190" y="1384856"/>
            <a:ext cx="21431" cy="0"/>
          </a:xfrm>
          <a:custGeom>
            <a:avLst/>
            <a:gdLst/>
            <a:ahLst/>
            <a:cxnLst/>
            <a:rect l="l" t="t" r="r" b="b"/>
            <a:pathLst>
              <a:path w="30479">
                <a:moveTo>
                  <a:pt x="0" y="0"/>
                </a:moveTo>
                <a:lnTo>
                  <a:pt x="30397" y="0"/>
                </a:lnTo>
              </a:path>
            </a:pathLst>
          </a:custGeom>
          <a:ln w="13935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8" name="object 48"/>
          <p:cNvSpPr/>
          <p:nvPr/>
        </p:nvSpPr>
        <p:spPr>
          <a:xfrm>
            <a:off x="2742190" y="1344260"/>
            <a:ext cx="21431" cy="0"/>
          </a:xfrm>
          <a:custGeom>
            <a:avLst/>
            <a:gdLst/>
            <a:ahLst/>
            <a:cxnLst/>
            <a:rect l="l" t="t" r="r" b="b"/>
            <a:pathLst>
              <a:path w="30479">
                <a:moveTo>
                  <a:pt x="0" y="0"/>
                </a:moveTo>
                <a:lnTo>
                  <a:pt x="30397" y="0"/>
                </a:lnTo>
              </a:path>
            </a:pathLst>
          </a:custGeom>
          <a:ln w="13935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9" name="object 49"/>
          <p:cNvSpPr/>
          <p:nvPr/>
        </p:nvSpPr>
        <p:spPr>
          <a:xfrm>
            <a:off x="2742190" y="1303626"/>
            <a:ext cx="21431" cy="0"/>
          </a:xfrm>
          <a:custGeom>
            <a:avLst/>
            <a:gdLst/>
            <a:ahLst/>
            <a:cxnLst/>
            <a:rect l="l" t="t" r="r" b="b"/>
            <a:pathLst>
              <a:path w="30479">
                <a:moveTo>
                  <a:pt x="0" y="0"/>
                </a:moveTo>
                <a:lnTo>
                  <a:pt x="30397" y="0"/>
                </a:lnTo>
              </a:path>
            </a:pathLst>
          </a:custGeom>
          <a:ln w="13935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0" name="object 50"/>
          <p:cNvSpPr/>
          <p:nvPr/>
        </p:nvSpPr>
        <p:spPr>
          <a:xfrm>
            <a:off x="2742190" y="1303626"/>
            <a:ext cx="43755" cy="0"/>
          </a:xfrm>
          <a:custGeom>
            <a:avLst/>
            <a:gdLst/>
            <a:ahLst/>
            <a:cxnLst/>
            <a:rect l="l" t="t" r="r" b="b"/>
            <a:pathLst>
              <a:path w="62229">
                <a:moveTo>
                  <a:pt x="0" y="0"/>
                </a:moveTo>
                <a:lnTo>
                  <a:pt x="61699" y="0"/>
                </a:lnTo>
              </a:path>
            </a:pathLst>
          </a:custGeom>
          <a:ln w="13935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1" name="object 51"/>
          <p:cNvSpPr txBox="1"/>
          <p:nvPr/>
        </p:nvSpPr>
        <p:spPr>
          <a:xfrm>
            <a:off x="2580033" y="1214222"/>
            <a:ext cx="90636" cy="167206"/>
          </a:xfrm>
          <a:prstGeom prst="rect">
            <a:avLst/>
          </a:prstGeom>
        </p:spPr>
        <p:txBody>
          <a:bodyPr vert="horz" wrap="square" lIns="0" tIns="10268" rIns="0" bIns="0" rtlCol="0">
            <a:spAutoFit/>
          </a:bodyPr>
          <a:lstStyle/>
          <a:p>
            <a:pPr marL="8929">
              <a:spcBef>
                <a:spcPts val="80"/>
              </a:spcBef>
            </a:pPr>
            <a:r>
              <a:rPr sz="1019" spc="4" dirty="0">
                <a:solidFill>
                  <a:srgbClr val="231F20"/>
                </a:solidFill>
                <a:latin typeface="Arial"/>
                <a:cs typeface="Arial"/>
              </a:rPr>
              <a:t>4</a:t>
            </a:r>
            <a:endParaRPr sz="1019">
              <a:latin typeface="Arial"/>
              <a:cs typeface="Arial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2742190" y="1262991"/>
            <a:ext cx="21431" cy="0"/>
          </a:xfrm>
          <a:custGeom>
            <a:avLst/>
            <a:gdLst/>
            <a:ahLst/>
            <a:cxnLst/>
            <a:rect l="l" t="t" r="r" b="b"/>
            <a:pathLst>
              <a:path w="30479">
                <a:moveTo>
                  <a:pt x="0" y="0"/>
                </a:moveTo>
                <a:lnTo>
                  <a:pt x="30397" y="0"/>
                </a:lnTo>
              </a:path>
            </a:pathLst>
          </a:custGeom>
          <a:ln w="13935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3" name="object 53"/>
          <p:cNvSpPr/>
          <p:nvPr/>
        </p:nvSpPr>
        <p:spPr>
          <a:xfrm>
            <a:off x="2742190" y="1222376"/>
            <a:ext cx="21431" cy="0"/>
          </a:xfrm>
          <a:custGeom>
            <a:avLst/>
            <a:gdLst/>
            <a:ahLst/>
            <a:cxnLst/>
            <a:rect l="l" t="t" r="r" b="b"/>
            <a:pathLst>
              <a:path w="30479">
                <a:moveTo>
                  <a:pt x="0" y="0"/>
                </a:moveTo>
                <a:lnTo>
                  <a:pt x="30397" y="0"/>
                </a:lnTo>
              </a:path>
            </a:pathLst>
          </a:custGeom>
          <a:ln w="13935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4" name="object 54"/>
          <p:cNvSpPr/>
          <p:nvPr/>
        </p:nvSpPr>
        <p:spPr>
          <a:xfrm>
            <a:off x="2742190" y="1181762"/>
            <a:ext cx="21431" cy="0"/>
          </a:xfrm>
          <a:custGeom>
            <a:avLst/>
            <a:gdLst/>
            <a:ahLst/>
            <a:cxnLst/>
            <a:rect l="l" t="t" r="r" b="b"/>
            <a:pathLst>
              <a:path w="30479">
                <a:moveTo>
                  <a:pt x="0" y="0"/>
                </a:moveTo>
                <a:lnTo>
                  <a:pt x="30397" y="0"/>
                </a:lnTo>
              </a:path>
            </a:pathLst>
          </a:custGeom>
          <a:ln w="13935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5" name="object 55"/>
          <p:cNvSpPr/>
          <p:nvPr/>
        </p:nvSpPr>
        <p:spPr>
          <a:xfrm>
            <a:off x="2742190" y="1141166"/>
            <a:ext cx="21431" cy="0"/>
          </a:xfrm>
          <a:custGeom>
            <a:avLst/>
            <a:gdLst/>
            <a:ahLst/>
            <a:cxnLst/>
            <a:rect l="l" t="t" r="r" b="b"/>
            <a:pathLst>
              <a:path w="30479">
                <a:moveTo>
                  <a:pt x="0" y="0"/>
                </a:moveTo>
                <a:lnTo>
                  <a:pt x="30397" y="0"/>
                </a:lnTo>
              </a:path>
            </a:pathLst>
          </a:custGeom>
          <a:ln w="13935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6" name="object 56"/>
          <p:cNvSpPr/>
          <p:nvPr/>
        </p:nvSpPr>
        <p:spPr>
          <a:xfrm>
            <a:off x="2742190" y="1100531"/>
            <a:ext cx="21431" cy="0"/>
          </a:xfrm>
          <a:custGeom>
            <a:avLst/>
            <a:gdLst/>
            <a:ahLst/>
            <a:cxnLst/>
            <a:rect l="l" t="t" r="r" b="b"/>
            <a:pathLst>
              <a:path w="30479">
                <a:moveTo>
                  <a:pt x="0" y="0"/>
                </a:moveTo>
                <a:lnTo>
                  <a:pt x="30397" y="0"/>
                </a:lnTo>
              </a:path>
            </a:pathLst>
          </a:custGeom>
          <a:ln w="13935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7" name="object 57"/>
          <p:cNvSpPr/>
          <p:nvPr/>
        </p:nvSpPr>
        <p:spPr>
          <a:xfrm>
            <a:off x="2742190" y="1059916"/>
            <a:ext cx="21431" cy="0"/>
          </a:xfrm>
          <a:custGeom>
            <a:avLst/>
            <a:gdLst/>
            <a:ahLst/>
            <a:cxnLst/>
            <a:rect l="l" t="t" r="r" b="b"/>
            <a:pathLst>
              <a:path w="30479">
                <a:moveTo>
                  <a:pt x="0" y="0"/>
                </a:moveTo>
                <a:lnTo>
                  <a:pt x="30397" y="0"/>
                </a:lnTo>
              </a:path>
            </a:pathLst>
          </a:custGeom>
          <a:ln w="13935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8" name="object 58"/>
          <p:cNvSpPr/>
          <p:nvPr/>
        </p:nvSpPr>
        <p:spPr>
          <a:xfrm>
            <a:off x="2742190" y="1019301"/>
            <a:ext cx="21431" cy="0"/>
          </a:xfrm>
          <a:custGeom>
            <a:avLst/>
            <a:gdLst/>
            <a:ahLst/>
            <a:cxnLst/>
            <a:rect l="l" t="t" r="r" b="b"/>
            <a:pathLst>
              <a:path w="30479">
                <a:moveTo>
                  <a:pt x="0" y="0"/>
                </a:moveTo>
                <a:lnTo>
                  <a:pt x="30397" y="0"/>
                </a:lnTo>
              </a:path>
            </a:pathLst>
          </a:custGeom>
          <a:ln w="13935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9" name="object 59"/>
          <p:cNvSpPr/>
          <p:nvPr/>
        </p:nvSpPr>
        <p:spPr>
          <a:xfrm>
            <a:off x="2742190" y="978686"/>
            <a:ext cx="21431" cy="0"/>
          </a:xfrm>
          <a:custGeom>
            <a:avLst/>
            <a:gdLst/>
            <a:ahLst/>
            <a:cxnLst/>
            <a:rect l="l" t="t" r="r" b="b"/>
            <a:pathLst>
              <a:path w="30479">
                <a:moveTo>
                  <a:pt x="0" y="0"/>
                </a:moveTo>
                <a:lnTo>
                  <a:pt x="30397" y="0"/>
                </a:lnTo>
              </a:path>
            </a:pathLst>
          </a:custGeom>
          <a:ln w="13935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60" name="object 60"/>
          <p:cNvSpPr/>
          <p:nvPr/>
        </p:nvSpPr>
        <p:spPr>
          <a:xfrm>
            <a:off x="2742190" y="938071"/>
            <a:ext cx="21431" cy="0"/>
          </a:xfrm>
          <a:custGeom>
            <a:avLst/>
            <a:gdLst/>
            <a:ahLst/>
            <a:cxnLst/>
            <a:rect l="l" t="t" r="r" b="b"/>
            <a:pathLst>
              <a:path w="30479">
                <a:moveTo>
                  <a:pt x="0" y="0"/>
                </a:moveTo>
                <a:lnTo>
                  <a:pt x="30397" y="0"/>
                </a:lnTo>
              </a:path>
            </a:pathLst>
          </a:custGeom>
          <a:ln w="13935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61" name="object 61"/>
          <p:cNvSpPr/>
          <p:nvPr/>
        </p:nvSpPr>
        <p:spPr>
          <a:xfrm>
            <a:off x="2742190" y="897455"/>
            <a:ext cx="21431" cy="0"/>
          </a:xfrm>
          <a:custGeom>
            <a:avLst/>
            <a:gdLst/>
            <a:ahLst/>
            <a:cxnLst/>
            <a:rect l="l" t="t" r="r" b="b"/>
            <a:pathLst>
              <a:path w="30479">
                <a:moveTo>
                  <a:pt x="0" y="0"/>
                </a:moveTo>
                <a:lnTo>
                  <a:pt x="30397" y="0"/>
                </a:lnTo>
              </a:path>
            </a:pathLst>
          </a:custGeom>
          <a:ln w="13935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62" name="object 62"/>
          <p:cNvSpPr/>
          <p:nvPr/>
        </p:nvSpPr>
        <p:spPr>
          <a:xfrm>
            <a:off x="2742190" y="897455"/>
            <a:ext cx="43755" cy="0"/>
          </a:xfrm>
          <a:custGeom>
            <a:avLst/>
            <a:gdLst/>
            <a:ahLst/>
            <a:cxnLst/>
            <a:rect l="l" t="t" r="r" b="b"/>
            <a:pathLst>
              <a:path w="62229">
                <a:moveTo>
                  <a:pt x="0" y="0"/>
                </a:moveTo>
                <a:lnTo>
                  <a:pt x="61699" y="0"/>
                </a:lnTo>
              </a:path>
            </a:pathLst>
          </a:custGeom>
          <a:ln w="13935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63" name="object 63"/>
          <p:cNvSpPr txBox="1"/>
          <p:nvPr/>
        </p:nvSpPr>
        <p:spPr>
          <a:xfrm>
            <a:off x="2580033" y="808061"/>
            <a:ext cx="90636" cy="167206"/>
          </a:xfrm>
          <a:prstGeom prst="rect">
            <a:avLst/>
          </a:prstGeom>
        </p:spPr>
        <p:txBody>
          <a:bodyPr vert="horz" wrap="square" lIns="0" tIns="10268" rIns="0" bIns="0" rtlCol="0">
            <a:spAutoFit/>
          </a:bodyPr>
          <a:lstStyle/>
          <a:p>
            <a:pPr marL="8929">
              <a:spcBef>
                <a:spcPts val="80"/>
              </a:spcBef>
            </a:pPr>
            <a:r>
              <a:rPr sz="1019" spc="4" dirty="0">
                <a:solidFill>
                  <a:srgbClr val="231F20"/>
                </a:solidFill>
                <a:latin typeface="Arial"/>
                <a:cs typeface="Arial"/>
              </a:rPr>
              <a:t>5</a:t>
            </a:r>
            <a:endParaRPr sz="1019">
              <a:latin typeface="Arial"/>
              <a:cs typeface="Arial"/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2742190" y="2886269"/>
            <a:ext cx="0" cy="43755"/>
          </a:xfrm>
          <a:custGeom>
            <a:avLst/>
            <a:gdLst/>
            <a:ahLst/>
            <a:cxnLst/>
            <a:rect l="l" t="t" r="r" b="b"/>
            <a:pathLst>
              <a:path h="62229">
                <a:moveTo>
                  <a:pt x="0" y="61699"/>
                </a:moveTo>
                <a:lnTo>
                  <a:pt x="0" y="0"/>
                </a:lnTo>
              </a:path>
            </a:pathLst>
          </a:custGeom>
          <a:ln w="13935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65" name="object 65"/>
          <p:cNvSpPr/>
          <p:nvPr/>
        </p:nvSpPr>
        <p:spPr>
          <a:xfrm>
            <a:off x="2742190" y="897418"/>
            <a:ext cx="0" cy="43755"/>
          </a:xfrm>
          <a:custGeom>
            <a:avLst/>
            <a:gdLst/>
            <a:ahLst/>
            <a:cxnLst/>
            <a:rect l="l" t="t" r="r" b="b"/>
            <a:pathLst>
              <a:path h="62230">
                <a:moveTo>
                  <a:pt x="0" y="0"/>
                </a:moveTo>
                <a:lnTo>
                  <a:pt x="0" y="61673"/>
                </a:lnTo>
              </a:path>
            </a:pathLst>
          </a:custGeom>
          <a:ln w="13935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66" name="object 66"/>
          <p:cNvSpPr txBox="1"/>
          <p:nvPr/>
        </p:nvSpPr>
        <p:spPr>
          <a:xfrm>
            <a:off x="2634359" y="2993111"/>
            <a:ext cx="215652" cy="167206"/>
          </a:xfrm>
          <a:prstGeom prst="rect">
            <a:avLst/>
          </a:prstGeom>
        </p:spPr>
        <p:txBody>
          <a:bodyPr vert="horz" wrap="square" lIns="0" tIns="10268" rIns="0" bIns="0" rtlCol="0">
            <a:spAutoFit/>
          </a:bodyPr>
          <a:lstStyle/>
          <a:p>
            <a:pPr marL="8929">
              <a:spcBef>
                <a:spcPts val="80"/>
              </a:spcBef>
            </a:pPr>
            <a:r>
              <a:rPr sz="1019" spc="4" dirty="0">
                <a:solidFill>
                  <a:srgbClr val="231F20"/>
                </a:solidFill>
                <a:latin typeface="Arial"/>
                <a:cs typeface="Arial"/>
              </a:rPr>
              <a:t>10</a:t>
            </a:r>
            <a:r>
              <a:rPr sz="1107" spc="-5" baseline="26455" dirty="0">
                <a:solidFill>
                  <a:srgbClr val="231F20"/>
                </a:solidFill>
                <a:latin typeface="Arial"/>
                <a:cs typeface="Arial"/>
              </a:rPr>
              <a:t>4</a:t>
            </a:r>
            <a:endParaRPr sz="1107" baseline="26455">
              <a:latin typeface="Arial"/>
              <a:cs typeface="Arial"/>
            </a:endParaRPr>
          </a:p>
        </p:txBody>
      </p:sp>
      <p:sp>
        <p:nvSpPr>
          <p:cNvPr id="67" name="object 67"/>
          <p:cNvSpPr/>
          <p:nvPr/>
        </p:nvSpPr>
        <p:spPr>
          <a:xfrm>
            <a:off x="2742190" y="2908297"/>
            <a:ext cx="0" cy="21431"/>
          </a:xfrm>
          <a:custGeom>
            <a:avLst/>
            <a:gdLst/>
            <a:ahLst/>
            <a:cxnLst/>
            <a:rect l="l" t="t" r="r" b="b"/>
            <a:pathLst>
              <a:path h="30479">
                <a:moveTo>
                  <a:pt x="0" y="30371"/>
                </a:moveTo>
                <a:lnTo>
                  <a:pt x="0" y="0"/>
                </a:lnTo>
              </a:path>
            </a:pathLst>
          </a:custGeom>
          <a:ln w="13935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68" name="object 68"/>
          <p:cNvSpPr/>
          <p:nvPr/>
        </p:nvSpPr>
        <p:spPr>
          <a:xfrm>
            <a:off x="2742190" y="897418"/>
            <a:ext cx="0" cy="21431"/>
          </a:xfrm>
          <a:custGeom>
            <a:avLst/>
            <a:gdLst/>
            <a:ahLst/>
            <a:cxnLst/>
            <a:rect l="l" t="t" r="r" b="b"/>
            <a:pathLst>
              <a:path h="30480">
                <a:moveTo>
                  <a:pt x="0" y="0"/>
                </a:moveTo>
                <a:lnTo>
                  <a:pt x="0" y="30344"/>
                </a:lnTo>
              </a:path>
            </a:pathLst>
          </a:custGeom>
          <a:ln w="13935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69" name="object 69"/>
          <p:cNvSpPr/>
          <p:nvPr/>
        </p:nvSpPr>
        <p:spPr>
          <a:xfrm>
            <a:off x="3151127" y="2908297"/>
            <a:ext cx="0" cy="21431"/>
          </a:xfrm>
          <a:custGeom>
            <a:avLst/>
            <a:gdLst/>
            <a:ahLst/>
            <a:cxnLst/>
            <a:rect l="l" t="t" r="r" b="b"/>
            <a:pathLst>
              <a:path h="30479">
                <a:moveTo>
                  <a:pt x="0" y="30371"/>
                </a:moveTo>
                <a:lnTo>
                  <a:pt x="0" y="0"/>
                </a:lnTo>
              </a:path>
            </a:pathLst>
          </a:custGeom>
          <a:ln w="13935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70" name="object 70"/>
          <p:cNvSpPr/>
          <p:nvPr/>
        </p:nvSpPr>
        <p:spPr>
          <a:xfrm>
            <a:off x="3151127" y="897418"/>
            <a:ext cx="0" cy="21431"/>
          </a:xfrm>
          <a:custGeom>
            <a:avLst/>
            <a:gdLst/>
            <a:ahLst/>
            <a:cxnLst/>
            <a:rect l="l" t="t" r="r" b="b"/>
            <a:pathLst>
              <a:path h="30480">
                <a:moveTo>
                  <a:pt x="0" y="0"/>
                </a:moveTo>
                <a:lnTo>
                  <a:pt x="0" y="30344"/>
                </a:lnTo>
              </a:path>
            </a:pathLst>
          </a:custGeom>
          <a:ln w="13935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71" name="object 71"/>
          <p:cNvSpPr/>
          <p:nvPr/>
        </p:nvSpPr>
        <p:spPr>
          <a:xfrm>
            <a:off x="3390686" y="2908297"/>
            <a:ext cx="0" cy="21431"/>
          </a:xfrm>
          <a:custGeom>
            <a:avLst/>
            <a:gdLst/>
            <a:ahLst/>
            <a:cxnLst/>
            <a:rect l="l" t="t" r="r" b="b"/>
            <a:pathLst>
              <a:path h="30479">
                <a:moveTo>
                  <a:pt x="0" y="30371"/>
                </a:moveTo>
                <a:lnTo>
                  <a:pt x="0" y="0"/>
                </a:lnTo>
              </a:path>
            </a:pathLst>
          </a:custGeom>
          <a:ln w="13935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72" name="object 72"/>
          <p:cNvSpPr/>
          <p:nvPr/>
        </p:nvSpPr>
        <p:spPr>
          <a:xfrm>
            <a:off x="3390686" y="897418"/>
            <a:ext cx="0" cy="21431"/>
          </a:xfrm>
          <a:custGeom>
            <a:avLst/>
            <a:gdLst/>
            <a:ahLst/>
            <a:cxnLst/>
            <a:rect l="l" t="t" r="r" b="b"/>
            <a:pathLst>
              <a:path h="30480">
                <a:moveTo>
                  <a:pt x="0" y="0"/>
                </a:moveTo>
                <a:lnTo>
                  <a:pt x="0" y="30344"/>
                </a:lnTo>
              </a:path>
            </a:pathLst>
          </a:custGeom>
          <a:ln w="13935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73" name="object 73"/>
          <p:cNvSpPr/>
          <p:nvPr/>
        </p:nvSpPr>
        <p:spPr>
          <a:xfrm>
            <a:off x="3560028" y="2908297"/>
            <a:ext cx="0" cy="21431"/>
          </a:xfrm>
          <a:custGeom>
            <a:avLst/>
            <a:gdLst/>
            <a:ahLst/>
            <a:cxnLst/>
            <a:rect l="l" t="t" r="r" b="b"/>
            <a:pathLst>
              <a:path h="30479">
                <a:moveTo>
                  <a:pt x="0" y="30371"/>
                </a:moveTo>
                <a:lnTo>
                  <a:pt x="0" y="0"/>
                </a:lnTo>
              </a:path>
            </a:pathLst>
          </a:custGeom>
          <a:ln w="13935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74" name="object 74"/>
          <p:cNvSpPr/>
          <p:nvPr/>
        </p:nvSpPr>
        <p:spPr>
          <a:xfrm>
            <a:off x="3560028" y="897418"/>
            <a:ext cx="0" cy="21431"/>
          </a:xfrm>
          <a:custGeom>
            <a:avLst/>
            <a:gdLst/>
            <a:ahLst/>
            <a:cxnLst/>
            <a:rect l="l" t="t" r="r" b="b"/>
            <a:pathLst>
              <a:path h="30480">
                <a:moveTo>
                  <a:pt x="0" y="0"/>
                </a:moveTo>
                <a:lnTo>
                  <a:pt x="0" y="30344"/>
                </a:lnTo>
              </a:path>
            </a:pathLst>
          </a:custGeom>
          <a:ln w="13935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75" name="object 75"/>
          <p:cNvSpPr/>
          <p:nvPr/>
        </p:nvSpPr>
        <p:spPr>
          <a:xfrm>
            <a:off x="3691541" y="2908297"/>
            <a:ext cx="0" cy="21431"/>
          </a:xfrm>
          <a:custGeom>
            <a:avLst/>
            <a:gdLst/>
            <a:ahLst/>
            <a:cxnLst/>
            <a:rect l="l" t="t" r="r" b="b"/>
            <a:pathLst>
              <a:path h="30479">
                <a:moveTo>
                  <a:pt x="0" y="30371"/>
                </a:moveTo>
                <a:lnTo>
                  <a:pt x="0" y="0"/>
                </a:lnTo>
              </a:path>
            </a:pathLst>
          </a:custGeom>
          <a:ln w="13935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76" name="object 76"/>
          <p:cNvSpPr/>
          <p:nvPr/>
        </p:nvSpPr>
        <p:spPr>
          <a:xfrm>
            <a:off x="3691541" y="897418"/>
            <a:ext cx="0" cy="21431"/>
          </a:xfrm>
          <a:custGeom>
            <a:avLst/>
            <a:gdLst/>
            <a:ahLst/>
            <a:cxnLst/>
            <a:rect l="l" t="t" r="r" b="b"/>
            <a:pathLst>
              <a:path h="30480">
                <a:moveTo>
                  <a:pt x="0" y="0"/>
                </a:moveTo>
                <a:lnTo>
                  <a:pt x="0" y="30344"/>
                </a:lnTo>
              </a:path>
            </a:pathLst>
          </a:custGeom>
          <a:ln w="13935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77" name="object 77"/>
          <p:cNvSpPr/>
          <p:nvPr/>
        </p:nvSpPr>
        <p:spPr>
          <a:xfrm>
            <a:off x="3799604" y="2908297"/>
            <a:ext cx="0" cy="21431"/>
          </a:xfrm>
          <a:custGeom>
            <a:avLst/>
            <a:gdLst/>
            <a:ahLst/>
            <a:cxnLst/>
            <a:rect l="l" t="t" r="r" b="b"/>
            <a:pathLst>
              <a:path h="30479">
                <a:moveTo>
                  <a:pt x="0" y="30371"/>
                </a:moveTo>
                <a:lnTo>
                  <a:pt x="0" y="0"/>
                </a:lnTo>
              </a:path>
            </a:pathLst>
          </a:custGeom>
          <a:ln w="13935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78" name="object 78"/>
          <p:cNvSpPr/>
          <p:nvPr/>
        </p:nvSpPr>
        <p:spPr>
          <a:xfrm>
            <a:off x="3799604" y="897418"/>
            <a:ext cx="0" cy="21431"/>
          </a:xfrm>
          <a:custGeom>
            <a:avLst/>
            <a:gdLst/>
            <a:ahLst/>
            <a:cxnLst/>
            <a:rect l="l" t="t" r="r" b="b"/>
            <a:pathLst>
              <a:path h="30480">
                <a:moveTo>
                  <a:pt x="0" y="0"/>
                </a:moveTo>
                <a:lnTo>
                  <a:pt x="0" y="30344"/>
                </a:lnTo>
              </a:path>
            </a:pathLst>
          </a:custGeom>
          <a:ln w="13935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79" name="object 79"/>
          <p:cNvSpPr/>
          <p:nvPr/>
        </p:nvSpPr>
        <p:spPr>
          <a:xfrm>
            <a:off x="3890464" y="2908297"/>
            <a:ext cx="0" cy="21431"/>
          </a:xfrm>
          <a:custGeom>
            <a:avLst/>
            <a:gdLst/>
            <a:ahLst/>
            <a:cxnLst/>
            <a:rect l="l" t="t" r="r" b="b"/>
            <a:pathLst>
              <a:path h="30479">
                <a:moveTo>
                  <a:pt x="0" y="30371"/>
                </a:moveTo>
                <a:lnTo>
                  <a:pt x="0" y="0"/>
                </a:lnTo>
              </a:path>
            </a:pathLst>
          </a:custGeom>
          <a:ln w="13935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80" name="object 80"/>
          <p:cNvSpPr/>
          <p:nvPr/>
        </p:nvSpPr>
        <p:spPr>
          <a:xfrm>
            <a:off x="3890464" y="897418"/>
            <a:ext cx="0" cy="21431"/>
          </a:xfrm>
          <a:custGeom>
            <a:avLst/>
            <a:gdLst/>
            <a:ahLst/>
            <a:cxnLst/>
            <a:rect l="l" t="t" r="r" b="b"/>
            <a:pathLst>
              <a:path h="30480">
                <a:moveTo>
                  <a:pt x="0" y="0"/>
                </a:moveTo>
                <a:lnTo>
                  <a:pt x="0" y="30344"/>
                </a:lnTo>
              </a:path>
            </a:pathLst>
          </a:custGeom>
          <a:ln w="13935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81" name="object 81"/>
          <p:cNvSpPr/>
          <p:nvPr/>
        </p:nvSpPr>
        <p:spPr>
          <a:xfrm>
            <a:off x="3968966" y="2908297"/>
            <a:ext cx="0" cy="21431"/>
          </a:xfrm>
          <a:custGeom>
            <a:avLst/>
            <a:gdLst/>
            <a:ahLst/>
            <a:cxnLst/>
            <a:rect l="l" t="t" r="r" b="b"/>
            <a:pathLst>
              <a:path h="30479">
                <a:moveTo>
                  <a:pt x="0" y="30371"/>
                </a:moveTo>
                <a:lnTo>
                  <a:pt x="0" y="0"/>
                </a:lnTo>
              </a:path>
            </a:pathLst>
          </a:custGeom>
          <a:ln w="13935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82" name="object 82"/>
          <p:cNvSpPr/>
          <p:nvPr/>
        </p:nvSpPr>
        <p:spPr>
          <a:xfrm>
            <a:off x="3968966" y="897418"/>
            <a:ext cx="0" cy="21431"/>
          </a:xfrm>
          <a:custGeom>
            <a:avLst/>
            <a:gdLst/>
            <a:ahLst/>
            <a:cxnLst/>
            <a:rect l="l" t="t" r="r" b="b"/>
            <a:pathLst>
              <a:path h="30480">
                <a:moveTo>
                  <a:pt x="0" y="0"/>
                </a:moveTo>
                <a:lnTo>
                  <a:pt x="0" y="30344"/>
                </a:lnTo>
              </a:path>
            </a:pathLst>
          </a:custGeom>
          <a:ln w="13935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83" name="object 83"/>
          <p:cNvSpPr/>
          <p:nvPr/>
        </p:nvSpPr>
        <p:spPr>
          <a:xfrm>
            <a:off x="4038470" y="2908297"/>
            <a:ext cx="0" cy="21431"/>
          </a:xfrm>
          <a:custGeom>
            <a:avLst/>
            <a:gdLst/>
            <a:ahLst/>
            <a:cxnLst/>
            <a:rect l="l" t="t" r="r" b="b"/>
            <a:pathLst>
              <a:path h="30479">
                <a:moveTo>
                  <a:pt x="0" y="30371"/>
                </a:moveTo>
                <a:lnTo>
                  <a:pt x="0" y="0"/>
                </a:lnTo>
              </a:path>
            </a:pathLst>
          </a:custGeom>
          <a:ln w="13935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84" name="object 84"/>
          <p:cNvSpPr/>
          <p:nvPr/>
        </p:nvSpPr>
        <p:spPr>
          <a:xfrm>
            <a:off x="4038470" y="897418"/>
            <a:ext cx="0" cy="21431"/>
          </a:xfrm>
          <a:custGeom>
            <a:avLst/>
            <a:gdLst/>
            <a:ahLst/>
            <a:cxnLst/>
            <a:rect l="l" t="t" r="r" b="b"/>
            <a:pathLst>
              <a:path h="30480">
                <a:moveTo>
                  <a:pt x="0" y="0"/>
                </a:moveTo>
                <a:lnTo>
                  <a:pt x="0" y="30344"/>
                </a:lnTo>
              </a:path>
            </a:pathLst>
          </a:custGeom>
          <a:ln w="13935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85" name="object 85"/>
          <p:cNvSpPr/>
          <p:nvPr/>
        </p:nvSpPr>
        <p:spPr>
          <a:xfrm>
            <a:off x="4100441" y="2886269"/>
            <a:ext cx="0" cy="43755"/>
          </a:xfrm>
          <a:custGeom>
            <a:avLst/>
            <a:gdLst/>
            <a:ahLst/>
            <a:cxnLst/>
            <a:rect l="l" t="t" r="r" b="b"/>
            <a:pathLst>
              <a:path h="62229">
                <a:moveTo>
                  <a:pt x="0" y="61699"/>
                </a:moveTo>
                <a:lnTo>
                  <a:pt x="0" y="0"/>
                </a:lnTo>
              </a:path>
            </a:pathLst>
          </a:custGeom>
          <a:ln w="13935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86" name="object 86"/>
          <p:cNvSpPr/>
          <p:nvPr/>
        </p:nvSpPr>
        <p:spPr>
          <a:xfrm>
            <a:off x="4100441" y="897418"/>
            <a:ext cx="0" cy="43755"/>
          </a:xfrm>
          <a:custGeom>
            <a:avLst/>
            <a:gdLst/>
            <a:ahLst/>
            <a:cxnLst/>
            <a:rect l="l" t="t" r="r" b="b"/>
            <a:pathLst>
              <a:path h="62230">
                <a:moveTo>
                  <a:pt x="0" y="0"/>
                </a:moveTo>
                <a:lnTo>
                  <a:pt x="0" y="61673"/>
                </a:lnTo>
              </a:path>
            </a:pathLst>
          </a:custGeom>
          <a:ln w="13935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87" name="object 87"/>
          <p:cNvSpPr txBox="1"/>
          <p:nvPr/>
        </p:nvSpPr>
        <p:spPr>
          <a:xfrm>
            <a:off x="3992635" y="2993111"/>
            <a:ext cx="215652" cy="167206"/>
          </a:xfrm>
          <a:prstGeom prst="rect">
            <a:avLst/>
          </a:prstGeom>
        </p:spPr>
        <p:txBody>
          <a:bodyPr vert="horz" wrap="square" lIns="0" tIns="10268" rIns="0" bIns="0" rtlCol="0">
            <a:spAutoFit/>
          </a:bodyPr>
          <a:lstStyle/>
          <a:p>
            <a:pPr marL="8929">
              <a:spcBef>
                <a:spcPts val="80"/>
              </a:spcBef>
            </a:pPr>
            <a:r>
              <a:rPr sz="1019" spc="4" dirty="0">
                <a:solidFill>
                  <a:srgbClr val="231F20"/>
                </a:solidFill>
                <a:latin typeface="Arial"/>
                <a:cs typeface="Arial"/>
              </a:rPr>
              <a:t>10</a:t>
            </a:r>
            <a:r>
              <a:rPr sz="1107" spc="-5" baseline="26455" dirty="0">
                <a:solidFill>
                  <a:srgbClr val="231F20"/>
                </a:solidFill>
                <a:latin typeface="Arial"/>
                <a:cs typeface="Arial"/>
              </a:rPr>
              <a:t>5</a:t>
            </a:r>
            <a:endParaRPr sz="1107" baseline="26455">
              <a:latin typeface="Arial"/>
              <a:cs typeface="Arial"/>
            </a:endParaRPr>
          </a:p>
        </p:txBody>
      </p:sp>
      <p:sp>
        <p:nvSpPr>
          <p:cNvPr id="88" name="object 88"/>
          <p:cNvSpPr/>
          <p:nvPr/>
        </p:nvSpPr>
        <p:spPr>
          <a:xfrm>
            <a:off x="4100478" y="2908297"/>
            <a:ext cx="0" cy="21431"/>
          </a:xfrm>
          <a:custGeom>
            <a:avLst/>
            <a:gdLst/>
            <a:ahLst/>
            <a:cxnLst/>
            <a:rect l="l" t="t" r="r" b="b"/>
            <a:pathLst>
              <a:path h="30479">
                <a:moveTo>
                  <a:pt x="0" y="30371"/>
                </a:moveTo>
                <a:lnTo>
                  <a:pt x="0" y="0"/>
                </a:lnTo>
              </a:path>
            </a:pathLst>
          </a:custGeom>
          <a:ln w="13935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89" name="object 89"/>
          <p:cNvSpPr/>
          <p:nvPr/>
        </p:nvSpPr>
        <p:spPr>
          <a:xfrm>
            <a:off x="4100478" y="897418"/>
            <a:ext cx="0" cy="21431"/>
          </a:xfrm>
          <a:custGeom>
            <a:avLst/>
            <a:gdLst/>
            <a:ahLst/>
            <a:cxnLst/>
            <a:rect l="l" t="t" r="r" b="b"/>
            <a:pathLst>
              <a:path h="30480">
                <a:moveTo>
                  <a:pt x="0" y="0"/>
                </a:moveTo>
                <a:lnTo>
                  <a:pt x="0" y="30344"/>
                </a:lnTo>
              </a:path>
            </a:pathLst>
          </a:custGeom>
          <a:ln w="13935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90" name="object 90"/>
          <p:cNvSpPr/>
          <p:nvPr/>
        </p:nvSpPr>
        <p:spPr>
          <a:xfrm>
            <a:off x="4509378" y="2908297"/>
            <a:ext cx="0" cy="21431"/>
          </a:xfrm>
          <a:custGeom>
            <a:avLst/>
            <a:gdLst/>
            <a:ahLst/>
            <a:cxnLst/>
            <a:rect l="l" t="t" r="r" b="b"/>
            <a:pathLst>
              <a:path h="30479">
                <a:moveTo>
                  <a:pt x="0" y="30371"/>
                </a:moveTo>
                <a:lnTo>
                  <a:pt x="0" y="0"/>
                </a:lnTo>
              </a:path>
            </a:pathLst>
          </a:custGeom>
          <a:ln w="13935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91" name="object 91"/>
          <p:cNvSpPr/>
          <p:nvPr/>
        </p:nvSpPr>
        <p:spPr>
          <a:xfrm>
            <a:off x="4509378" y="897418"/>
            <a:ext cx="0" cy="21431"/>
          </a:xfrm>
          <a:custGeom>
            <a:avLst/>
            <a:gdLst/>
            <a:ahLst/>
            <a:cxnLst/>
            <a:rect l="l" t="t" r="r" b="b"/>
            <a:pathLst>
              <a:path h="30480">
                <a:moveTo>
                  <a:pt x="0" y="0"/>
                </a:moveTo>
                <a:lnTo>
                  <a:pt x="0" y="30344"/>
                </a:lnTo>
              </a:path>
            </a:pathLst>
          </a:custGeom>
          <a:ln w="13935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92" name="object 92"/>
          <p:cNvSpPr/>
          <p:nvPr/>
        </p:nvSpPr>
        <p:spPr>
          <a:xfrm>
            <a:off x="4748955" y="2908297"/>
            <a:ext cx="0" cy="21431"/>
          </a:xfrm>
          <a:custGeom>
            <a:avLst/>
            <a:gdLst/>
            <a:ahLst/>
            <a:cxnLst/>
            <a:rect l="l" t="t" r="r" b="b"/>
            <a:pathLst>
              <a:path h="30479">
                <a:moveTo>
                  <a:pt x="0" y="30371"/>
                </a:moveTo>
                <a:lnTo>
                  <a:pt x="0" y="0"/>
                </a:lnTo>
              </a:path>
            </a:pathLst>
          </a:custGeom>
          <a:ln w="13935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93" name="object 93"/>
          <p:cNvSpPr/>
          <p:nvPr/>
        </p:nvSpPr>
        <p:spPr>
          <a:xfrm>
            <a:off x="4748955" y="897418"/>
            <a:ext cx="0" cy="21431"/>
          </a:xfrm>
          <a:custGeom>
            <a:avLst/>
            <a:gdLst/>
            <a:ahLst/>
            <a:cxnLst/>
            <a:rect l="l" t="t" r="r" b="b"/>
            <a:pathLst>
              <a:path h="30480">
                <a:moveTo>
                  <a:pt x="0" y="0"/>
                </a:moveTo>
                <a:lnTo>
                  <a:pt x="0" y="30344"/>
                </a:lnTo>
              </a:path>
            </a:pathLst>
          </a:custGeom>
          <a:ln w="13935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94" name="object 94"/>
          <p:cNvSpPr/>
          <p:nvPr/>
        </p:nvSpPr>
        <p:spPr>
          <a:xfrm>
            <a:off x="4918315" y="2908297"/>
            <a:ext cx="0" cy="21431"/>
          </a:xfrm>
          <a:custGeom>
            <a:avLst/>
            <a:gdLst/>
            <a:ahLst/>
            <a:cxnLst/>
            <a:rect l="l" t="t" r="r" b="b"/>
            <a:pathLst>
              <a:path h="30479">
                <a:moveTo>
                  <a:pt x="0" y="30371"/>
                </a:moveTo>
                <a:lnTo>
                  <a:pt x="0" y="0"/>
                </a:lnTo>
              </a:path>
            </a:pathLst>
          </a:custGeom>
          <a:ln w="13935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95" name="object 95"/>
          <p:cNvSpPr/>
          <p:nvPr/>
        </p:nvSpPr>
        <p:spPr>
          <a:xfrm>
            <a:off x="4918315" y="897418"/>
            <a:ext cx="0" cy="21431"/>
          </a:xfrm>
          <a:custGeom>
            <a:avLst/>
            <a:gdLst/>
            <a:ahLst/>
            <a:cxnLst/>
            <a:rect l="l" t="t" r="r" b="b"/>
            <a:pathLst>
              <a:path h="30480">
                <a:moveTo>
                  <a:pt x="0" y="0"/>
                </a:moveTo>
                <a:lnTo>
                  <a:pt x="0" y="30344"/>
                </a:lnTo>
              </a:path>
            </a:pathLst>
          </a:custGeom>
          <a:ln w="13935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96" name="object 96"/>
          <p:cNvSpPr/>
          <p:nvPr/>
        </p:nvSpPr>
        <p:spPr>
          <a:xfrm>
            <a:off x="5050482" y="2908297"/>
            <a:ext cx="0" cy="21431"/>
          </a:xfrm>
          <a:custGeom>
            <a:avLst/>
            <a:gdLst/>
            <a:ahLst/>
            <a:cxnLst/>
            <a:rect l="l" t="t" r="r" b="b"/>
            <a:pathLst>
              <a:path h="30479">
                <a:moveTo>
                  <a:pt x="0" y="30371"/>
                </a:moveTo>
                <a:lnTo>
                  <a:pt x="0" y="0"/>
                </a:lnTo>
              </a:path>
            </a:pathLst>
          </a:custGeom>
          <a:ln w="13935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97" name="object 97"/>
          <p:cNvSpPr/>
          <p:nvPr/>
        </p:nvSpPr>
        <p:spPr>
          <a:xfrm>
            <a:off x="5050482" y="897418"/>
            <a:ext cx="0" cy="21431"/>
          </a:xfrm>
          <a:custGeom>
            <a:avLst/>
            <a:gdLst/>
            <a:ahLst/>
            <a:cxnLst/>
            <a:rect l="l" t="t" r="r" b="b"/>
            <a:pathLst>
              <a:path h="30480">
                <a:moveTo>
                  <a:pt x="0" y="0"/>
                </a:moveTo>
                <a:lnTo>
                  <a:pt x="0" y="30344"/>
                </a:lnTo>
              </a:path>
            </a:pathLst>
          </a:custGeom>
          <a:ln w="13935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98" name="object 98"/>
          <p:cNvSpPr/>
          <p:nvPr/>
        </p:nvSpPr>
        <p:spPr>
          <a:xfrm>
            <a:off x="5157911" y="2908297"/>
            <a:ext cx="0" cy="21431"/>
          </a:xfrm>
          <a:custGeom>
            <a:avLst/>
            <a:gdLst/>
            <a:ahLst/>
            <a:cxnLst/>
            <a:rect l="l" t="t" r="r" b="b"/>
            <a:pathLst>
              <a:path h="30479">
                <a:moveTo>
                  <a:pt x="0" y="30371"/>
                </a:moveTo>
                <a:lnTo>
                  <a:pt x="0" y="0"/>
                </a:lnTo>
              </a:path>
            </a:pathLst>
          </a:custGeom>
          <a:ln w="13935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99" name="object 99"/>
          <p:cNvSpPr/>
          <p:nvPr/>
        </p:nvSpPr>
        <p:spPr>
          <a:xfrm>
            <a:off x="5157911" y="897418"/>
            <a:ext cx="0" cy="21431"/>
          </a:xfrm>
          <a:custGeom>
            <a:avLst/>
            <a:gdLst/>
            <a:ahLst/>
            <a:cxnLst/>
            <a:rect l="l" t="t" r="r" b="b"/>
            <a:pathLst>
              <a:path h="30480">
                <a:moveTo>
                  <a:pt x="0" y="0"/>
                </a:moveTo>
                <a:lnTo>
                  <a:pt x="0" y="30344"/>
                </a:lnTo>
              </a:path>
            </a:pathLst>
          </a:custGeom>
          <a:ln w="13935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00" name="object 100"/>
          <p:cNvSpPr/>
          <p:nvPr/>
        </p:nvSpPr>
        <p:spPr>
          <a:xfrm>
            <a:off x="5248772" y="2908297"/>
            <a:ext cx="0" cy="21431"/>
          </a:xfrm>
          <a:custGeom>
            <a:avLst/>
            <a:gdLst/>
            <a:ahLst/>
            <a:cxnLst/>
            <a:rect l="l" t="t" r="r" b="b"/>
            <a:pathLst>
              <a:path h="30479">
                <a:moveTo>
                  <a:pt x="0" y="30371"/>
                </a:moveTo>
                <a:lnTo>
                  <a:pt x="0" y="0"/>
                </a:lnTo>
              </a:path>
            </a:pathLst>
          </a:custGeom>
          <a:ln w="13935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01" name="object 101"/>
          <p:cNvSpPr/>
          <p:nvPr/>
        </p:nvSpPr>
        <p:spPr>
          <a:xfrm>
            <a:off x="5248772" y="897418"/>
            <a:ext cx="0" cy="21431"/>
          </a:xfrm>
          <a:custGeom>
            <a:avLst/>
            <a:gdLst/>
            <a:ahLst/>
            <a:cxnLst/>
            <a:rect l="l" t="t" r="r" b="b"/>
            <a:pathLst>
              <a:path h="30480">
                <a:moveTo>
                  <a:pt x="0" y="0"/>
                </a:moveTo>
                <a:lnTo>
                  <a:pt x="0" y="30344"/>
                </a:lnTo>
              </a:path>
            </a:pathLst>
          </a:custGeom>
          <a:ln w="13935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02" name="object 102"/>
          <p:cNvSpPr/>
          <p:nvPr/>
        </p:nvSpPr>
        <p:spPr>
          <a:xfrm>
            <a:off x="5327234" y="2908297"/>
            <a:ext cx="0" cy="21431"/>
          </a:xfrm>
          <a:custGeom>
            <a:avLst/>
            <a:gdLst/>
            <a:ahLst/>
            <a:cxnLst/>
            <a:rect l="l" t="t" r="r" b="b"/>
            <a:pathLst>
              <a:path h="30479">
                <a:moveTo>
                  <a:pt x="0" y="30371"/>
                </a:moveTo>
                <a:lnTo>
                  <a:pt x="0" y="0"/>
                </a:lnTo>
              </a:path>
            </a:pathLst>
          </a:custGeom>
          <a:ln w="13935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03" name="object 103"/>
          <p:cNvSpPr/>
          <p:nvPr/>
        </p:nvSpPr>
        <p:spPr>
          <a:xfrm>
            <a:off x="5327234" y="897418"/>
            <a:ext cx="0" cy="21431"/>
          </a:xfrm>
          <a:custGeom>
            <a:avLst/>
            <a:gdLst/>
            <a:ahLst/>
            <a:cxnLst/>
            <a:rect l="l" t="t" r="r" b="b"/>
            <a:pathLst>
              <a:path h="30480">
                <a:moveTo>
                  <a:pt x="0" y="0"/>
                </a:moveTo>
                <a:lnTo>
                  <a:pt x="0" y="30344"/>
                </a:lnTo>
              </a:path>
            </a:pathLst>
          </a:custGeom>
          <a:ln w="13935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04" name="object 104"/>
          <p:cNvSpPr/>
          <p:nvPr/>
        </p:nvSpPr>
        <p:spPr>
          <a:xfrm>
            <a:off x="5396759" y="2908297"/>
            <a:ext cx="0" cy="21431"/>
          </a:xfrm>
          <a:custGeom>
            <a:avLst/>
            <a:gdLst/>
            <a:ahLst/>
            <a:cxnLst/>
            <a:rect l="l" t="t" r="r" b="b"/>
            <a:pathLst>
              <a:path h="30479">
                <a:moveTo>
                  <a:pt x="0" y="30371"/>
                </a:moveTo>
                <a:lnTo>
                  <a:pt x="0" y="0"/>
                </a:lnTo>
              </a:path>
            </a:pathLst>
          </a:custGeom>
          <a:ln w="13935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05" name="object 105"/>
          <p:cNvSpPr/>
          <p:nvPr/>
        </p:nvSpPr>
        <p:spPr>
          <a:xfrm>
            <a:off x="5396759" y="897418"/>
            <a:ext cx="0" cy="21431"/>
          </a:xfrm>
          <a:custGeom>
            <a:avLst/>
            <a:gdLst/>
            <a:ahLst/>
            <a:cxnLst/>
            <a:rect l="l" t="t" r="r" b="b"/>
            <a:pathLst>
              <a:path h="30480">
                <a:moveTo>
                  <a:pt x="0" y="0"/>
                </a:moveTo>
                <a:lnTo>
                  <a:pt x="0" y="30344"/>
                </a:lnTo>
              </a:path>
            </a:pathLst>
          </a:custGeom>
          <a:ln w="13935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06" name="object 106"/>
          <p:cNvSpPr/>
          <p:nvPr/>
        </p:nvSpPr>
        <p:spPr>
          <a:xfrm>
            <a:off x="5459401" y="2886269"/>
            <a:ext cx="0" cy="43755"/>
          </a:xfrm>
          <a:custGeom>
            <a:avLst/>
            <a:gdLst/>
            <a:ahLst/>
            <a:cxnLst/>
            <a:rect l="l" t="t" r="r" b="b"/>
            <a:pathLst>
              <a:path h="62229">
                <a:moveTo>
                  <a:pt x="0" y="61699"/>
                </a:moveTo>
                <a:lnTo>
                  <a:pt x="0" y="0"/>
                </a:lnTo>
              </a:path>
            </a:pathLst>
          </a:custGeom>
          <a:ln w="13935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07" name="object 107"/>
          <p:cNvSpPr/>
          <p:nvPr/>
        </p:nvSpPr>
        <p:spPr>
          <a:xfrm>
            <a:off x="5459401" y="897418"/>
            <a:ext cx="0" cy="43755"/>
          </a:xfrm>
          <a:custGeom>
            <a:avLst/>
            <a:gdLst/>
            <a:ahLst/>
            <a:cxnLst/>
            <a:rect l="l" t="t" r="r" b="b"/>
            <a:pathLst>
              <a:path h="62230">
                <a:moveTo>
                  <a:pt x="0" y="0"/>
                </a:moveTo>
                <a:lnTo>
                  <a:pt x="0" y="61673"/>
                </a:lnTo>
              </a:path>
            </a:pathLst>
          </a:custGeom>
          <a:ln w="13935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08" name="object 108"/>
          <p:cNvSpPr txBox="1"/>
          <p:nvPr/>
        </p:nvSpPr>
        <p:spPr>
          <a:xfrm>
            <a:off x="5351580" y="2993111"/>
            <a:ext cx="215652" cy="167206"/>
          </a:xfrm>
          <a:prstGeom prst="rect">
            <a:avLst/>
          </a:prstGeom>
        </p:spPr>
        <p:txBody>
          <a:bodyPr vert="horz" wrap="square" lIns="0" tIns="10268" rIns="0" bIns="0" rtlCol="0">
            <a:spAutoFit/>
          </a:bodyPr>
          <a:lstStyle/>
          <a:p>
            <a:pPr marL="8929">
              <a:spcBef>
                <a:spcPts val="80"/>
              </a:spcBef>
            </a:pPr>
            <a:r>
              <a:rPr sz="1019" spc="4" dirty="0">
                <a:solidFill>
                  <a:srgbClr val="231F20"/>
                </a:solidFill>
                <a:latin typeface="Arial"/>
                <a:cs typeface="Arial"/>
              </a:rPr>
              <a:t>10</a:t>
            </a:r>
            <a:r>
              <a:rPr sz="1107" spc="-5" baseline="26455" dirty="0">
                <a:solidFill>
                  <a:srgbClr val="231F20"/>
                </a:solidFill>
                <a:latin typeface="Arial"/>
                <a:cs typeface="Arial"/>
              </a:rPr>
              <a:t>6</a:t>
            </a:r>
            <a:endParaRPr sz="1107" baseline="26455">
              <a:latin typeface="Arial"/>
              <a:cs typeface="Arial"/>
            </a:endParaRPr>
          </a:p>
        </p:txBody>
      </p:sp>
      <p:sp>
        <p:nvSpPr>
          <p:cNvPr id="109" name="object 109"/>
          <p:cNvSpPr/>
          <p:nvPr/>
        </p:nvSpPr>
        <p:spPr>
          <a:xfrm>
            <a:off x="5459383" y="2908297"/>
            <a:ext cx="0" cy="21431"/>
          </a:xfrm>
          <a:custGeom>
            <a:avLst/>
            <a:gdLst/>
            <a:ahLst/>
            <a:cxnLst/>
            <a:rect l="l" t="t" r="r" b="b"/>
            <a:pathLst>
              <a:path h="30479">
                <a:moveTo>
                  <a:pt x="0" y="30371"/>
                </a:moveTo>
                <a:lnTo>
                  <a:pt x="0" y="0"/>
                </a:lnTo>
              </a:path>
            </a:pathLst>
          </a:custGeom>
          <a:ln w="13935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10" name="object 110"/>
          <p:cNvSpPr/>
          <p:nvPr/>
        </p:nvSpPr>
        <p:spPr>
          <a:xfrm>
            <a:off x="5459383" y="897418"/>
            <a:ext cx="0" cy="21431"/>
          </a:xfrm>
          <a:custGeom>
            <a:avLst/>
            <a:gdLst/>
            <a:ahLst/>
            <a:cxnLst/>
            <a:rect l="l" t="t" r="r" b="b"/>
            <a:pathLst>
              <a:path h="30480">
                <a:moveTo>
                  <a:pt x="0" y="0"/>
                </a:moveTo>
                <a:lnTo>
                  <a:pt x="0" y="30344"/>
                </a:lnTo>
              </a:path>
            </a:pathLst>
          </a:custGeom>
          <a:ln w="13935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11" name="object 111"/>
          <p:cNvSpPr/>
          <p:nvPr/>
        </p:nvSpPr>
        <p:spPr>
          <a:xfrm>
            <a:off x="5868339" y="2908297"/>
            <a:ext cx="0" cy="21431"/>
          </a:xfrm>
          <a:custGeom>
            <a:avLst/>
            <a:gdLst/>
            <a:ahLst/>
            <a:cxnLst/>
            <a:rect l="l" t="t" r="r" b="b"/>
            <a:pathLst>
              <a:path h="30479">
                <a:moveTo>
                  <a:pt x="0" y="30371"/>
                </a:moveTo>
                <a:lnTo>
                  <a:pt x="0" y="0"/>
                </a:lnTo>
              </a:path>
            </a:pathLst>
          </a:custGeom>
          <a:ln w="13935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12" name="object 112"/>
          <p:cNvSpPr/>
          <p:nvPr/>
        </p:nvSpPr>
        <p:spPr>
          <a:xfrm>
            <a:off x="5868339" y="897418"/>
            <a:ext cx="0" cy="21431"/>
          </a:xfrm>
          <a:custGeom>
            <a:avLst/>
            <a:gdLst/>
            <a:ahLst/>
            <a:cxnLst/>
            <a:rect l="l" t="t" r="r" b="b"/>
            <a:pathLst>
              <a:path h="30480">
                <a:moveTo>
                  <a:pt x="0" y="0"/>
                </a:moveTo>
                <a:lnTo>
                  <a:pt x="0" y="30344"/>
                </a:lnTo>
              </a:path>
            </a:pathLst>
          </a:custGeom>
          <a:ln w="13935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13" name="object 113"/>
          <p:cNvSpPr/>
          <p:nvPr/>
        </p:nvSpPr>
        <p:spPr>
          <a:xfrm>
            <a:off x="6107225" y="2908297"/>
            <a:ext cx="0" cy="21431"/>
          </a:xfrm>
          <a:custGeom>
            <a:avLst/>
            <a:gdLst/>
            <a:ahLst/>
            <a:cxnLst/>
            <a:rect l="l" t="t" r="r" b="b"/>
            <a:pathLst>
              <a:path h="30479">
                <a:moveTo>
                  <a:pt x="0" y="30371"/>
                </a:moveTo>
                <a:lnTo>
                  <a:pt x="0" y="0"/>
                </a:lnTo>
              </a:path>
            </a:pathLst>
          </a:custGeom>
          <a:ln w="13935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14" name="object 114"/>
          <p:cNvSpPr/>
          <p:nvPr/>
        </p:nvSpPr>
        <p:spPr>
          <a:xfrm>
            <a:off x="6107225" y="897418"/>
            <a:ext cx="0" cy="21431"/>
          </a:xfrm>
          <a:custGeom>
            <a:avLst/>
            <a:gdLst/>
            <a:ahLst/>
            <a:cxnLst/>
            <a:rect l="l" t="t" r="r" b="b"/>
            <a:pathLst>
              <a:path h="30480">
                <a:moveTo>
                  <a:pt x="0" y="0"/>
                </a:moveTo>
                <a:lnTo>
                  <a:pt x="0" y="30344"/>
                </a:lnTo>
              </a:path>
            </a:pathLst>
          </a:custGeom>
          <a:ln w="13935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15" name="object 115"/>
          <p:cNvSpPr/>
          <p:nvPr/>
        </p:nvSpPr>
        <p:spPr>
          <a:xfrm>
            <a:off x="6277240" y="2908297"/>
            <a:ext cx="0" cy="21431"/>
          </a:xfrm>
          <a:custGeom>
            <a:avLst/>
            <a:gdLst/>
            <a:ahLst/>
            <a:cxnLst/>
            <a:rect l="l" t="t" r="r" b="b"/>
            <a:pathLst>
              <a:path h="30479">
                <a:moveTo>
                  <a:pt x="0" y="30371"/>
                </a:moveTo>
                <a:lnTo>
                  <a:pt x="0" y="0"/>
                </a:lnTo>
              </a:path>
            </a:pathLst>
          </a:custGeom>
          <a:ln w="13935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16" name="object 116"/>
          <p:cNvSpPr/>
          <p:nvPr/>
        </p:nvSpPr>
        <p:spPr>
          <a:xfrm>
            <a:off x="6277240" y="897418"/>
            <a:ext cx="0" cy="21431"/>
          </a:xfrm>
          <a:custGeom>
            <a:avLst/>
            <a:gdLst/>
            <a:ahLst/>
            <a:cxnLst/>
            <a:rect l="l" t="t" r="r" b="b"/>
            <a:pathLst>
              <a:path h="30480">
                <a:moveTo>
                  <a:pt x="0" y="0"/>
                </a:moveTo>
                <a:lnTo>
                  <a:pt x="0" y="30344"/>
                </a:lnTo>
              </a:path>
            </a:pathLst>
          </a:custGeom>
          <a:ln w="13935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17" name="object 117"/>
          <p:cNvSpPr/>
          <p:nvPr/>
        </p:nvSpPr>
        <p:spPr>
          <a:xfrm>
            <a:off x="6408752" y="2908297"/>
            <a:ext cx="0" cy="21431"/>
          </a:xfrm>
          <a:custGeom>
            <a:avLst/>
            <a:gdLst/>
            <a:ahLst/>
            <a:cxnLst/>
            <a:rect l="l" t="t" r="r" b="b"/>
            <a:pathLst>
              <a:path h="30479">
                <a:moveTo>
                  <a:pt x="0" y="30371"/>
                </a:moveTo>
                <a:lnTo>
                  <a:pt x="0" y="0"/>
                </a:lnTo>
              </a:path>
            </a:pathLst>
          </a:custGeom>
          <a:ln w="13935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18" name="object 118"/>
          <p:cNvSpPr/>
          <p:nvPr/>
        </p:nvSpPr>
        <p:spPr>
          <a:xfrm>
            <a:off x="6408752" y="897418"/>
            <a:ext cx="0" cy="21431"/>
          </a:xfrm>
          <a:custGeom>
            <a:avLst/>
            <a:gdLst/>
            <a:ahLst/>
            <a:cxnLst/>
            <a:rect l="l" t="t" r="r" b="b"/>
            <a:pathLst>
              <a:path h="30480">
                <a:moveTo>
                  <a:pt x="0" y="0"/>
                </a:moveTo>
                <a:lnTo>
                  <a:pt x="0" y="30344"/>
                </a:lnTo>
              </a:path>
            </a:pathLst>
          </a:custGeom>
          <a:ln w="13935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19" name="object 119"/>
          <p:cNvSpPr/>
          <p:nvPr/>
        </p:nvSpPr>
        <p:spPr>
          <a:xfrm>
            <a:off x="6516124" y="2908297"/>
            <a:ext cx="0" cy="21431"/>
          </a:xfrm>
          <a:custGeom>
            <a:avLst/>
            <a:gdLst/>
            <a:ahLst/>
            <a:cxnLst/>
            <a:rect l="l" t="t" r="r" b="b"/>
            <a:pathLst>
              <a:path h="30479">
                <a:moveTo>
                  <a:pt x="0" y="30371"/>
                </a:moveTo>
                <a:lnTo>
                  <a:pt x="0" y="0"/>
                </a:lnTo>
              </a:path>
            </a:pathLst>
          </a:custGeom>
          <a:ln w="13935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20" name="object 120"/>
          <p:cNvSpPr/>
          <p:nvPr/>
        </p:nvSpPr>
        <p:spPr>
          <a:xfrm>
            <a:off x="6516124" y="897418"/>
            <a:ext cx="0" cy="21431"/>
          </a:xfrm>
          <a:custGeom>
            <a:avLst/>
            <a:gdLst/>
            <a:ahLst/>
            <a:cxnLst/>
            <a:rect l="l" t="t" r="r" b="b"/>
            <a:pathLst>
              <a:path h="30480">
                <a:moveTo>
                  <a:pt x="0" y="0"/>
                </a:moveTo>
                <a:lnTo>
                  <a:pt x="0" y="30344"/>
                </a:lnTo>
              </a:path>
            </a:pathLst>
          </a:custGeom>
          <a:ln w="13935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21" name="object 121"/>
          <p:cNvSpPr/>
          <p:nvPr/>
        </p:nvSpPr>
        <p:spPr>
          <a:xfrm>
            <a:off x="6607004" y="2908297"/>
            <a:ext cx="0" cy="21431"/>
          </a:xfrm>
          <a:custGeom>
            <a:avLst/>
            <a:gdLst/>
            <a:ahLst/>
            <a:cxnLst/>
            <a:rect l="l" t="t" r="r" b="b"/>
            <a:pathLst>
              <a:path h="30479">
                <a:moveTo>
                  <a:pt x="0" y="30371"/>
                </a:moveTo>
                <a:lnTo>
                  <a:pt x="0" y="0"/>
                </a:lnTo>
              </a:path>
            </a:pathLst>
          </a:custGeom>
          <a:ln w="13935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22" name="object 122"/>
          <p:cNvSpPr/>
          <p:nvPr/>
        </p:nvSpPr>
        <p:spPr>
          <a:xfrm>
            <a:off x="6607004" y="897418"/>
            <a:ext cx="0" cy="21431"/>
          </a:xfrm>
          <a:custGeom>
            <a:avLst/>
            <a:gdLst/>
            <a:ahLst/>
            <a:cxnLst/>
            <a:rect l="l" t="t" r="r" b="b"/>
            <a:pathLst>
              <a:path h="30480">
                <a:moveTo>
                  <a:pt x="0" y="0"/>
                </a:moveTo>
                <a:lnTo>
                  <a:pt x="0" y="30344"/>
                </a:lnTo>
              </a:path>
            </a:pathLst>
          </a:custGeom>
          <a:ln w="13935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23" name="object 123"/>
          <p:cNvSpPr/>
          <p:nvPr/>
        </p:nvSpPr>
        <p:spPr>
          <a:xfrm>
            <a:off x="6686177" y="2908297"/>
            <a:ext cx="0" cy="21431"/>
          </a:xfrm>
          <a:custGeom>
            <a:avLst/>
            <a:gdLst/>
            <a:ahLst/>
            <a:cxnLst/>
            <a:rect l="l" t="t" r="r" b="b"/>
            <a:pathLst>
              <a:path h="30479">
                <a:moveTo>
                  <a:pt x="0" y="30371"/>
                </a:moveTo>
                <a:lnTo>
                  <a:pt x="0" y="0"/>
                </a:lnTo>
              </a:path>
            </a:pathLst>
          </a:custGeom>
          <a:ln w="13935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24" name="object 124"/>
          <p:cNvSpPr/>
          <p:nvPr/>
        </p:nvSpPr>
        <p:spPr>
          <a:xfrm>
            <a:off x="6686177" y="897418"/>
            <a:ext cx="0" cy="21431"/>
          </a:xfrm>
          <a:custGeom>
            <a:avLst/>
            <a:gdLst/>
            <a:ahLst/>
            <a:cxnLst/>
            <a:rect l="l" t="t" r="r" b="b"/>
            <a:pathLst>
              <a:path h="30480">
                <a:moveTo>
                  <a:pt x="0" y="0"/>
                </a:moveTo>
                <a:lnTo>
                  <a:pt x="0" y="30344"/>
                </a:lnTo>
              </a:path>
            </a:pathLst>
          </a:custGeom>
          <a:ln w="13935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25" name="object 125"/>
          <p:cNvSpPr/>
          <p:nvPr/>
        </p:nvSpPr>
        <p:spPr>
          <a:xfrm>
            <a:off x="6755720" y="2908297"/>
            <a:ext cx="0" cy="21431"/>
          </a:xfrm>
          <a:custGeom>
            <a:avLst/>
            <a:gdLst/>
            <a:ahLst/>
            <a:cxnLst/>
            <a:rect l="l" t="t" r="r" b="b"/>
            <a:pathLst>
              <a:path h="30479">
                <a:moveTo>
                  <a:pt x="0" y="30371"/>
                </a:moveTo>
                <a:lnTo>
                  <a:pt x="0" y="0"/>
                </a:lnTo>
              </a:path>
            </a:pathLst>
          </a:custGeom>
          <a:ln w="13935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26" name="object 126"/>
          <p:cNvSpPr/>
          <p:nvPr/>
        </p:nvSpPr>
        <p:spPr>
          <a:xfrm>
            <a:off x="6755720" y="897418"/>
            <a:ext cx="0" cy="21431"/>
          </a:xfrm>
          <a:custGeom>
            <a:avLst/>
            <a:gdLst/>
            <a:ahLst/>
            <a:cxnLst/>
            <a:rect l="l" t="t" r="r" b="b"/>
            <a:pathLst>
              <a:path h="30480">
                <a:moveTo>
                  <a:pt x="0" y="0"/>
                </a:moveTo>
                <a:lnTo>
                  <a:pt x="0" y="30344"/>
                </a:lnTo>
              </a:path>
            </a:pathLst>
          </a:custGeom>
          <a:ln w="13935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27" name="object 127"/>
          <p:cNvSpPr/>
          <p:nvPr/>
        </p:nvSpPr>
        <p:spPr>
          <a:xfrm>
            <a:off x="6817653" y="2886269"/>
            <a:ext cx="0" cy="43755"/>
          </a:xfrm>
          <a:custGeom>
            <a:avLst/>
            <a:gdLst/>
            <a:ahLst/>
            <a:cxnLst/>
            <a:rect l="l" t="t" r="r" b="b"/>
            <a:pathLst>
              <a:path h="62229">
                <a:moveTo>
                  <a:pt x="0" y="61699"/>
                </a:moveTo>
                <a:lnTo>
                  <a:pt x="0" y="0"/>
                </a:lnTo>
              </a:path>
            </a:pathLst>
          </a:custGeom>
          <a:ln w="13935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28" name="object 128"/>
          <p:cNvSpPr/>
          <p:nvPr/>
        </p:nvSpPr>
        <p:spPr>
          <a:xfrm>
            <a:off x="6817653" y="897418"/>
            <a:ext cx="0" cy="43755"/>
          </a:xfrm>
          <a:custGeom>
            <a:avLst/>
            <a:gdLst/>
            <a:ahLst/>
            <a:cxnLst/>
            <a:rect l="l" t="t" r="r" b="b"/>
            <a:pathLst>
              <a:path h="62230">
                <a:moveTo>
                  <a:pt x="0" y="0"/>
                </a:moveTo>
                <a:lnTo>
                  <a:pt x="0" y="61673"/>
                </a:lnTo>
              </a:path>
            </a:pathLst>
          </a:custGeom>
          <a:ln w="13935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29" name="object 129"/>
          <p:cNvSpPr txBox="1"/>
          <p:nvPr/>
        </p:nvSpPr>
        <p:spPr>
          <a:xfrm>
            <a:off x="6709841" y="2993111"/>
            <a:ext cx="215652" cy="167206"/>
          </a:xfrm>
          <a:prstGeom prst="rect">
            <a:avLst/>
          </a:prstGeom>
        </p:spPr>
        <p:txBody>
          <a:bodyPr vert="horz" wrap="square" lIns="0" tIns="10268" rIns="0" bIns="0" rtlCol="0">
            <a:spAutoFit/>
          </a:bodyPr>
          <a:lstStyle/>
          <a:p>
            <a:pPr marL="8929">
              <a:spcBef>
                <a:spcPts val="80"/>
              </a:spcBef>
            </a:pPr>
            <a:r>
              <a:rPr sz="1019" spc="4" dirty="0">
                <a:solidFill>
                  <a:srgbClr val="231F20"/>
                </a:solidFill>
                <a:latin typeface="Arial"/>
                <a:cs typeface="Arial"/>
              </a:rPr>
              <a:t>10</a:t>
            </a:r>
            <a:r>
              <a:rPr sz="1107" spc="-5" baseline="26455" dirty="0">
                <a:solidFill>
                  <a:srgbClr val="231F20"/>
                </a:solidFill>
                <a:latin typeface="Arial"/>
                <a:cs typeface="Arial"/>
              </a:rPr>
              <a:t>7</a:t>
            </a:r>
            <a:endParaRPr sz="1107" baseline="26455">
              <a:latin typeface="Arial"/>
              <a:cs typeface="Arial"/>
            </a:endParaRPr>
          </a:p>
        </p:txBody>
      </p:sp>
      <p:sp>
        <p:nvSpPr>
          <p:cNvPr id="130" name="object 130"/>
          <p:cNvSpPr/>
          <p:nvPr/>
        </p:nvSpPr>
        <p:spPr>
          <a:xfrm>
            <a:off x="6817653" y="2908297"/>
            <a:ext cx="0" cy="21431"/>
          </a:xfrm>
          <a:custGeom>
            <a:avLst/>
            <a:gdLst/>
            <a:ahLst/>
            <a:cxnLst/>
            <a:rect l="l" t="t" r="r" b="b"/>
            <a:pathLst>
              <a:path h="30479">
                <a:moveTo>
                  <a:pt x="0" y="30371"/>
                </a:moveTo>
                <a:lnTo>
                  <a:pt x="0" y="0"/>
                </a:lnTo>
              </a:path>
            </a:pathLst>
          </a:custGeom>
          <a:ln w="13935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31" name="object 131"/>
          <p:cNvSpPr/>
          <p:nvPr/>
        </p:nvSpPr>
        <p:spPr>
          <a:xfrm>
            <a:off x="6817653" y="897418"/>
            <a:ext cx="0" cy="21431"/>
          </a:xfrm>
          <a:custGeom>
            <a:avLst/>
            <a:gdLst/>
            <a:ahLst/>
            <a:cxnLst/>
            <a:rect l="l" t="t" r="r" b="b"/>
            <a:pathLst>
              <a:path h="30480">
                <a:moveTo>
                  <a:pt x="0" y="0"/>
                </a:moveTo>
                <a:lnTo>
                  <a:pt x="0" y="30344"/>
                </a:lnTo>
              </a:path>
            </a:pathLst>
          </a:custGeom>
          <a:ln w="13935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32" name="object 132"/>
          <p:cNvSpPr/>
          <p:nvPr/>
        </p:nvSpPr>
        <p:spPr>
          <a:xfrm>
            <a:off x="2742190" y="897418"/>
            <a:ext cx="4075509" cy="2032397"/>
          </a:xfrm>
          <a:custGeom>
            <a:avLst/>
            <a:gdLst/>
            <a:ahLst/>
            <a:cxnLst/>
            <a:rect l="l" t="t" r="r" b="b"/>
            <a:pathLst>
              <a:path w="5796280" h="2890520">
                <a:moveTo>
                  <a:pt x="5796214" y="0"/>
                </a:moveTo>
                <a:lnTo>
                  <a:pt x="0" y="0"/>
                </a:lnTo>
                <a:lnTo>
                  <a:pt x="0" y="2890288"/>
                </a:lnTo>
                <a:lnTo>
                  <a:pt x="5796214" y="2890288"/>
                </a:lnTo>
                <a:lnTo>
                  <a:pt x="5796214" y="0"/>
                </a:lnTo>
                <a:close/>
              </a:path>
            </a:pathLst>
          </a:custGeom>
          <a:ln w="13935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33" name="object 133"/>
          <p:cNvSpPr txBox="1"/>
          <p:nvPr/>
        </p:nvSpPr>
        <p:spPr>
          <a:xfrm>
            <a:off x="2229596" y="609602"/>
            <a:ext cx="156838" cy="2215486"/>
          </a:xfrm>
          <a:prstGeom prst="rect">
            <a:avLst/>
          </a:prstGeom>
        </p:spPr>
        <p:txBody>
          <a:bodyPr vert="vert270" wrap="square" lIns="0" tIns="12055" rIns="0" bIns="0" rtlCol="0">
            <a:spAutoFit/>
          </a:bodyPr>
          <a:lstStyle/>
          <a:p>
            <a:pPr marL="8929">
              <a:spcBef>
                <a:spcPts val="95"/>
              </a:spcBef>
            </a:pPr>
            <a:r>
              <a:rPr sz="1019" spc="4" dirty="0">
                <a:solidFill>
                  <a:srgbClr val="231F20"/>
                </a:solidFill>
                <a:latin typeface="Arial"/>
                <a:cs typeface="Arial"/>
              </a:rPr>
              <a:t>Effective </a:t>
            </a:r>
            <a:r>
              <a:rPr sz="1019" spc="18" dirty="0">
                <a:solidFill>
                  <a:srgbClr val="231F20"/>
                </a:solidFill>
                <a:latin typeface="Arial"/>
                <a:cs typeface="Arial"/>
              </a:rPr>
              <a:t>population </a:t>
            </a:r>
            <a:r>
              <a:rPr sz="1019" spc="-7" dirty="0">
                <a:solidFill>
                  <a:srgbClr val="231F20"/>
                </a:solidFill>
                <a:latin typeface="Arial"/>
                <a:cs typeface="Arial"/>
              </a:rPr>
              <a:t>size</a:t>
            </a:r>
            <a:r>
              <a:rPr sz="1019" spc="-56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1019" spc="-21" dirty="0">
                <a:solidFill>
                  <a:srgbClr val="231F20"/>
                </a:solidFill>
                <a:latin typeface="Arial"/>
                <a:cs typeface="Arial"/>
              </a:rPr>
              <a:t>(x10</a:t>
            </a:r>
            <a:r>
              <a:rPr sz="1107" spc="-31" baseline="26455" dirty="0">
                <a:solidFill>
                  <a:srgbClr val="231F20"/>
                </a:solidFill>
                <a:latin typeface="Arial"/>
                <a:cs typeface="Arial"/>
              </a:rPr>
              <a:t>4</a:t>
            </a:r>
            <a:r>
              <a:rPr sz="1019" spc="-21" dirty="0">
                <a:solidFill>
                  <a:srgbClr val="231F20"/>
                </a:solidFill>
                <a:latin typeface="Arial"/>
                <a:cs typeface="Arial"/>
              </a:rPr>
              <a:t>)</a:t>
            </a:r>
            <a:endParaRPr sz="1019" dirty="0">
              <a:latin typeface="Arial"/>
              <a:cs typeface="Arial"/>
            </a:endParaRPr>
          </a:p>
        </p:txBody>
      </p:sp>
      <p:sp>
        <p:nvSpPr>
          <p:cNvPr id="134" name="object 134"/>
          <p:cNvSpPr/>
          <p:nvPr/>
        </p:nvSpPr>
        <p:spPr>
          <a:xfrm>
            <a:off x="3898767" y="1009633"/>
            <a:ext cx="374154" cy="0"/>
          </a:xfrm>
          <a:custGeom>
            <a:avLst/>
            <a:gdLst/>
            <a:ahLst/>
            <a:cxnLst/>
            <a:rect l="l" t="t" r="r" b="b"/>
            <a:pathLst>
              <a:path w="532129">
                <a:moveTo>
                  <a:pt x="0" y="0"/>
                </a:moveTo>
                <a:lnTo>
                  <a:pt x="531655" y="0"/>
                </a:lnTo>
              </a:path>
            </a:pathLst>
          </a:custGeom>
          <a:ln w="27897">
            <a:solidFill>
              <a:srgbClr val="ED2024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35" name="object 135"/>
          <p:cNvSpPr/>
          <p:nvPr/>
        </p:nvSpPr>
        <p:spPr>
          <a:xfrm>
            <a:off x="2742190" y="897436"/>
            <a:ext cx="3606701" cy="1828800"/>
          </a:xfrm>
          <a:custGeom>
            <a:avLst/>
            <a:gdLst/>
            <a:ahLst/>
            <a:cxnLst/>
            <a:rect l="l" t="t" r="r" b="b"/>
            <a:pathLst>
              <a:path w="5129530" h="2600960">
                <a:moveTo>
                  <a:pt x="0" y="2311613"/>
                </a:moveTo>
                <a:lnTo>
                  <a:pt x="439637" y="2311613"/>
                </a:lnTo>
                <a:lnTo>
                  <a:pt x="439637" y="2551471"/>
                </a:lnTo>
                <a:lnTo>
                  <a:pt x="850871" y="2551471"/>
                </a:lnTo>
                <a:lnTo>
                  <a:pt x="850871" y="2600432"/>
                </a:lnTo>
                <a:lnTo>
                  <a:pt x="1165141" y="2600432"/>
                </a:lnTo>
                <a:lnTo>
                  <a:pt x="1165141" y="2574981"/>
                </a:lnTo>
                <a:lnTo>
                  <a:pt x="1427525" y="2574981"/>
                </a:lnTo>
                <a:lnTo>
                  <a:pt x="1427525" y="2390919"/>
                </a:lnTo>
                <a:lnTo>
                  <a:pt x="1656665" y="2390919"/>
                </a:lnTo>
                <a:lnTo>
                  <a:pt x="1656665" y="2121647"/>
                </a:lnTo>
                <a:lnTo>
                  <a:pt x="1864210" y="2121647"/>
                </a:lnTo>
                <a:lnTo>
                  <a:pt x="1864210" y="2004152"/>
                </a:lnTo>
                <a:lnTo>
                  <a:pt x="2056091" y="2004152"/>
                </a:lnTo>
                <a:lnTo>
                  <a:pt x="2056091" y="2006146"/>
                </a:lnTo>
                <a:lnTo>
                  <a:pt x="2236297" y="2006146"/>
                </a:lnTo>
                <a:lnTo>
                  <a:pt x="2236297" y="2068803"/>
                </a:lnTo>
                <a:lnTo>
                  <a:pt x="2407647" y="2068803"/>
                </a:lnTo>
                <a:lnTo>
                  <a:pt x="2407647" y="2171619"/>
                </a:lnTo>
                <a:lnTo>
                  <a:pt x="2572109" y="2171619"/>
                </a:lnTo>
                <a:lnTo>
                  <a:pt x="2572109" y="2292997"/>
                </a:lnTo>
                <a:lnTo>
                  <a:pt x="2731704" y="2292997"/>
                </a:lnTo>
                <a:lnTo>
                  <a:pt x="2731704" y="2398764"/>
                </a:lnTo>
                <a:lnTo>
                  <a:pt x="2886352" y="2398764"/>
                </a:lnTo>
                <a:lnTo>
                  <a:pt x="2886352" y="2471208"/>
                </a:lnTo>
                <a:lnTo>
                  <a:pt x="3038181" y="2471208"/>
                </a:lnTo>
                <a:lnTo>
                  <a:pt x="3038181" y="2514318"/>
                </a:lnTo>
                <a:lnTo>
                  <a:pt x="3185968" y="2514318"/>
                </a:lnTo>
                <a:lnTo>
                  <a:pt x="3185968" y="2534849"/>
                </a:lnTo>
                <a:lnTo>
                  <a:pt x="3331867" y="2534849"/>
                </a:lnTo>
                <a:lnTo>
                  <a:pt x="3331867" y="2537801"/>
                </a:lnTo>
                <a:lnTo>
                  <a:pt x="3475771" y="2537801"/>
                </a:lnTo>
                <a:lnTo>
                  <a:pt x="3475771" y="2527988"/>
                </a:lnTo>
                <a:lnTo>
                  <a:pt x="3618718" y="2527988"/>
                </a:lnTo>
                <a:lnTo>
                  <a:pt x="3618718" y="2500569"/>
                </a:lnTo>
                <a:lnTo>
                  <a:pt x="3759723" y="2500569"/>
                </a:lnTo>
                <a:lnTo>
                  <a:pt x="3759723" y="2448682"/>
                </a:lnTo>
                <a:lnTo>
                  <a:pt x="3899771" y="2448682"/>
                </a:lnTo>
                <a:lnTo>
                  <a:pt x="3899771" y="2361532"/>
                </a:lnTo>
                <a:lnTo>
                  <a:pt x="4038808" y="2361532"/>
                </a:lnTo>
                <a:lnTo>
                  <a:pt x="4038808" y="2241137"/>
                </a:lnTo>
                <a:lnTo>
                  <a:pt x="4176808" y="2241137"/>
                </a:lnTo>
                <a:lnTo>
                  <a:pt x="4176808" y="2118748"/>
                </a:lnTo>
                <a:lnTo>
                  <a:pt x="4313877" y="2118748"/>
                </a:lnTo>
                <a:lnTo>
                  <a:pt x="4313877" y="2054123"/>
                </a:lnTo>
                <a:lnTo>
                  <a:pt x="4450973" y="2054123"/>
                </a:lnTo>
                <a:lnTo>
                  <a:pt x="4450973" y="2066835"/>
                </a:lnTo>
                <a:lnTo>
                  <a:pt x="4587058" y="2066835"/>
                </a:lnTo>
                <a:lnTo>
                  <a:pt x="4587058" y="2115796"/>
                </a:lnTo>
                <a:lnTo>
                  <a:pt x="4723170" y="2115796"/>
                </a:lnTo>
                <a:lnTo>
                  <a:pt x="4723170" y="2139306"/>
                </a:lnTo>
                <a:lnTo>
                  <a:pt x="4859282" y="2139306"/>
                </a:lnTo>
                <a:lnTo>
                  <a:pt x="4859282" y="2002210"/>
                </a:lnTo>
                <a:lnTo>
                  <a:pt x="5129511" y="2002210"/>
                </a:lnTo>
                <a:lnTo>
                  <a:pt x="5129511" y="0"/>
                </a:lnTo>
              </a:path>
            </a:pathLst>
          </a:custGeom>
          <a:ln w="27897">
            <a:solidFill>
              <a:srgbClr val="ED2024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36" name="object 136"/>
          <p:cNvSpPr/>
          <p:nvPr/>
        </p:nvSpPr>
        <p:spPr>
          <a:xfrm>
            <a:off x="3898767" y="1147317"/>
            <a:ext cx="374154" cy="0"/>
          </a:xfrm>
          <a:custGeom>
            <a:avLst/>
            <a:gdLst/>
            <a:ahLst/>
            <a:cxnLst/>
            <a:rect l="l" t="t" r="r" b="b"/>
            <a:pathLst>
              <a:path w="532129">
                <a:moveTo>
                  <a:pt x="0" y="0"/>
                </a:moveTo>
                <a:lnTo>
                  <a:pt x="531655" y="0"/>
                </a:lnTo>
              </a:path>
            </a:pathLst>
          </a:custGeom>
          <a:ln w="27897">
            <a:solidFill>
              <a:srgbClr val="2CB34A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37" name="object 137"/>
          <p:cNvSpPr/>
          <p:nvPr/>
        </p:nvSpPr>
        <p:spPr>
          <a:xfrm>
            <a:off x="2742190" y="897437"/>
            <a:ext cx="3614291" cy="1800225"/>
          </a:xfrm>
          <a:custGeom>
            <a:avLst/>
            <a:gdLst/>
            <a:ahLst/>
            <a:cxnLst/>
            <a:rect l="l" t="t" r="r" b="b"/>
            <a:pathLst>
              <a:path w="5140325" h="2560320">
                <a:moveTo>
                  <a:pt x="0" y="1130834"/>
                </a:moveTo>
                <a:lnTo>
                  <a:pt x="449424" y="1130834"/>
                </a:lnTo>
                <a:lnTo>
                  <a:pt x="449424" y="2519185"/>
                </a:lnTo>
                <a:lnTo>
                  <a:pt x="860658" y="2519185"/>
                </a:lnTo>
                <a:lnTo>
                  <a:pt x="860658" y="2560301"/>
                </a:lnTo>
                <a:lnTo>
                  <a:pt x="1175912" y="2560301"/>
                </a:lnTo>
                <a:lnTo>
                  <a:pt x="1175912" y="2555381"/>
                </a:lnTo>
                <a:lnTo>
                  <a:pt x="1437338" y="2555381"/>
                </a:lnTo>
                <a:lnTo>
                  <a:pt x="1437338" y="2420306"/>
                </a:lnTo>
                <a:lnTo>
                  <a:pt x="1666425" y="2420306"/>
                </a:lnTo>
                <a:lnTo>
                  <a:pt x="1666425" y="2179437"/>
                </a:lnTo>
                <a:lnTo>
                  <a:pt x="1874024" y="2179437"/>
                </a:lnTo>
                <a:lnTo>
                  <a:pt x="1874024" y="2006146"/>
                </a:lnTo>
                <a:lnTo>
                  <a:pt x="2247041" y="2006146"/>
                </a:lnTo>
                <a:lnTo>
                  <a:pt x="2247041" y="2080558"/>
                </a:lnTo>
                <a:lnTo>
                  <a:pt x="2418391" y="2080558"/>
                </a:lnTo>
                <a:lnTo>
                  <a:pt x="2418391" y="2177496"/>
                </a:lnTo>
                <a:lnTo>
                  <a:pt x="2582853" y="2177496"/>
                </a:lnTo>
                <a:lnTo>
                  <a:pt x="2582853" y="2295949"/>
                </a:lnTo>
                <a:lnTo>
                  <a:pt x="2741517" y="2295949"/>
                </a:lnTo>
                <a:lnTo>
                  <a:pt x="2741517" y="2400732"/>
                </a:lnTo>
                <a:lnTo>
                  <a:pt x="2896192" y="2400732"/>
                </a:lnTo>
                <a:lnTo>
                  <a:pt x="2896192" y="2469240"/>
                </a:lnTo>
                <a:lnTo>
                  <a:pt x="3047968" y="2469240"/>
                </a:lnTo>
                <a:lnTo>
                  <a:pt x="3047968" y="2508414"/>
                </a:lnTo>
                <a:lnTo>
                  <a:pt x="3196739" y="2508414"/>
                </a:lnTo>
                <a:lnTo>
                  <a:pt x="3196739" y="2527004"/>
                </a:lnTo>
                <a:lnTo>
                  <a:pt x="3342611" y="2527004"/>
                </a:lnTo>
                <a:lnTo>
                  <a:pt x="3342611" y="2530913"/>
                </a:lnTo>
                <a:lnTo>
                  <a:pt x="3486542" y="2530913"/>
                </a:lnTo>
                <a:lnTo>
                  <a:pt x="3486542" y="2519185"/>
                </a:lnTo>
                <a:lnTo>
                  <a:pt x="3628531" y="2519185"/>
                </a:lnTo>
                <a:lnTo>
                  <a:pt x="3628531" y="2492723"/>
                </a:lnTo>
                <a:lnTo>
                  <a:pt x="3769483" y="2492723"/>
                </a:lnTo>
                <a:lnTo>
                  <a:pt x="3769483" y="2443762"/>
                </a:lnTo>
                <a:lnTo>
                  <a:pt x="3909504" y="2443762"/>
                </a:lnTo>
                <a:lnTo>
                  <a:pt x="3909504" y="2361558"/>
                </a:lnTo>
                <a:lnTo>
                  <a:pt x="4048542" y="2361558"/>
                </a:lnTo>
                <a:lnTo>
                  <a:pt x="4048542" y="2246031"/>
                </a:lnTo>
                <a:lnTo>
                  <a:pt x="4186621" y="2246031"/>
                </a:lnTo>
                <a:lnTo>
                  <a:pt x="4186621" y="2133455"/>
                </a:lnTo>
                <a:lnTo>
                  <a:pt x="4324675" y="2133455"/>
                </a:lnTo>
                <a:lnTo>
                  <a:pt x="4324675" y="2076622"/>
                </a:lnTo>
                <a:lnTo>
                  <a:pt x="4461744" y="2076622"/>
                </a:lnTo>
                <a:lnTo>
                  <a:pt x="4461744" y="2087393"/>
                </a:lnTo>
                <a:lnTo>
                  <a:pt x="4597802" y="2087393"/>
                </a:lnTo>
                <a:lnTo>
                  <a:pt x="4597802" y="2125583"/>
                </a:lnTo>
                <a:lnTo>
                  <a:pt x="4733888" y="2125583"/>
                </a:lnTo>
                <a:lnTo>
                  <a:pt x="4733888" y="2130477"/>
                </a:lnTo>
                <a:lnTo>
                  <a:pt x="4869015" y="2130477"/>
                </a:lnTo>
                <a:lnTo>
                  <a:pt x="4869015" y="1917054"/>
                </a:lnTo>
                <a:lnTo>
                  <a:pt x="5140255" y="1917054"/>
                </a:lnTo>
                <a:lnTo>
                  <a:pt x="5140255" y="0"/>
                </a:lnTo>
              </a:path>
            </a:pathLst>
          </a:custGeom>
          <a:ln w="27897">
            <a:solidFill>
              <a:srgbClr val="2CB34A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38" name="object 138"/>
          <p:cNvSpPr/>
          <p:nvPr/>
        </p:nvSpPr>
        <p:spPr>
          <a:xfrm>
            <a:off x="3898767" y="1285020"/>
            <a:ext cx="374154" cy="0"/>
          </a:xfrm>
          <a:custGeom>
            <a:avLst/>
            <a:gdLst/>
            <a:ahLst/>
            <a:cxnLst/>
            <a:rect l="l" t="t" r="r" b="b"/>
            <a:pathLst>
              <a:path w="532129">
                <a:moveTo>
                  <a:pt x="0" y="0"/>
                </a:moveTo>
                <a:lnTo>
                  <a:pt x="531655" y="0"/>
                </a:lnTo>
              </a:path>
            </a:pathLst>
          </a:custGeom>
          <a:ln w="27897">
            <a:solidFill>
              <a:srgbClr val="4378BC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39" name="object 139"/>
          <p:cNvSpPr/>
          <p:nvPr/>
        </p:nvSpPr>
        <p:spPr>
          <a:xfrm>
            <a:off x="2742190" y="897437"/>
            <a:ext cx="3437483" cy="1971229"/>
          </a:xfrm>
          <a:custGeom>
            <a:avLst/>
            <a:gdLst/>
            <a:ahLst/>
            <a:cxnLst/>
            <a:rect l="l" t="t" r="r" b="b"/>
            <a:pathLst>
              <a:path w="4888865" h="2803525">
                <a:moveTo>
                  <a:pt x="0" y="2170608"/>
                </a:moveTo>
                <a:lnTo>
                  <a:pt x="197784" y="2170608"/>
                </a:lnTo>
                <a:lnTo>
                  <a:pt x="197784" y="2780611"/>
                </a:lnTo>
                <a:lnTo>
                  <a:pt x="609019" y="2780611"/>
                </a:lnTo>
                <a:lnTo>
                  <a:pt x="609019" y="2803137"/>
                </a:lnTo>
                <a:lnTo>
                  <a:pt x="924299" y="2803137"/>
                </a:lnTo>
                <a:lnTo>
                  <a:pt x="924299" y="2779601"/>
                </a:lnTo>
                <a:lnTo>
                  <a:pt x="1185725" y="2779601"/>
                </a:lnTo>
                <a:lnTo>
                  <a:pt x="1185725" y="2715986"/>
                </a:lnTo>
                <a:lnTo>
                  <a:pt x="1414812" y="2715986"/>
                </a:lnTo>
                <a:lnTo>
                  <a:pt x="1414812" y="2587720"/>
                </a:lnTo>
                <a:lnTo>
                  <a:pt x="1622358" y="2587720"/>
                </a:lnTo>
                <a:lnTo>
                  <a:pt x="1622358" y="2388977"/>
                </a:lnTo>
                <a:lnTo>
                  <a:pt x="1814265" y="2388977"/>
                </a:lnTo>
                <a:lnTo>
                  <a:pt x="1814265" y="2200979"/>
                </a:lnTo>
                <a:lnTo>
                  <a:pt x="1994445" y="2200979"/>
                </a:lnTo>
                <a:lnTo>
                  <a:pt x="1994445" y="2100132"/>
                </a:lnTo>
                <a:lnTo>
                  <a:pt x="2166752" y="2100132"/>
                </a:lnTo>
                <a:lnTo>
                  <a:pt x="2166752" y="2094281"/>
                </a:lnTo>
                <a:lnTo>
                  <a:pt x="2331267" y="2094281"/>
                </a:lnTo>
                <a:lnTo>
                  <a:pt x="2331267" y="2159864"/>
                </a:lnTo>
                <a:lnTo>
                  <a:pt x="2489851" y="2159864"/>
                </a:lnTo>
                <a:lnTo>
                  <a:pt x="2489851" y="2259727"/>
                </a:lnTo>
                <a:lnTo>
                  <a:pt x="2644526" y="2259727"/>
                </a:lnTo>
                <a:lnTo>
                  <a:pt x="2644526" y="2350787"/>
                </a:lnTo>
                <a:lnTo>
                  <a:pt x="2796329" y="2350787"/>
                </a:lnTo>
                <a:lnTo>
                  <a:pt x="2796329" y="2421237"/>
                </a:lnTo>
                <a:lnTo>
                  <a:pt x="2945100" y="2421237"/>
                </a:lnTo>
                <a:lnTo>
                  <a:pt x="2945100" y="2467299"/>
                </a:lnTo>
                <a:lnTo>
                  <a:pt x="3091025" y="2467299"/>
                </a:lnTo>
                <a:lnTo>
                  <a:pt x="3091025" y="2492723"/>
                </a:lnTo>
                <a:lnTo>
                  <a:pt x="3234956" y="2492723"/>
                </a:lnTo>
                <a:lnTo>
                  <a:pt x="3234956" y="2500569"/>
                </a:lnTo>
                <a:lnTo>
                  <a:pt x="3376865" y="2500569"/>
                </a:lnTo>
                <a:lnTo>
                  <a:pt x="3376865" y="2492723"/>
                </a:lnTo>
                <a:lnTo>
                  <a:pt x="3517870" y="2492723"/>
                </a:lnTo>
                <a:lnTo>
                  <a:pt x="3517870" y="2469240"/>
                </a:lnTo>
                <a:lnTo>
                  <a:pt x="3657892" y="2469240"/>
                </a:lnTo>
                <a:lnTo>
                  <a:pt x="3657892" y="2427167"/>
                </a:lnTo>
                <a:lnTo>
                  <a:pt x="3796929" y="2427167"/>
                </a:lnTo>
                <a:lnTo>
                  <a:pt x="3796929" y="2366452"/>
                </a:lnTo>
                <a:lnTo>
                  <a:pt x="3934955" y="2366452"/>
                </a:lnTo>
                <a:lnTo>
                  <a:pt x="3934955" y="2283210"/>
                </a:lnTo>
                <a:lnTo>
                  <a:pt x="4073062" y="2283210"/>
                </a:lnTo>
                <a:lnTo>
                  <a:pt x="4073062" y="2181405"/>
                </a:lnTo>
                <a:lnTo>
                  <a:pt x="4210104" y="2181405"/>
                </a:lnTo>
                <a:lnTo>
                  <a:pt x="4210104" y="2078590"/>
                </a:lnTo>
                <a:lnTo>
                  <a:pt x="4346190" y="2078590"/>
                </a:lnTo>
                <a:lnTo>
                  <a:pt x="4346190" y="2010056"/>
                </a:lnTo>
                <a:lnTo>
                  <a:pt x="4482302" y="2010056"/>
                </a:lnTo>
                <a:lnTo>
                  <a:pt x="4482302" y="2009072"/>
                </a:lnTo>
                <a:lnTo>
                  <a:pt x="4617403" y="2009072"/>
                </a:lnTo>
                <a:lnTo>
                  <a:pt x="4617403" y="2103084"/>
                </a:lnTo>
                <a:lnTo>
                  <a:pt x="4888642" y="2103084"/>
                </a:lnTo>
                <a:lnTo>
                  <a:pt x="4888642" y="0"/>
                </a:lnTo>
              </a:path>
            </a:pathLst>
          </a:custGeom>
          <a:ln w="27897">
            <a:solidFill>
              <a:srgbClr val="4378BC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40" name="object 140"/>
          <p:cNvSpPr txBox="1"/>
          <p:nvPr/>
        </p:nvSpPr>
        <p:spPr>
          <a:xfrm>
            <a:off x="3002722" y="915727"/>
            <a:ext cx="849660" cy="594013"/>
          </a:xfrm>
          <a:prstGeom prst="rect">
            <a:avLst/>
          </a:prstGeom>
        </p:spPr>
        <p:txBody>
          <a:bodyPr vert="horz" wrap="square" lIns="0" tIns="29468" rIns="0" bIns="0" rtlCol="0">
            <a:spAutoFit/>
          </a:bodyPr>
          <a:lstStyle/>
          <a:p>
            <a:pPr marL="8929" marR="3572" indent="429056" algn="r">
              <a:lnSpc>
                <a:spcPts val="1083"/>
              </a:lnSpc>
              <a:spcBef>
                <a:spcPts val="232"/>
              </a:spcBef>
            </a:pPr>
            <a:r>
              <a:rPr sz="1019" spc="-11" dirty="0">
                <a:solidFill>
                  <a:srgbClr val="231F20"/>
                </a:solidFill>
                <a:latin typeface="Arial"/>
                <a:cs typeface="Arial"/>
              </a:rPr>
              <a:t>YRI1.A  YRI2.A  </a:t>
            </a:r>
            <a:r>
              <a:rPr sz="1019" spc="-7" dirty="0">
                <a:solidFill>
                  <a:srgbClr val="231F20"/>
                </a:solidFill>
                <a:latin typeface="Arial"/>
                <a:cs typeface="Arial"/>
              </a:rPr>
              <a:t>EUR.1.A[0.29]</a:t>
            </a:r>
            <a:endParaRPr sz="1019">
              <a:latin typeface="Arial"/>
              <a:cs typeface="Arial"/>
            </a:endParaRPr>
          </a:p>
          <a:p>
            <a:pPr marR="18752" algn="r">
              <a:lnSpc>
                <a:spcPts val="1076"/>
              </a:lnSpc>
            </a:pPr>
            <a:r>
              <a:rPr sz="1019" spc="-14" dirty="0">
                <a:solidFill>
                  <a:srgbClr val="231F20"/>
                </a:solidFill>
                <a:latin typeface="Arial"/>
                <a:cs typeface="Arial"/>
              </a:rPr>
              <a:t>EUR2.A</a:t>
            </a:r>
            <a:endParaRPr sz="1019">
              <a:latin typeface="Arial"/>
              <a:cs typeface="Arial"/>
            </a:endParaRPr>
          </a:p>
        </p:txBody>
      </p:sp>
      <p:sp>
        <p:nvSpPr>
          <p:cNvPr id="141" name="object 141"/>
          <p:cNvSpPr/>
          <p:nvPr/>
        </p:nvSpPr>
        <p:spPr>
          <a:xfrm>
            <a:off x="3898767" y="1422703"/>
            <a:ext cx="374154" cy="0"/>
          </a:xfrm>
          <a:custGeom>
            <a:avLst/>
            <a:gdLst/>
            <a:ahLst/>
            <a:cxnLst/>
            <a:rect l="l" t="t" r="r" b="b"/>
            <a:pathLst>
              <a:path w="532129">
                <a:moveTo>
                  <a:pt x="0" y="0"/>
                </a:moveTo>
                <a:lnTo>
                  <a:pt x="531655" y="0"/>
                </a:lnTo>
              </a:path>
            </a:pathLst>
          </a:custGeom>
          <a:ln w="27897">
            <a:solidFill>
              <a:srgbClr val="9050A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42" name="object 142"/>
          <p:cNvSpPr/>
          <p:nvPr/>
        </p:nvSpPr>
        <p:spPr>
          <a:xfrm>
            <a:off x="2742190" y="897437"/>
            <a:ext cx="3459361" cy="1970336"/>
          </a:xfrm>
          <a:custGeom>
            <a:avLst/>
            <a:gdLst/>
            <a:ahLst/>
            <a:cxnLst/>
            <a:rect l="l" t="t" r="r" b="b"/>
            <a:pathLst>
              <a:path w="4919980" h="2802254">
                <a:moveTo>
                  <a:pt x="0" y="82230"/>
                </a:moveTo>
                <a:lnTo>
                  <a:pt x="230124" y="82230"/>
                </a:lnTo>
                <a:lnTo>
                  <a:pt x="230124" y="2677796"/>
                </a:lnTo>
                <a:lnTo>
                  <a:pt x="641331" y="2677796"/>
                </a:lnTo>
                <a:lnTo>
                  <a:pt x="641331" y="2802153"/>
                </a:lnTo>
                <a:lnTo>
                  <a:pt x="1218038" y="2802153"/>
                </a:lnTo>
                <a:lnTo>
                  <a:pt x="1218038" y="2744389"/>
                </a:lnTo>
                <a:lnTo>
                  <a:pt x="1447125" y="2744389"/>
                </a:lnTo>
                <a:lnTo>
                  <a:pt x="1447125" y="2608304"/>
                </a:lnTo>
                <a:lnTo>
                  <a:pt x="1654697" y="2608304"/>
                </a:lnTo>
                <a:lnTo>
                  <a:pt x="1654697" y="2397780"/>
                </a:lnTo>
                <a:lnTo>
                  <a:pt x="1846604" y="2397780"/>
                </a:lnTo>
                <a:lnTo>
                  <a:pt x="1846604" y="2194118"/>
                </a:lnTo>
                <a:lnTo>
                  <a:pt x="2026731" y="2194118"/>
                </a:lnTo>
                <a:lnTo>
                  <a:pt x="2026731" y="2051171"/>
                </a:lnTo>
                <a:lnTo>
                  <a:pt x="2198080" y="2051171"/>
                </a:lnTo>
                <a:lnTo>
                  <a:pt x="2198080" y="2024763"/>
                </a:lnTo>
                <a:lnTo>
                  <a:pt x="2362569" y="2024763"/>
                </a:lnTo>
                <a:lnTo>
                  <a:pt x="2362569" y="2118748"/>
                </a:lnTo>
                <a:lnTo>
                  <a:pt x="2522164" y="2118748"/>
                </a:lnTo>
                <a:lnTo>
                  <a:pt x="2522164" y="2242121"/>
                </a:lnTo>
                <a:lnTo>
                  <a:pt x="2676892" y="2242121"/>
                </a:lnTo>
                <a:lnTo>
                  <a:pt x="2676892" y="2348819"/>
                </a:lnTo>
                <a:lnTo>
                  <a:pt x="2827657" y="2348819"/>
                </a:lnTo>
                <a:lnTo>
                  <a:pt x="2827657" y="2427194"/>
                </a:lnTo>
                <a:lnTo>
                  <a:pt x="2976455" y="2427194"/>
                </a:lnTo>
                <a:lnTo>
                  <a:pt x="2976455" y="2480038"/>
                </a:lnTo>
                <a:lnTo>
                  <a:pt x="3122327" y="2480038"/>
                </a:lnTo>
                <a:lnTo>
                  <a:pt x="3122327" y="2510382"/>
                </a:lnTo>
                <a:lnTo>
                  <a:pt x="3266204" y="2510382"/>
                </a:lnTo>
                <a:lnTo>
                  <a:pt x="3266204" y="2523095"/>
                </a:lnTo>
                <a:lnTo>
                  <a:pt x="3409178" y="2523095"/>
                </a:lnTo>
                <a:lnTo>
                  <a:pt x="3409178" y="2522111"/>
                </a:lnTo>
                <a:lnTo>
                  <a:pt x="3550183" y="2522111"/>
                </a:lnTo>
                <a:lnTo>
                  <a:pt x="3550183" y="2508441"/>
                </a:lnTo>
                <a:lnTo>
                  <a:pt x="3690204" y="2508441"/>
                </a:lnTo>
                <a:lnTo>
                  <a:pt x="3690204" y="2477059"/>
                </a:lnTo>
                <a:lnTo>
                  <a:pt x="3829241" y="2477059"/>
                </a:lnTo>
                <a:lnTo>
                  <a:pt x="3829241" y="2414402"/>
                </a:lnTo>
                <a:lnTo>
                  <a:pt x="3967321" y="2414402"/>
                </a:lnTo>
                <a:lnTo>
                  <a:pt x="3967321" y="2312571"/>
                </a:lnTo>
                <a:lnTo>
                  <a:pt x="4104390" y="2312571"/>
                </a:lnTo>
                <a:lnTo>
                  <a:pt x="4104390" y="2185288"/>
                </a:lnTo>
                <a:lnTo>
                  <a:pt x="4241486" y="2185288"/>
                </a:lnTo>
                <a:lnTo>
                  <a:pt x="4241486" y="2081516"/>
                </a:lnTo>
                <a:lnTo>
                  <a:pt x="4377518" y="2081516"/>
                </a:lnTo>
                <a:lnTo>
                  <a:pt x="4377518" y="2060985"/>
                </a:lnTo>
                <a:lnTo>
                  <a:pt x="4513630" y="2060985"/>
                </a:lnTo>
                <a:lnTo>
                  <a:pt x="4513630" y="2131461"/>
                </a:lnTo>
                <a:lnTo>
                  <a:pt x="4649715" y="2131461"/>
                </a:lnTo>
                <a:lnTo>
                  <a:pt x="4649715" y="2260738"/>
                </a:lnTo>
                <a:lnTo>
                  <a:pt x="4919971" y="2260738"/>
                </a:lnTo>
                <a:lnTo>
                  <a:pt x="4919971" y="0"/>
                </a:lnTo>
              </a:path>
            </a:pathLst>
          </a:custGeom>
          <a:ln w="27897">
            <a:solidFill>
              <a:srgbClr val="9050A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43" name="object 143"/>
          <p:cNvSpPr/>
          <p:nvPr/>
        </p:nvSpPr>
        <p:spPr>
          <a:xfrm>
            <a:off x="3898767" y="1560388"/>
            <a:ext cx="374154" cy="0"/>
          </a:xfrm>
          <a:custGeom>
            <a:avLst/>
            <a:gdLst/>
            <a:ahLst/>
            <a:cxnLst/>
            <a:rect l="l" t="t" r="r" b="b"/>
            <a:pathLst>
              <a:path w="532129">
                <a:moveTo>
                  <a:pt x="0" y="0"/>
                </a:moveTo>
                <a:lnTo>
                  <a:pt x="531655" y="0"/>
                </a:lnTo>
              </a:path>
            </a:pathLst>
          </a:custGeom>
          <a:ln w="27897">
            <a:solidFill>
              <a:srgbClr val="60C8D4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44" name="object 144"/>
          <p:cNvSpPr/>
          <p:nvPr/>
        </p:nvSpPr>
        <p:spPr>
          <a:xfrm>
            <a:off x="2742189" y="897437"/>
            <a:ext cx="3436144" cy="1989981"/>
          </a:xfrm>
          <a:custGeom>
            <a:avLst/>
            <a:gdLst/>
            <a:ahLst/>
            <a:cxnLst/>
            <a:rect l="l" t="t" r="r" b="b"/>
            <a:pathLst>
              <a:path w="4886959" h="2830195">
                <a:moveTo>
                  <a:pt x="0" y="1428509"/>
                </a:moveTo>
                <a:lnTo>
                  <a:pt x="196827" y="1428509"/>
                </a:lnTo>
                <a:lnTo>
                  <a:pt x="196827" y="2775718"/>
                </a:lnTo>
                <a:lnTo>
                  <a:pt x="608035" y="2775718"/>
                </a:lnTo>
                <a:lnTo>
                  <a:pt x="608035" y="2829572"/>
                </a:lnTo>
                <a:lnTo>
                  <a:pt x="922331" y="2829572"/>
                </a:lnTo>
                <a:lnTo>
                  <a:pt x="922331" y="2806062"/>
                </a:lnTo>
                <a:lnTo>
                  <a:pt x="1184715" y="2806062"/>
                </a:lnTo>
                <a:lnTo>
                  <a:pt x="1184715" y="2742421"/>
                </a:lnTo>
                <a:lnTo>
                  <a:pt x="1413855" y="2742421"/>
                </a:lnTo>
                <a:lnTo>
                  <a:pt x="1413855" y="2618091"/>
                </a:lnTo>
                <a:lnTo>
                  <a:pt x="1621400" y="2618091"/>
                </a:lnTo>
                <a:lnTo>
                  <a:pt x="1621400" y="2426183"/>
                </a:lnTo>
                <a:lnTo>
                  <a:pt x="1813334" y="2426183"/>
                </a:lnTo>
                <a:lnTo>
                  <a:pt x="1813334" y="2209809"/>
                </a:lnTo>
                <a:lnTo>
                  <a:pt x="1993434" y="2209809"/>
                </a:lnTo>
                <a:lnTo>
                  <a:pt x="1993434" y="2057049"/>
                </a:lnTo>
                <a:lnTo>
                  <a:pt x="2164810" y="2057049"/>
                </a:lnTo>
                <a:lnTo>
                  <a:pt x="2164810" y="1997343"/>
                </a:lnTo>
                <a:lnTo>
                  <a:pt x="2329299" y="1997343"/>
                </a:lnTo>
                <a:lnTo>
                  <a:pt x="2329299" y="2040453"/>
                </a:lnTo>
                <a:lnTo>
                  <a:pt x="2488867" y="2040453"/>
                </a:lnTo>
                <a:lnTo>
                  <a:pt x="2488867" y="2150077"/>
                </a:lnTo>
                <a:lnTo>
                  <a:pt x="2643595" y="2150077"/>
                </a:lnTo>
                <a:lnTo>
                  <a:pt x="2643595" y="2271508"/>
                </a:lnTo>
                <a:lnTo>
                  <a:pt x="2794361" y="2271508"/>
                </a:lnTo>
                <a:lnTo>
                  <a:pt x="2794361" y="2369404"/>
                </a:lnTo>
                <a:lnTo>
                  <a:pt x="2943158" y="2369404"/>
                </a:lnTo>
                <a:lnTo>
                  <a:pt x="2943158" y="2434002"/>
                </a:lnTo>
                <a:lnTo>
                  <a:pt x="3089030" y="2434002"/>
                </a:lnTo>
                <a:lnTo>
                  <a:pt x="3089030" y="2473176"/>
                </a:lnTo>
                <a:lnTo>
                  <a:pt x="3232988" y="2473176"/>
                </a:lnTo>
                <a:lnTo>
                  <a:pt x="3232988" y="2495702"/>
                </a:lnTo>
                <a:lnTo>
                  <a:pt x="3375934" y="2495702"/>
                </a:lnTo>
                <a:lnTo>
                  <a:pt x="3375934" y="2502537"/>
                </a:lnTo>
                <a:lnTo>
                  <a:pt x="3516913" y="2502537"/>
                </a:lnTo>
                <a:lnTo>
                  <a:pt x="3516913" y="2494745"/>
                </a:lnTo>
                <a:lnTo>
                  <a:pt x="3656934" y="2494745"/>
                </a:lnTo>
                <a:lnTo>
                  <a:pt x="3656934" y="2468256"/>
                </a:lnTo>
                <a:lnTo>
                  <a:pt x="3795971" y="2468256"/>
                </a:lnTo>
                <a:lnTo>
                  <a:pt x="3795971" y="2417380"/>
                </a:lnTo>
                <a:lnTo>
                  <a:pt x="3934025" y="2417380"/>
                </a:lnTo>
                <a:lnTo>
                  <a:pt x="3934025" y="2329272"/>
                </a:lnTo>
                <a:lnTo>
                  <a:pt x="4071041" y="2329272"/>
                </a:lnTo>
                <a:lnTo>
                  <a:pt x="4071041" y="2208825"/>
                </a:lnTo>
                <a:lnTo>
                  <a:pt x="4208136" y="2208825"/>
                </a:lnTo>
                <a:lnTo>
                  <a:pt x="4208136" y="2093297"/>
                </a:lnTo>
                <a:lnTo>
                  <a:pt x="4344222" y="2093297"/>
                </a:lnTo>
                <a:lnTo>
                  <a:pt x="4344222" y="2049230"/>
                </a:lnTo>
                <a:lnTo>
                  <a:pt x="4480334" y="2049230"/>
                </a:lnTo>
                <a:lnTo>
                  <a:pt x="4480334" y="2102100"/>
                </a:lnTo>
                <a:lnTo>
                  <a:pt x="4616419" y="2102100"/>
                </a:lnTo>
                <a:lnTo>
                  <a:pt x="4616419" y="2222547"/>
                </a:lnTo>
                <a:lnTo>
                  <a:pt x="4886674" y="2222547"/>
                </a:lnTo>
                <a:lnTo>
                  <a:pt x="4886674" y="0"/>
                </a:lnTo>
              </a:path>
            </a:pathLst>
          </a:custGeom>
          <a:ln w="27897">
            <a:solidFill>
              <a:srgbClr val="60C8D4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45" name="object 145"/>
          <p:cNvSpPr txBox="1"/>
          <p:nvPr/>
        </p:nvSpPr>
        <p:spPr>
          <a:xfrm>
            <a:off x="3092162" y="1466463"/>
            <a:ext cx="745629" cy="625921"/>
          </a:xfrm>
          <a:prstGeom prst="rect">
            <a:avLst/>
          </a:prstGeom>
        </p:spPr>
        <p:txBody>
          <a:bodyPr vert="horz" wrap="square" lIns="0" tIns="10268" rIns="0" bIns="0" rtlCol="0">
            <a:spAutoFit/>
          </a:bodyPr>
          <a:lstStyle/>
          <a:p>
            <a:pPr marL="16073">
              <a:lnSpc>
                <a:spcPts val="1152"/>
              </a:lnSpc>
              <a:spcBef>
                <a:spcPts val="80"/>
              </a:spcBef>
            </a:pPr>
            <a:r>
              <a:rPr sz="1019" spc="-7" dirty="0">
                <a:solidFill>
                  <a:srgbClr val="231F20"/>
                </a:solidFill>
                <a:latin typeface="Arial"/>
                <a:cs typeface="Arial"/>
              </a:rPr>
              <a:t>KOR.A[0.10]</a:t>
            </a:r>
            <a:endParaRPr sz="1019">
              <a:latin typeface="Arial"/>
              <a:cs typeface="Arial"/>
            </a:endParaRPr>
          </a:p>
          <a:p>
            <a:pPr marL="8929">
              <a:lnSpc>
                <a:spcPts val="1152"/>
              </a:lnSpc>
            </a:pPr>
            <a:r>
              <a:rPr sz="1019" dirty="0">
                <a:solidFill>
                  <a:srgbClr val="231F20"/>
                </a:solidFill>
                <a:latin typeface="Arial"/>
                <a:cs typeface="Arial"/>
              </a:rPr>
              <a:t>CHN.A[0.05]</a:t>
            </a:r>
            <a:endParaRPr sz="1019">
              <a:latin typeface="Arial"/>
              <a:cs typeface="Arial"/>
            </a:endParaRPr>
          </a:p>
        </p:txBody>
      </p:sp>
      <p:sp>
        <p:nvSpPr>
          <p:cNvPr id="146" name="object 146"/>
          <p:cNvSpPr/>
          <p:nvPr/>
        </p:nvSpPr>
        <p:spPr>
          <a:xfrm>
            <a:off x="3898767" y="1698052"/>
            <a:ext cx="374154" cy="0"/>
          </a:xfrm>
          <a:custGeom>
            <a:avLst/>
            <a:gdLst/>
            <a:ahLst/>
            <a:cxnLst/>
            <a:rect l="l" t="t" r="r" b="b"/>
            <a:pathLst>
              <a:path w="532129">
                <a:moveTo>
                  <a:pt x="0" y="0"/>
                </a:moveTo>
                <a:lnTo>
                  <a:pt x="531655" y="0"/>
                </a:lnTo>
              </a:path>
            </a:pathLst>
          </a:custGeom>
          <a:ln w="27897">
            <a:solidFill>
              <a:srgbClr val="BE4226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47" name="object 147"/>
          <p:cNvSpPr/>
          <p:nvPr/>
        </p:nvSpPr>
        <p:spPr>
          <a:xfrm>
            <a:off x="2742190" y="1264357"/>
            <a:ext cx="3666083" cy="1620292"/>
          </a:xfrm>
          <a:custGeom>
            <a:avLst/>
            <a:gdLst/>
            <a:ahLst/>
            <a:cxnLst/>
            <a:rect l="l" t="t" r="r" b="b"/>
            <a:pathLst>
              <a:path w="5213984" h="2304415">
                <a:moveTo>
                  <a:pt x="0" y="1047619"/>
                </a:moveTo>
                <a:lnTo>
                  <a:pt x="187040" y="1047619"/>
                </a:lnTo>
                <a:lnTo>
                  <a:pt x="187040" y="2258770"/>
                </a:lnTo>
                <a:lnTo>
                  <a:pt x="598221" y="2258770"/>
                </a:lnTo>
                <a:lnTo>
                  <a:pt x="598221" y="2303794"/>
                </a:lnTo>
                <a:lnTo>
                  <a:pt x="912544" y="2303794"/>
                </a:lnTo>
                <a:lnTo>
                  <a:pt x="912544" y="2288130"/>
                </a:lnTo>
                <a:lnTo>
                  <a:pt x="1174928" y="2288130"/>
                </a:lnTo>
                <a:lnTo>
                  <a:pt x="1174928" y="2226457"/>
                </a:lnTo>
                <a:lnTo>
                  <a:pt x="1404042" y="2226457"/>
                </a:lnTo>
                <a:lnTo>
                  <a:pt x="1404042" y="2092313"/>
                </a:lnTo>
                <a:lnTo>
                  <a:pt x="1611613" y="2092313"/>
                </a:lnTo>
                <a:lnTo>
                  <a:pt x="1611613" y="1888677"/>
                </a:lnTo>
                <a:lnTo>
                  <a:pt x="1803521" y="1888677"/>
                </a:lnTo>
                <a:lnTo>
                  <a:pt x="1803521" y="1702621"/>
                </a:lnTo>
                <a:lnTo>
                  <a:pt x="1983674" y="1702621"/>
                </a:lnTo>
                <a:lnTo>
                  <a:pt x="1983674" y="1592971"/>
                </a:lnTo>
                <a:lnTo>
                  <a:pt x="2154997" y="1592971"/>
                </a:lnTo>
                <a:lnTo>
                  <a:pt x="2154997" y="1530313"/>
                </a:lnTo>
                <a:lnTo>
                  <a:pt x="2320469" y="1530313"/>
                </a:lnTo>
                <a:lnTo>
                  <a:pt x="2320469" y="1557732"/>
                </a:lnTo>
                <a:lnTo>
                  <a:pt x="2479107" y="1557732"/>
                </a:lnTo>
                <a:lnTo>
                  <a:pt x="2479107" y="1669324"/>
                </a:lnTo>
                <a:lnTo>
                  <a:pt x="2633808" y="1669324"/>
                </a:lnTo>
                <a:lnTo>
                  <a:pt x="2633808" y="1785835"/>
                </a:lnTo>
                <a:lnTo>
                  <a:pt x="2785531" y="1785835"/>
                </a:lnTo>
                <a:lnTo>
                  <a:pt x="2785531" y="1872960"/>
                </a:lnTo>
                <a:lnTo>
                  <a:pt x="2933371" y="1872960"/>
                </a:lnTo>
                <a:lnTo>
                  <a:pt x="2933371" y="1930777"/>
                </a:lnTo>
                <a:lnTo>
                  <a:pt x="3080201" y="1930777"/>
                </a:lnTo>
                <a:lnTo>
                  <a:pt x="3080201" y="1963089"/>
                </a:lnTo>
                <a:lnTo>
                  <a:pt x="3224158" y="1963089"/>
                </a:lnTo>
                <a:lnTo>
                  <a:pt x="3224158" y="1978727"/>
                </a:lnTo>
                <a:lnTo>
                  <a:pt x="3366147" y="1978727"/>
                </a:lnTo>
                <a:lnTo>
                  <a:pt x="3366147" y="1983647"/>
                </a:lnTo>
                <a:lnTo>
                  <a:pt x="3507073" y="1983647"/>
                </a:lnTo>
                <a:lnTo>
                  <a:pt x="3507073" y="1978727"/>
                </a:lnTo>
                <a:lnTo>
                  <a:pt x="3647121" y="1978727"/>
                </a:lnTo>
                <a:lnTo>
                  <a:pt x="3647121" y="1958196"/>
                </a:lnTo>
                <a:lnTo>
                  <a:pt x="3786158" y="1958196"/>
                </a:lnTo>
                <a:lnTo>
                  <a:pt x="3786158" y="1911176"/>
                </a:lnTo>
                <a:lnTo>
                  <a:pt x="3924211" y="1911176"/>
                </a:lnTo>
                <a:lnTo>
                  <a:pt x="3924211" y="1825994"/>
                </a:lnTo>
                <a:lnTo>
                  <a:pt x="4062264" y="1825994"/>
                </a:lnTo>
                <a:lnTo>
                  <a:pt x="4062264" y="1701637"/>
                </a:lnTo>
                <a:lnTo>
                  <a:pt x="4198376" y="1701637"/>
                </a:lnTo>
                <a:lnTo>
                  <a:pt x="4198376" y="1576322"/>
                </a:lnTo>
                <a:lnTo>
                  <a:pt x="4335392" y="1576322"/>
                </a:lnTo>
                <a:lnTo>
                  <a:pt x="4335392" y="1517574"/>
                </a:lnTo>
                <a:lnTo>
                  <a:pt x="4471504" y="1517574"/>
                </a:lnTo>
                <a:lnTo>
                  <a:pt x="4471504" y="1551855"/>
                </a:lnTo>
                <a:lnTo>
                  <a:pt x="4606632" y="1551855"/>
                </a:lnTo>
                <a:lnTo>
                  <a:pt x="4606632" y="1662489"/>
                </a:lnTo>
                <a:lnTo>
                  <a:pt x="4876861" y="1662489"/>
                </a:lnTo>
                <a:lnTo>
                  <a:pt x="4876861" y="0"/>
                </a:lnTo>
                <a:lnTo>
                  <a:pt x="5213683" y="0"/>
                </a:lnTo>
              </a:path>
            </a:pathLst>
          </a:custGeom>
          <a:ln w="27897">
            <a:solidFill>
              <a:srgbClr val="BE4226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48" name="object 148"/>
          <p:cNvSpPr/>
          <p:nvPr/>
        </p:nvSpPr>
        <p:spPr>
          <a:xfrm>
            <a:off x="2742190" y="897437"/>
            <a:ext cx="4075509" cy="2032397"/>
          </a:xfrm>
          <a:custGeom>
            <a:avLst/>
            <a:gdLst/>
            <a:ahLst/>
            <a:cxnLst/>
            <a:rect l="l" t="t" r="r" b="b"/>
            <a:pathLst>
              <a:path w="5796280" h="2890520">
                <a:moveTo>
                  <a:pt x="5796214" y="0"/>
                </a:moveTo>
                <a:lnTo>
                  <a:pt x="0" y="0"/>
                </a:lnTo>
                <a:lnTo>
                  <a:pt x="0" y="2890288"/>
                </a:lnTo>
                <a:lnTo>
                  <a:pt x="5796214" y="2890288"/>
                </a:lnTo>
                <a:lnTo>
                  <a:pt x="5796214" y="0"/>
                </a:lnTo>
                <a:close/>
              </a:path>
            </a:pathLst>
          </a:custGeom>
          <a:ln w="13935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49" name="object 149"/>
          <p:cNvSpPr txBox="1"/>
          <p:nvPr/>
        </p:nvSpPr>
        <p:spPr>
          <a:xfrm>
            <a:off x="2274014" y="702046"/>
            <a:ext cx="91529" cy="1685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53"/>
              </a:lnSpc>
            </a:pPr>
            <a:r>
              <a:rPr sz="1160" spc="74" dirty="0">
                <a:solidFill>
                  <a:srgbClr val="231F20"/>
                </a:solidFill>
                <a:latin typeface="Arial"/>
                <a:cs typeface="Arial"/>
              </a:rPr>
              <a:t>a</a:t>
            </a:r>
            <a:endParaRPr sz="1160">
              <a:latin typeface="Arial"/>
              <a:cs typeface="Arial"/>
            </a:endParaRPr>
          </a:p>
        </p:txBody>
      </p:sp>
      <p:sp>
        <p:nvSpPr>
          <p:cNvPr id="150" name="object 150"/>
          <p:cNvSpPr/>
          <p:nvPr/>
        </p:nvSpPr>
        <p:spPr>
          <a:xfrm>
            <a:off x="2169914" y="741164"/>
            <a:ext cx="187523" cy="151805"/>
          </a:xfrm>
          <a:custGeom>
            <a:avLst/>
            <a:gdLst/>
            <a:ahLst/>
            <a:cxnLst/>
            <a:rect l="l" t="t" r="r" b="b"/>
            <a:pathLst>
              <a:path w="266700" h="215900">
                <a:moveTo>
                  <a:pt x="0" y="0"/>
                </a:moveTo>
                <a:lnTo>
                  <a:pt x="266700" y="0"/>
                </a:lnTo>
                <a:lnTo>
                  <a:pt x="266700" y="215900"/>
                </a:lnTo>
                <a:lnTo>
                  <a:pt x="0" y="2159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51" name="object 151"/>
          <p:cNvSpPr txBox="1"/>
          <p:nvPr/>
        </p:nvSpPr>
        <p:spPr>
          <a:xfrm>
            <a:off x="6529376" y="6609495"/>
            <a:ext cx="2850195" cy="228627"/>
          </a:xfrm>
          <a:prstGeom prst="rect">
            <a:avLst/>
          </a:prstGeom>
        </p:spPr>
        <p:txBody>
          <a:bodyPr vert="horz" wrap="square" lIns="0" tIns="23216" rIns="0" bIns="0" rtlCol="0">
            <a:spAutoFit/>
          </a:bodyPr>
          <a:lstStyle/>
          <a:p>
            <a:pPr marL="8929" marR="3572" indent="446">
              <a:lnSpc>
                <a:spcPts val="1617"/>
              </a:lnSpc>
              <a:spcBef>
                <a:spcPts val="182"/>
              </a:spcBef>
            </a:pPr>
            <a:r>
              <a:rPr sz="1406" dirty="0">
                <a:solidFill>
                  <a:schemeClr val="tx1">
                    <a:lumMod val="50000"/>
                    <a:lumOff val="50000"/>
                  </a:schemeClr>
                </a:solidFill>
                <a:latin typeface="Arial Rounded MT Bold" panose="020F0704030504030204" pitchFamily="34" charset="77"/>
                <a:cs typeface="Arial"/>
              </a:rPr>
              <a:t>Li and Durbin  (2011) </a:t>
            </a:r>
            <a:r>
              <a:rPr sz="1406" i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 Rounded MT Bold" panose="020F0704030504030204" pitchFamily="34" charset="77"/>
                <a:cs typeface="Calibri"/>
              </a:rPr>
              <a:t>Nature</a:t>
            </a:r>
            <a:endParaRPr sz="1406" dirty="0">
              <a:solidFill>
                <a:schemeClr val="tx1">
                  <a:lumMod val="50000"/>
                  <a:lumOff val="50000"/>
                </a:schemeClr>
              </a:solidFill>
              <a:latin typeface="Arial Rounded MT Bold" panose="020F0704030504030204" pitchFamily="34" charset="77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0440509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05200" y="0"/>
            <a:ext cx="2426122" cy="686126"/>
          </a:xfrm>
          <a:prstGeom prst="rect">
            <a:avLst/>
          </a:prstGeom>
        </p:spPr>
        <p:txBody>
          <a:bodyPr vert="horz" wrap="square" lIns="0" tIns="893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8929">
              <a:spcBef>
                <a:spcPts val="70"/>
              </a:spcBef>
            </a:pPr>
            <a:r>
              <a:rPr dirty="0">
                <a:solidFill>
                  <a:srgbClr val="0070C0"/>
                </a:solidFill>
                <a:latin typeface="Arial Rounded MT Bold" panose="020F0704030504030204" pitchFamily="34" charset="77"/>
              </a:rPr>
              <a:t>MSMC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01134" y="3774037"/>
            <a:ext cx="7991624" cy="3464963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404054" indent="-395125">
              <a:spcBef>
                <a:spcPts val="70"/>
              </a:spcBef>
              <a:buSzPct val="171250"/>
              <a:buChar char="•"/>
              <a:tabLst>
                <a:tab pos="404500" algn="l"/>
                <a:tab pos="2725244" algn="l"/>
              </a:tabLst>
            </a:pPr>
            <a:r>
              <a:rPr sz="2812" spc="-260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SMC</a:t>
            </a:r>
            <a:r>
              <a:rPr sz="2812" spc="4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sz="2812" spc="-112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model</a:t>
            </a:r>
            <a:r>
              <a:rPr sz="2812" spc="7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sz="2812" spc="18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for</a:t>
            </a:r>
            <a:r>
              <a:rPr lang="en-US" sz="2812" spc="18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sz="2812" spc="-77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multiple </a:t>
            </a:r>
            <a:r>
              <a:rPr sz="2812" spc="-229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phased</a:t>
            </a:r>
            <a:r>
              <a:rPr sz="2812" spc="67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sz="2812" spc="-218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sequences</a:t>
            </a:r>
            <a:endParaRPr sz="2812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  <a:p>
            <a:pPr marL="404054" marR="3572" indent="-395125">
              <a:lnSpc>
                <a:spcPts val="3234"/>
              </a:lnSpc>
              <a:spcBef>
                <a:spcPts val="1491"/>
              </a:spcBef>
              <a:buSzPct val="171250"/>
              <a:buChar char="•"/>
              <a:tabLst>
                <a:tab pos="404500" algn="l"/>
                <a:tab pos="5294223" algn="l"/>
              </a:tabLst>
            </a:pPr>
            <a:r>
              <a:rPr sz="2812" spc="-155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Inferences </a:t>
            </a:r>
            <a:r>
              <a:rPr sz="2812" spc="-46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of </a:t>
            </a:r>
            <a:r>
              <a:rPr sz="2812" spc="-9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population</a:t>
            </a:r>
            <a:r>
              <a:rPr sz="2812" spc="285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sz="2812" spc="-225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sizes</a:t>
            </a:r>
            <a:r>
              <a:rPr sz="2812" spc="28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sz="2812" spc="18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for</a:t>
            </a:r>
            <a:r>
              <a:rPr lang="en-US" sz="2812" spc="18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sz="2812" spc="-74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more </a:t>
            </a:r>
            <a:r>
              <a:rPr sz="2812" spc="-84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recent </a:t>
            </a:r>
            <a:r>
              <a:rPr sz="2812" spc="-116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times  </a:t>
            </a:r>
            <a:r>
              <a:rPr sz="2812" spc="-134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than</a:t>
            </a:r>
            <a:r>
              <a:rPr sz="2812" spc="-7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sz="2812" spc="-264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PSMC.</a:t>
            </a:r>
            <a:endParaRPr lang="en-US" sz="2812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  <a:p>
            <a:pPr marL="404054" marR="3572" indent="-395125">
              <a:lnSpc>
                <a:spcPts val="3234"/>
              </a:lnSpc>
              <a:spcBef>
                <a:spcPts val="1491"/>
              </a:spcBef>
              <a:buSzPct val="171250"/>
              <a:buChar char="•"/>
              <a:tabLst>
                <a:tab pos="404500" algn="l"/>
                <a:tab pos="5294223" algn="l"/>
              </a:tabLst>
            </a:pPr>
            <a:r>
              <a:rPr sz="2812" spc="-155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Inferences</a:t>
            </a:r>
            <a:r>
              <a:rPr sz="2812" spc="46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sz="2812" spc="-46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of</a:t>
            </a:r>
            <a:r>
              <a:rPr sz="2812" spc="49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sz="2812" spc="-143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cross-coalescent	</a:t>
            </a:r>
            <a:r>
              <a:rPr sz="2812" spc="-116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rates</a:t>
            </a:r>
            <a:r>
              <a:rPr sz="2812" spc="-7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sz="2812" spc="-127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between</a:t>
            </a:r>
            <a:r>
              <a:rPr lang="en-US" sz="2812" spc="-127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2812" spc="-116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populations,</a:t>
            </a:r>
            <a:r>
              <a:rPr lang="en-US" sz="2812" spc="-274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2812" spc="-105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which </a:t>
            </a:r>
            <a:r>
              <a:rPr lang="en-US" sz="2812" spc="-155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are </a:t>
            </a:r>
            <a:r>
              <a:rPr lang="en-US" sz="2812" spc="-116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indicative </a:t>
            </a:r>
            <a:r>
              <a:rPr lang="en-US" sz="2812" spc="-46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of </a:t>
            </a:r>
            <a:r>
              <a:rPr lang="en-US" sz="2812" spc="-9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population  </a:t>
            </a:r>
            <a:r>
              <a:rPr lang="en-US" sz="2812" spc="-155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divergence </a:t>
            </a:r>
            <a:r>
              <a:rPr lang="en-US" sz="2812" spc="-218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and</a:t>
            </a:r>
            <a:r>
              <a:rPr lang="en-US" sz="2812" spc="143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2812" spc="-95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migration.</a:t>
            </a:r>
            <a:endParaRPr lang="en-US" sz="2812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  <a:p>
            <a:pPr marL="404054" indent="-395125">
              <a:spcBef>
                <a:spcPts val="1181"/>
              </a:spcBef>
              <a:buSzPct val="171250"/>
              <a:buChar char="•"/>
              <a:tabLst>
                <a:tab pos="404500" algn="l"/>
                <a:tab pos="4855791" algn="l"/>
              </a:tabLst>
            </a:pPr>
            <a:endParaRPr sz="2812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943600" y="6553200"/>
            <a:ext cx="3566475" cy="225358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lang="en-US" sz="1406" spc="-95" dirty="0" err="1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Schiffels</a:t>
            </a:r>
            <a:r>
              <a:rPr lang="en-US" sz="1406" spc="-95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406" spc="-109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and</a:t>
            </a:r>
            <a:r>
              <a:rPr lang="en-US" sz="1406" spc="60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406" spc="-21" dirty="0" err="1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Durbin</a:t>
            </a:r>
            <a:r>
              <a:rPr lang="en-US" sz="1406" dirty="0" err="1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n</a:t>
            </a:r>
            <a:r>
              <a:rPr lang="en-US" sz="1406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sz="1406" i="1" spc="-46" dirty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Nature </a:t>
            </a:r>
            <a:r>
              <a:rPr sz="1406" i="1" spc="-60" dirty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Genet</a:t>
            </a:r>
            <a:r>
              <a:rPr sz="1406" i="1" spc="-116" dirty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 </a:t>
            </a:r>
            <a:r>
              <a:rPr sz="1406" spc="-60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(2014)</a:t>
            </a:r>
            <a:endParaRPr sz="1406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085177" y="1017320"/>
            <a:ext cx="3280767" cy="1852017"/>
          </a:xfrm>
          <a:custGeom>
            <a:avLst/>
            <a:gdLst/>
            <a:ahLst/>
            <a:cxnLst/>
            <a:rect l="l" t="t" r="r" b="b"/>
            <a:pathLst>
              <a:path w="4665980" h="2633979">
                <a:moveTo>
                  <a:pt x="0" y="2633764"/>
                </a:moveTo>
                <a:lnTo>
                  <a:pt x="1470791" y="2633764"/>
                </a:lnTo>
                <a:lnTo>
                  <a:pt x="1989056" y="2633764"/>
                </a:lnTo>
                <a:lnTo>
                  <a:pt x="1989056" y="2632853"/>
                </a:lnTo>
                <a:lnTo>
                  <a:pt x="2297895" y="2632853"/>
                </a:lnTo>
                <a:lnTo>
                  <a:pt x="2297895" y="2612344"/>
                </a:lnTo>
                <a:lnTo>
                  <a:pt x="2521200" y="2612344"/>
                </a:lnTo>
                <a:lnTo>
                  <a:pt x="2521200" y="2522147"/>
                </a:lnTo>
                <a:lnTo>
                  <a:pt x="2697841" y="2522147"/>
                </a:lnTo>
                <a:lnTo>
                  <a:pt x="2697841" y="2322448"/>
                </a:lnTo>
                <a:lnTo>
                  <a:pt x="2845230" y="2322448"/>
                </a:lnTo>
                <a:lnTo>
                  <a:pt x="2845230" y="2029929"/>
                </a:lnTo>
                <a:lnTo>
                  <a:pt x="2972547" y="2029929"/>
                </a:lnTo>
                <a:lnTo>
                  <a:pt x="2972547" y="1729978"/>
                </a:lnTo>
                <a:lnTo>
                  <a:pt x="3085365" y="1729978"/>
                </a:lnTo>
                <a:lnTo>
                  <a:pt x="3085365" y="1509296"/>
                </a:lnTo>
                <a:lnTo>
                  <a:pt x="3187328" y="1509296"/>
                </a:lnTo>
                <a:lnTo>
                  <a:pt x="3187328" y="1355714"/>
                </a:lnTo>
                <a:lnTo>
                  <a:pt x="3280839" y="1355714"/>
                </a:lnTo>
                <a:lnTo>
                  <a:pt x="3280839" y="1061738"/>
                </a:lnTo>
                <a:lnTo>
                  <a:pt x="3449320" y="1061738"/>
                </a:lnTo>
                <a:lnTo>
                  <a:pt x="3449320" y="819271"/>
                </a:lnTo>
                <a:lnTo>
                  <a:pt x="3600643" y="819271"/>
                </a:lnTo>
                <a:lnTo>
                  <a:pt x="3600643" y="689878"/>
                </a:lnTo>
                <a:lnTo>
                  <a:pt x="3741147" y="689878"/>
                </a:lnTo>
                <a:lnTo>
                  <a:pt x="3741147" y="599827"/>
                </a:lnTo>
                <a:lnTo>
                  <a:pt x="3875494" y="599827"/>
                </a:lnTo>
                <a:lnTo>
                  <a:pt x="3875494" y="449087"/>
                </a:lnTo>
                <a:lnTo>
                  <a:pt x="4007874" y="449087"/>
                </a:lnTo>
                <a:lnTo>
                  <a:pt x="4007874" y="226802"/>
                </a:lnTo>
                <a:lnTo>
                  <a:pt x="4142732" y="226802"/>
                </a:lnTo>
                <a:lnTo>
                  <a:pt x="4142732" y="51072"/>
                </a:lnTo>
                <a:lnTo>
                  <a:pt x="4286369" y="51072"/>
                </a:lnTo>
                <a:lnTo>
                  <a:pt x="4286369" y="182"/>
                </a:lnTo>
                <a:lnTo>
                  <a:pt x="4450259" y="182"/>
                </a:lnTo>
                <a:lnTo>
                  <a:pt x="4665915" y="0"/>
                </a:lnTo>
                <a:lnTo>
                  <a:pt x="4665915" y="88010"/>
                </a:lnTo>
              </a:path>
            </a:pathLst>
          </a:custGeom>
          <a:ln w="22330">
            <a:solidFill>
              <a:srgbClr val="93520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8" name="object 8"/>
          <p:cNvSpPr/>
          <p:nvPr/>
        </p:nvSpPr>
        <p:spPr>
          <a:xfrm>
            <a:off x="5085178" y="1051591"/>
            <a:ext cx="3296394" cy="1817638"/>
          </a:xfrm>
          <a:custGeom>
            <a:avLst/>
            <a:gdLst/>
            <a:ahLst/>
            <a:cxnLst/>
            <a:rect l="l" t="t" r="r" b="b"/>
            <a:pathLst>
              <a:path w="4688205" h="2585085">
                <a:moveTo>
                  <a:pt x="0" y="2585023"/>
                </a:moveTo>
                <a:lnTo>
                  <a:pt x="1510971" y="2585023"/>
                </a:lnTo>
                <a:lnTo>
                  <a:pt x="2029236" y="2585023"/>
                </a:lnTo>
                <a:lnTo>
                  <a:pt x="2029236" y="2583383"/>
                </a:lnTo>
                <a:lnTo>
                  <a:pt x="2338075" y="2583383"/>
                </a:lnTo>
                <a:lnTo>
                  <a:pt x="2338075" y="2547501"/>
                </a:lnTo>
                <a:lnTo>
                  <a:pt x="2561381" y="2547501"/>
                </a:lnTo>
                <a:lnTo>
                  <a:pt x="2561381" y="2414757"/>
                </a:lnTo>
                <a:lnTo>
                  <a:pt x="2738058" y="2414757"/>
                </a:lnTo>
                <a:lnTo>
                  <a:pt x="2738058" y="2170505"/>
                </a:lnTo>
                <a:lnTo>
                  <a:pt x="2885410" y="2170505"/>
                </a:lnTo>
                <a:lnTo>
                  <a:pt x="2885410" y="1876019"/>
                </a:lnTo>
                <a:lnTo>
                  <a:pt x="3012727" y="1876019"/>
                </a:lnTo>
                <a:lnTo>
                  <a:pt x="3012727" y="1565250"/>
                </a:lnTo>
                <a:lnTo>
                  <a:pt x="3125545" y="1565250"/>
                </a:lnTo>
                <a:lnTo>
                  <a:pt x="3125545" y="1234080"/>
                </a:lnTo>
                <a:lnTo>
                  <a:pt x="3227508" y="1234080"/>
                </a:lnTo>
                <a:lnTo>
                  <a:pt x="3227508" y="988663"/>
                </a:lnTo>
                <a:lnTo>
                  <a:pt x="3321019" y="988663"/>
                </a:lnTo>
                <a:lnTo>
                  <a:pt x="3321019" y="756724"/>
                </a:lnTo>
                <a:lnTo>
                  <a:pt x="3489500" y="756724"/>
                </a:lnTo>
                <a:lnTo>
                  <a:pt x="3489500" y="616184"/>
                </a:lnTo>
                <a:lnTo>
                  <a:pt x="3640823" y="616184"/>
                </a:lnTo>
                <a:lnTo>
                  <a:pt x="3640823" y="519612"/>
                </a:lnTo>
                <a:lnTo>
                  <a:pt x="3781327" y="519612"/>
                </a:lnTo>
                <a:lnTo>
                  <a:pt x="3781327" y="385119"/>
                </a:lnTo>
                <a:lnTo>
                  <a:pt x="3915675" y="385119"/>
                </a:lnTo>
                <a:lnTo>
                  <a:pt x="3915675" y="204617"/>
                </a:lnTo>
                <a:lnTo>
                  <a:pt x="4048055" y="204617"/>
                </a:lnTo>
                <a:lnTo>
                  <a:pt x="4048055" y="137407"/>
                </a:lnTo>
                <a:lnTo>
                  <a:pt x="4182912" y="137407"/>
                </a:lnTo>
                <a:lnTo>
                  <a:pt x="4182912" y="114239"/>
                </a:lnTo>
                <a:lnTo>
                  <a:pt x="4326549" y="114239"/>
                </a:lnTo>
                <a:lnTo>
                  <a:pt x="4326549" y="48413"/>
                </a:lnTo>
                <a:lnTo>
                  <a:pt x="4490440" y="48413"/>
                </a:lnTo>
                <a:lnTo>
                  <a:pt x="4490440" y="0"/>
                </a:lnTo>
                <a:lnTo>
                  <a:pt x="4687881" y="0"/>
                </a:lnTo>
              </a:path>
            </a:pathLst>
          </a:custGeom>
          <a:ln w="22330">
            <a:solidFill>
              <a:srgbClr val="EB3424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9" name="object 9"/>
          <p:cNvSpPr/>
          <p:nvPr/>
        </p:nvSpPr>
        <p:spPr>
          <a:xfrm>
            <a:off x="5085178" y="1085068"/>
            <a:ext cx="3290143" cy="1784152"/>
          </a:xfrm>
          <a:custGeom>
            <a:avLst/>
            <a:gdLst/>
            <a:ahLst/>
            <a:cxnLst/>
            <a:rect l="l" t="t" r="r" b="b"/>
            <a:pathLst>
              <a:path w="4679315" h="2537460">
                <a:moveTo>
                  <a:pt x="0" y="2537411"/>
                </a:moveTo>
                <a:lnTo>
                  <a:pt x="1502046" y="2537411"/>
                </a:lnTo>
                <a:lnTo>
                  <a:pt x="2020275" y="2537411"/>
                </a:lnTo>
                <a:lnTo>
                  <a:pt x="2020275" y="2536682"/>
                </a:lnTo>
                <a:lnTo>
                  <a:pt x="2329114" y="2536682"/>
                </a:lnTo>
                <a:lnTo>
                  <a:pt x="2329114" y="2513514"/>
                </a:lnTo>
                <a:lnTo>
                  <a:pt x="2552419" y="2513514"/>
                </a:lnTo>
                <a:lnTo>
                  <a:pt x="2552419" y="2398583"/>
                </a:lnTo>
                <a:lnTo>
                  <a:pt x="2729096" y="2398583"/>
                </a:lnTo>
                <a:lnTo>
                  <a:pt x="2729096" y="2145151"/>
                </a:lnTo>
                <a:lnTo>
                  <a:pt x="2876449" y="2145151"/>
                </a:lnTo>
                <a:lnTo>
                  <a:pt x="2876449" y="1805166"/>
                </a:lnTo>
                <a:lnTo>
                  <a:pt x="3003766" y="1805166"/>
                </a:lnTo>
                <a:lnTo>
                  <a:pt x="3003766" y="1471811"/>
                </a:lnTo>
                <a:lnTo>
                  <a:pt x="3116620" y="1471811"/>
                </a:lnTo>
                <a:lnTo>
                  <a:pt x="3116620" y="1177398"/>
                </a:lnTo>
                <a:lnTo>
                  <a:pt x="3218547" y="1177398"/>
                </a:lnTo>
                <a:lnTo>
                  <a:pt x="3218547" y="1025128"/>
                </a:lnTo>
                <a:lnTo>
                  <a:pt x="3312058" y="1025128"/>
                </a:lnTo>
                <a:lnTo>
                  <a:pt x="3312058" y="918939"/>
                </a:lnTo>
                <a:lnTo>
                  <a:pt x="3480575" y="918939"/>
                </a:lnTo>
                <a:lnTo>
                  <a:pt x="3480575" y="799491"/>
                </a:lnTo>
                <a:lnTo>
                  <a:pt x="3631898" y="799491"/>
                </a:lnTo>
                <a:lnTo>
                  <a:pt x="3631898" y="656911"/>
                </a:lnTo>
                <a:lnTo>
                  <a:pt x="3772366" y="656911"/>
                </a:lnTo>
                <a:lnTo>
                  <a:pt x="3772366" y="418597"/>
                </a:lnTo>
                <a:lnTo>
                  <a:pt x="3906750" y="418597"/>
                </a:lnTo>
                <a:lnTo>
                  <a:pt x="3906750" y="168225"/>
                </a:lnTo>
                <a:lnTo>
                  <a:pt x="4039093" y="168225"/>
                </a:lnTo>
                <a:lnTo>
                  <a:pt x="4039093" y="15664"/>
                </a:lnTo>
                <a:lnTo>
                  <a:pt x="4173987" y="15664"/>
                </a:lnTo>
                <a:lnTo>
                  <a:pt x="4173987" y="13551"/>
                </a:lnTo>
                <a:lnTo>
                  <a:pt x="4317624" y="13551"/>
                </a:lnTo>
                <a:lnTo>
                  <a:pt x="4317624" y="509"/>
                </a:lnTo>
                <a:lnTo>
                  <a:pt x="4481515" y="509"/>
                </a:lnTo>
                <a:lnTo>
                  <a:pt x="4578815" y="0"/>
                </a:lnTo>
                <a:lnTo>
                  <a:pt x="4678920" y="0"/>
                </a:lnTo>
              </a:path>
            </a:pathLst>
          </a:custGeom>
          <a:ln w="22330">
            <a:solidFill>
              <a:srgbClr val="93110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0" name="object 10"/>
          <p:cNvSpPr/>
          <p:nvPr/>
        </p:nvSpPr>
        <p:spPr>
          <a:xfrm>
            <a:off x="5085177" y="1016885"/>
            <a:ext cx="3277642" cy="1852464"/>
          </a:xfrm>
          <a:custGeom>
            <a:avLst/>
            <a:gdLst/>
            <a:ahLst/>
            <a:cxnLst/>
            <a:rect l="l" t="t" r="r" b="b"/>
            <a:pathLst>
              <a:path w="4661534" h="2634615">
                <a:moveTo>
                  <a:pt x="0" y="2634383"/>
                </a:moveTo>
                <a:lnTo>
                  <a:pt x="1465910" y="2634383"/>
                </a:lnTo>
                <a:lnTo>
                  <a:pt x="1465910" y="2548121"/>
                </a:lnTo>
                <a:lnTo>
                  <a:pt x="1984175" y="2548121"/>
                </a:lnTo>
                <a:lnTo>
                  <a:pt x="1984175" y="2233053"/>
                </a:lnTo>
                <a:lnTo>
                  <a:pt x="2292977" y="2233053"/>
                </a:lnTo>
                <a:lnTo>
                  <a:pt x="2292977" y="1736062"/>
                </a:lnTo>
                <a:lnTo>
                  <a:pt x="2516319" y="1736062"/>
                </a:lnTo>
                <a:lnTo>
                  <a:pt x="2516319" y="1457531"/>
                </a:lnTo>
                <a:lnTo>
                  <a:pt x="2692960" y="1457531"/>
                </a:lnTo>
                <a:lnTo>
                  <a:pt x="2692960" y="1373783"/>
                </a:lnTo>
                <a:lnTo>
                  <a:pt x="2840348" y="1373783"/>
                </a:lnTo>
                <a:lnTo>
                  <a:pt x="2840348" y="1229417"/>
                </a:lnTo>
                <a:lnTo>
                  <a:pt x="2967665" y="1229417"/>
                </a:lnTo>
                <a:lnTo>
                  <a:pt x="2967665" y="1037695"/>
                </a:lnTo>
                <a:lnTo>
                  <a:pt x="3080484" y="1037695"/>
                </a:lnTo>
                <a:lnTo>
                  <a:pt x="3080484" y="846265"/>
                </a:lnTo>
                <a:lnTo>
                  <a:pt x="3182410" y="846265"/>
                </a:lnTo>
                <a:lnTo>
                  <a:pt x="3182410" y="653086"/>
                </a:lnTo>
                <a:lnTo>
                  <a:pt x="3275958" y="653086"/>
                </a:lnTo>
                <a:lnTo>
                  <a:pt x="3275958" y="291134"/>
                </a:lnTo>
                <a:lnTo>
                  <a:pt x="3444438" y="291134"/>
                </a:lnTo>
                <a:lnTo>
                  <a:pt x="3444438" y="0"/>
                </a:lnTo>
                <a:lnTo>
                  <a:pt x="4002993" y="0"/>
                </a:lnTo>
                <a:lnTo>
                  <a:pt x="4137851" y="36"/>
                </a:lnTo>
                <a:lnTo>
                  <a:pt x="4445378" y="0"/>
                </a:lnTo>
                <a:lnTo>
                  <a:pt x="4661033" y="36"/>
                </a:lnTo>
              </a:path>
            </a:pathLst>
          </a:custGeom>
          <a:ln w="22330">
            <a:solidFill>
              <a:srgbClr val="FF920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1" name="object 11"/>
          <p:cNvSpPr/>
          <p:nvPr/>
        </p:nvSpPr>
        <p:spPr>
          <a:xfrm>
            <a:off x="5085178" y="1101614"/>
            <a:ext cx="3298180" cy="1767632"/>
          </a:xfrm>
          <a:custGeom>
            <a:avLst/>
            <a:gdLst/>
            <a:ahLst/>
            <a:cxnLst/>
            <a:rect l="l" t="t" r="r" b="b"/>
            <a:pathLst>
              <a:path w="4690745" h="2513965">
                <a:moveTo>
                  <a:pt x="0" y="2513878"/>
                </a:moveTo>
                <a:lnTo>
                  <a:pt x="1495271" y="2513878"/>
                </a:lnTo>
                <a:lnTo>
                  <a:pt x="1495271" y="2510527"/>
                </a:lnTo>
                <a:lnTo>
                  <a:pt x="2013536" y="2510527"/>
                </a:lnTo>
                <a:lnTo>
                  <a:pt x="2013536" y="2499780"/>
                </a:lnTo>
                <a:lnTo>
                  <a:pt x="2322338" y="2499780"/>
                </a:lnTo>
                <a:lnTo>
                  <a:pt x="2322338" y="2442624"/>
                </a:lnTo>
                <a:lnTo>
                  <a:pt x="2545680" y="2442624"/>
                </a:lnTo>
                <a:lnTo>
                  <a:pt x="2545680" y="2301064"/>
                </a:lnTo>
                <a:lnTo>
                  <a:pt x="2722321" y="2301064"/>
                </a:lnTo>
                <a:lnTo>
                  <a:pt x="2722321" y="2090982"/>
                </a:lnTo>
                <a:lnTo>
                  <a:pt x="2869710" y="2090982"/>
                </a:lnTo>
                <a:lnTo>
                  <a:pt x="2869710" y="1789138"/>
                </a:lnTo>
                <a:lnTo>
                  <a:pt x="2997026" y="1789138"/>
                </a:lnTo>
                <a:lnTo>
                  <a:pt x="2997026" y="1448169"/>
                </a:lnTo>
                <a:lnTo>
                  <a:pt x="3109845" y="1448169"/>
                </a:lnTo>
                <a:lnTo>
                  <a:pt x="3109845" y="1176305"/>
                </a:lnTo>
                <a:lnTo>
                  <a:pt x="3211807" y="1176305"/>
                </a:lnTo>
                <a:lnTo>
                  <a:pt x="3211807" y="1001486"/>
                </a:lnTo>
                <a:lnTo>
                  <a:pt x="3305319" y="1001486"/>
                </a:lnTo>
                <a:lnTo>
                  <a:pt x="3305319" y="781095"/>
                </a:lnTo>
                <a:lnTo>
                  <a:pt x="3473800" y="781095"/>
                </a:lnTo>
                <a:lnTo>
                  <a:pt x="3473800" y="618916"/>
                </a:lnTo>
                <a:lnTo>
                  <a:pt x="3625123" y="618916"/>
                </a:lnTo>
                <a:lnTo>
                  <a:pt x="3625123" y="479578"/>
                </a:lnTo>
                <a:lnTo>
                  <a:pt x="3765626" y="479578"/>
                </a:lnTo>
                <a:lnTo>
                  <a:pt x="3765626" y="294741"/>
                </a:lnTo>
                <a:lnTo>
                  <a:pt x="3899974" y="294741"/>
                </a:lnTo>
                <a:lnTo>
                  <a:pt x="3899974" y="91070"/>
                </a:lnTo>
                <a:lnTo>
                  <a:pt x="4032318" y="91070"/>
                </a:lnTo>
                <a:lnTo>
                  <a:pt x="4032318" y="0"/>
                </a:lnTo>
                <a:lnTo>
                  <a:pt x="4167212" y="0"/>
                </a:lnTo>
                <a:lnTo>
                  <a:pt x="4167212" y="9872"/>
                </a:lnTo>
                <a:lnTo>
                  <a:pt x="4310848" y="9872"/>
                </a:lnTo>
                <a:lnTo>
                  <a:pt x="4310848" y="49068"/>
                </a:lnTo>
                <a:lnTo>
                  <a:pt x="4474739" y="49068"/>
                </a:lnTo>
                <a:lnTo>
                  <a:pt x="4474739" y="163125"/>
                </a:lnTo>
                <a:lnTo>
                  <a:pt x="4690358" y="163125"/>
                </a:lnTo>
              </a:path>
            </a:pathLst>
          </a:custGeom>
          <a:ln w="22330">
            <a:solidFill>
              <a:srgbClr val="FF7E79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2" name="object 12"/>
          <p:cNvSpPr/>
          <p:nvPr/>
        </p:nvSpPr>
        <p:spPr>
          <a:xfrm>
            <a:off x="5085178" y="1119262"/>
            <a:ext cx="2616845" cy="1750219"/>
          </a:xfrm>
          <a:custGeom>
            <a:avLst/>
            <a:gdLst/>
            <a:ahLst/>
            <a:cxnLst/>
            <a:rect l="l" t="t" r="r" b="b"/>
            <a:pathLst>
              <a:path w="3721734" h="2489200">
                <a:moveTo>
                  <a:pt x="0" y="2488743"/>
                </a:moveTo>
                <a:lnTo>
                  <a:pt x="754757" y="2488743"/>
                </a:lnTo>
                <a:lnTo>
                  <a:pt x="754757" y="2382955"/>
                </a:lnTo>
                <a:lnTo>
                  <a:pt x="1279798" y="2382955"/>
                </a:lnTo>
                <a:lnTo>
                  <a:pt x="1279798" y="1925999"/>
                </a:lnTo>
                <a:lnTo>
                  <a:pt x="1595886" y="1925999"/>
                </a:lnTo>
                <a:lnTo>
                  <a:pt x="1595886" y="1738430"/>
                </a:lnTo>
                <a:lnTo>
                  <a:pt x="1827132" y="1738430"/>
                </a:lnTo>
                <a:lnTo>
                  <a:pt x="1827132" y="1672458"/>
                </a:lnTo>
                <a:lnTo>
                  <a:pt x="2012443" y="1672458"/>
                </a:lnTo>
                <a:lnTo>
                  <a:pt x="2012443" y="1613772"/>
                </a:lnTo>
                <a:lnTo>
                  <a:pt x="2169230" y="1613772"/>
                </a:lnTo>
                <a:lnTo>
                  <a:pt x="2169230" y="1536034"/>
                </a:lnTo>
                <a:lnTo>
                  <a:pt x="2306929" y="1536034"/>
                </a:lnTo>
                <a:lnTo>
                  <a:pt x="2306929" y="1409956"/>
                </a:lnTo>
                <a:lnTo>
                  <a:pt x="2431222" y="1409956"/>
                </a:lnTo>
                <a:lnTo>
                  <a:pt x="2431222" y="1246174"/>
                </a:lnTo>
                <a:lnTo>
                  <a:pt x="2545971" y="1246174"/>
                </a:lnTo>
                <a:lnTo>
                  <a:pt x="2545971" y="1059953"/>
                </a:lnTo>
                <a:lnTo>
                  <a:pt x="2653836" y="1059953"/>
                </a:lnTo>
                <a:lnTo>
                  <a:pt x="2653836" y="868122"/>
                </a:lnTo>
                <a:lnTo>
                  <a:pt x="2757037" y="868122"/>
                </a:lnTo>
                <a:lnTo>
                  <a:pt x="2757037" y="690352"/>
                </a:lnTo>
                <a:lnTo>
                  <a:pt x="2857433" y="690352"/>
                </a:lnTo>
                <a:lnTo>
                  <a:pt x="2857433" y="541579"/>
                </a:lnTo>
                <a:lnTo>
                  <a:pt x="2956627" y="541579"/>
                </a:lnTo>
                <a:lnTo>
                  <a:pt x="2956627" y="439616"/>
                </a:lnTo>
                <a:lnTo>
                  <a:pt x="3056550" y="439616"/>
                </a:lnTo>
                <a:lnTo>
                  <a:pt x="3056550" y="384427"/>
                </a:lnTo>
                <a:lnTo>
                  <a:pt x="3159424" y="384427"/>
                </a:lnTo>
                <a:lnTo>
                  <a:pt x="3159424" y="363153"/>
                </a:lnTo>
                <a:lnTo>
                  <a:pt x="3268271" y="363153"/>
                </a:lnTo>
                <a:lnTo>
                  <a:pt x="3268271" y="356669"/>
                </a:lnTo>
                <a:lnTo>
                  <a:pt x="3388230" y="356669"/>
                </a:lnTo>
                <a:lnTo>
                  <a:pt x="3388230" y="369164"/>
                </a:lnTo>
                <a:lnTo>
                  <a:pt x="3529498" y="369164"/>
                </a:lnTo>
                <a:lnTo>
                  <a:pt x="3529498" y="0"/>
                </a:lnTo>
                <a:lnTo>
                  <a:pt x="3721439" y="0"/>
                </a:lnTo>
              </a:path>
            </a:pathLst>
          </a:custGeom>
          <a:ln w="22330">
            <a:solidFill>
              <a:srgbClr val="FF84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3" name="object 13"/>
          <p:cNvSpPr/>
          <p:nvPr/>
        </p:nvSpPr>
        <p:spPr>
          <a:xfrm>
            <a:off x="5085177" y="1121926"/>
            <a:ext cx="2607469" cy="1747093"/>
          </a:xfrm>
          <a:custGeom>
            <a:avLst/>
            <a:gdLst/>
            <a:ahLst/>
            <a:cxnLst/>
            <a:rect l="l" t="t" r="r" b="b"/>
            <a:pathLst>
              <a:path w="3708400" h="2484754">
                <a:moveTo>
                  <a:pt x="0" y="2484335"/>
                </a:moveTo>
                <a:lnTo>
                  <a:pt x="741497" y="2484335"/>
                </a:lnTo>
                <a:lnTo>
                  <a:pt x="741497" y="2330353"/>
                </a:lnTo>
                <a:lnTo>
                  <a:pt x="1266538" y="2330353"/>
                </a:lnTo>
                <a:lnTo>
                  <a:pt x="1266538" y="1700071"/>
                </a:lnTo>
                <a:lnTo>
                  <a:pt x="1582699" y="1700071"/>
                </a:lnTo>
                <a:lnTo>
                  <a:pt x="1582699" y="1281000"/>
                </a:lnTo>
                <a:lnTo>
                  <a:pt x="1813909" y="1281000"/>
                </a:lnTo>
                <a:lnTo>
                  <a:pt x="1813909" y="1167016"/>
                </a:lnTo>
                <a:lnTo>
                  <a:pt x="1999220" y="1167016"/>
                </a:lnTo>
                <a:lnTo>
                  <a:pt x="1999220" y="1050299"/>
                </a:lnTo>
                <a:lnTo>
                  <a:pt x="2156007" y="1050299"/>
                </a:lnTo>
                <a:lnTo>
                  <a:pt x="2156007" y="970449"/>
                </a:lnTo>
                <a:lnTo>
                  <a:pt x="2293706" y="970449"/>
                </a:lnTo>
                <a:lnTo>
                  <a:pt x="2293706" y="908703"/>
                </a:lnTo>
                <a:lnTo>
                  <a:pt x="2417999" y="908703"/>
                </a:lnTo>
                <a:lnTo>
                  <a:pt x="2417999" y="841638"/>
                </a:lnTo>
                <a:lnTo>
                  <a:pt x="2532712" y="841638"/>
                </a:lnTo>
                <a:lnTo>
                  <a:pt x="2532712" y="753846"/>
                </a:lnTo>
                <a:lnTo>
                  <a:pt x="2640612" y="753846"/>
                </a:lnTo>
                <a:lnTo>
                  <a:pt x="2640612" y="619353"/>
                </a:lnTo>
                <a:lnTo>
                  <a:pt x="2743850" y="619353"/>
                </a:lnTo>
                <a:lnTo>
                  <a:pt x="2743850" y="447557"/>
                </a:lnTo>
                <a:lnTo>
                  <a:pt x="2844173" y="447557"/>
                </a:lnTo>
                <a:lnTo>
                  <a:pt x="2844173" y="258276"/>
                </a:lnTo>
                <a:lnTo>
                  <a:pt x="2943404" y="258276"/>
                </a:lnTo>
                <a:lnTo>
                  <a:pt x="2943404" y="89504"/>
                </a:lnTo>
                <a:lnTo>
                  <a:pt x="3043363" y="89504"/>
                </a:lnTo>
                <a:lnTo>
                  <a:pt x="3043363" y="6702"/>
                </a:lnTo>
                <a:lnTo>
                  <a:pt x="3146200" y="6702"/>
                </a:lnTo>
                <a:lnTo>
                  <a:pt x="3146200" y="26155"/>
                </a:lnTo>
                <a:lnTo>
                  <a:pt x="3255048" y="26155"/>
                </a:lnTo>
                <a:lnTo>
                  <a:pt x="3255048" y="167861"/>
                </a:lnTo>
                <a:lnTo>
                  <a:pt x="3375006" y="167861"/>
                </a:lnTo>
                <a:lnTo>
                  <a:pt x="3375006" y="416520"/>
                </a:lnTo>
                <a:lnTo>
                  <a:pt x="3516275" y="416520"/>
                </a:lnTo>
                <a:lnTo>
                  <a:pt x="3516275" y="0"/>
                </a:lnTo>
                <a:lnTo>
                  <a:pt x="3708252" y="0"/>
                </a:lnTo>
              </a:path>
            </a:pathLst>
          </a:custGeom>
          <a:ln w="22330">
            <a:solidFill>
              <a:srgbClr val="9337FF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4" name="object 14"/>
          <p:cNvSpPr/>
          <p:nvPr/>
        </p:nvSpPr>
        <p:spPr>
          <a:xfrm>
            <a:off x="5085177" y="1016885"/>
            <a:ext cx="2608362" cy="1851124"/>
          </a:xfrm>
          <a:custGeom>
            <a:avLst/>
            <a:gdLst/>
            <a:ahLst/>
            <a:cxnLst/>
            <a:rect l="l" t="t" r="r" b="b"/>
            <a:pathLst>
              <a:path w="3709670" h="2632710">
                <a:moveTo>
                  <a:pt x="0" y="2632525"/>
                </a:moveTo>
                <a:lnTo>
                  <a:pt x="742918" y="2632525"/>
                </a:lnTo>
                <a:lnTo>
                  <a:pt x="742918" y="2200631"/>
                </a:lnTo>
                <a:lnTo>
                  <a:pt x="1267958" y="2200631"/>
                </a:lnTo>
                <a:lnTo>
                  <a:pt x="1267958" y="1618617"/>
                </a:lnTo>
                <a:lnTo>
                  <a:pt x="1584083" y="1618617"/>
                </a:lnTo>
                <a:lnTo>
                  <a:pt x="1584083" y="1233862"/>
                </a:lnTo>
                <a:lnTo>
                  <a:pt x="1815330" y="1233862"/>
                </a:lnTo>
                <a:lnTo>
                  <a:pt x="1815330" y="987606"/>
                </a:lnTo>
                <a:lnTo>
                  <a:pt x="2000604" y="987606"/>
                </a:lnTo>
                <a:lnTo>
                  <a:pt x="2000604" y="746779"/>
                </a:lnTo>
                <a:lnTo>
                  <a:pt x="2157391" y="746779"/>
                </a:lnTo>
                <a:lnTo>
                  <a:pt x="2157391" y="527080"/>
                </a:lnTo>
                <a:lnTo>
                  <a:pt x="2295090" y="527080"/>
                </a:lnTo>
                <a:lnTo>
                  <a:pt x="2295090" y="363226"/>
                </a:lnTo>
                <a:lnTo>
                  <a:pt x="2419420" y="363226"/>
                </a:lnTo>
                <a:lnTo>
                  <a:pt x="2419420" y="255653"/>
                </a:lnTo>
                <a:lnTo>
                  <a:pt x="2534132" y="255653"/>
                </a:lnTo>
                <a:lnTo>
                  <a:pt x="2534132" y="163562"/>
                </a:lnTo>
                <a:lnTo>
                  <a:pt x="2642033" y="163562"/>
                </a:lnTo>
                <a:lnTo>
                  <a:pt x="2642033" y="69942"/>
                </a:lnTo>
                <a:lnTo>
                  <a:pt x="2745234" y="69942"/>
                </a:lnTo>
                <a:lnTo>
                  <a:pt x="2745234" y="36"/>
                </a:lnTo>
                <a:lnTo>
                  <a:pt x="2845594" y="36"/>
                </a:lnTo>
                <a:lnTo>
                  <a:pt x="3044747" y="0"/>
                </a:lnTo>
                <a:lnTo>
                  <a:pt x="3517696" y="182"/>
                </a:lnTo>
                <a:lnTo>
                  <a:pt x="3517696" y="4553"/>
                </a:lnTo>
                <a:lnTo>
                  <a:pt x="3709636" y="4553"/>
                </a:lnTo>
              </a:path>
            </a:pathLst>
          </a:custGeom>
          <a:ln w="22330">
            <a:solidFill>
              <a:srgbClr val="FF2F91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3" name="object 23"/>
          <p:cNvSpPr/>
          <p:nvPr/>
        </p:nvSpPr>
        <p:spPr>
          <a:xfrm>
            <a:off x="5014817" y="2869185"/>
            <a:ext cx="62954" cy="0"/>
          </a:xfrm>
          <a:custGeom>
            <a:avLst/>
            <a:gdLst/>
            <a:ahLst/>
            <a:cxnLst/>
            <a:rect l="l" t="t" r="r" b="b"/>
            <a:pathLst>
              <a:path w="89534">
                <a:moveTo>
                  <a:pt x="0" y="0"/>
                </a:moveTo>
                <a:lnTo>
                  <a:pt x="89322" y="0"/>
                </a:lnTo>
              </a:path>
            </a:pathLst>
          </a:custGeom>
          <a:ln w="1821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4" name="object 24"/>
          <p:cNvSpPr/>
          <p:nvPr/>
        </p:nvSpPr>
        <p:spPr>
          <a:xfrm>
            <a:off x="5046219" y="2684537"/>
            <a:ext cx="31700" cy="0"/>
          </a:xfrm>
          <a:custGeom>
            <a:avLst/>
            <a:gdLst/>
            <a:ahLst/>
            <a:cxnLst/>
            <a:rect l="l" t="t" r="r" b="b"/>
            <a:pathLst>
              <a:path w="45084">
                <a:moveTo>
                  <a:pt x="0" y="0"/>
                </a:moveTo>
                <a:lnTo>
                  <a:pt x="44661" y="0"/>
                </a:lnTo>
              </a:path>
            </a:pathLst>
          </a:custGeom>
          <a:ln w="1821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5" name="object 25"/>
          <p:cNvSpPr/>
          <p:nvPr/>
        </p:nvSpPr>
        <p:spPr>
          <a:xfrm>
            <a:off x="5014817" y="2499888"/>
            <a:ext cx="62954" cy="0"/>
          </a:xfrm>
          <a:custGeom>
            <a:avLst/>
            <a:gdLst/>
            <a:ahLst/>
            <a:cxnLst/>
            <a:rect l="l" t="t" r="r" b="b"/>
            <a:pathLst>
              <a:path w="89534">
                <a:moveTo>
                  <a:pt x="0" y="0"/>
                </a:moveTo>
                <a:lnTo>
                  <a:pt x="89322" y="0"/>
                </a:lnTo>
              </a:path>
            </a:pathLst>
          </a:custGeom>
          <a:ln w="1821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6" name="object 26"/>
          <p:cNvSpPr/>
          <p:nvPr/>
        </p:nvSpPr>
        <p:spPr>
          <a:xfrm>
            <a:off x="5046219" y="2315239"/>
            <a:ext cx="31700" cy="0"/>
          </a:xfrm>
          <a:custGeom>
            <a:avLst/>
            <a:gdLst/>
            <a:ahLst/>
            <a:cxnLst/>
            <a:rect l="l" t="t" r="r" b="b"/>
            <a:pathLst>
              <a:path w="45084">
                <a:moveTo>
                  <a:pt x="0" y="0"/>
                </a:moveTo>
                <a:lnTo>
                  <a:pt x="44661" y="0"/>
                </a:lnTo>
              </a:path>
            </a:pathLst>
          </a:custGeom>
          <a:ln w="1821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7" name="object 27"/>
          <p:cNvSpPr/>
          <p:nvPr/>
        </p:nvSpPr>
        <p:spPr>
          <a:xfrm>
            <a:off x="5014817" y="2130590"/>
            <a:ext cx="62954" cy="0"/>
          </a:xfrm>
          <a:custGeom>
            <a:avLst/>
            <a:gdLst/>
            <a:ahLst/>
            <a:cxnLst/>
            <a:rect l="l" t="t" r="r" b="b"/>
            <a:pathLst>
              <a:path w="89534">
                <a:moveTo>
                  <a:pt x="0" y="0"/>
                </a:moveTo>
                <a:lnTo>
                  <a:pt x="89322" y="0"/>
                </a:lnTo>
              </a:path>
            </a:pathLst>
          </a:custGeom>
          <a:ln w="1821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8" name="object 28"/>
          <p:cNvSpPr/>
          <p:nvPr/>
        </p:nvSpPr>
        <p:spPr>
          <a:xfrm>
            <a:off x="5046219" y="1945942"/>
            <a:ext cx="31700" cy="0"/>
          </a:xfrm>
          <a:custGeom>
            <a:avLst/>
            <a:gdLst/>
            <a:ahLst/>
            <a:cxnLst/>
            <a:rect l="l" t="t" r="r" b="b"/>
            <a:pathLst>
              <a:path w="45084">
                <a:moveTo>
                  <a:pt x="0" y="0"/>
                </a:moveTo>
                <a:lnTo>
                  <a:pt x="44661" y="0"/>
                </a:lnTo>
              </a:path>
            </a:pathLst>
          </a:custGeom>
          <a:ln w="1821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29" name="object 29"/>
          <p:cNvSpPr/>
          <p:nvPr/>
        </p:nvSpPr>
        <p:spPr>
          <a:xfrm>
            <a:off x="5014817" y="1761319"/>
            <a:ext cx="62954" cy="0"/>
          </a:xfrm>
          <a:custGeom>
            <a:avLst/>
            <a:gdLst/>
            <a:ahLst/>
            <a:cxnLst/>
            <a:rect l="l" t="t" r="r" b="b"/>
            <a:pathLst>
              <a:path w="89534">
                <a:moveTo>
                  <a:pt x="0" y="0"/>
                </a:moveTo>
                <a:lnTo>
                  <a:pt x="89322" y="0"/>
                </a:lnTo>
              </a:path>
            </a:pathLst>
          </a:custGeom>
          <a:ln w="1821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30" name="object 30"/>
          <p:cNvSpPr/>
          <p:nvPr/>
        </p:nvSpPr>
        <p:spPr>
          <a:xfrm>
            <a:off x="5046219" y="1576671"/>
            <a:ext cx="31700" cy="0"/>
          </a:xfrm>
          <a:custGeom>
            <a:avLst/>
            <a:gdLst/>
            <a:ahLst/>
            <a:cxnLst/>
            <a:rect l="l" t="t" r="r" b="b"/>
            <a:pathLst>
              <a:path w="45084">
                <a:moveTo>
                  <a:pt x="0" y="0"/>
                </a:moveTo>
                <a:lnTo>
                  <a:pt x="44661" y="0"/>
                </a:lnTo>
              </a:path>
            </a:pathLst>
          </a:custGeom>
          <a:ln w="1821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31" name="object 31"/>
          <p:cNvSpPr/>
          <p:nvPr/>
        </p:nvSpPr>
        <p:spPr>
          <a:xfrm>
            <a:off x="5014817" y="1392022"/>
            <a:ext cx="62954" cy="0"/>
          </a:xfrm>
          <a:custGeom>
            <a:avLst/>
            <a:gdLst/>
            <a:ahLst/>
            <a:cxnLst/>
            <a:rect l="l" t="t" r="r" b="b"/>
            <a:pathLst>
              <a:path w="89534">
                <a:moveTo>
                  <a:pt x="0" y="0"/>
                </a:moveTo>
                <a:lnTo>
                  <a:pt x="89322" y="0"/>
                </a:lnTo>
              </a:path>
            </a:pathLst>
          </a:custGeom>
          <a:ln w="1821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32" name="object 32"/>
          <p:cNvSpPr/>
          <p:nvPr/>
        </p:nvSpPr>
        <p:spPr>
          <a:xfrm>
            <a:off x="5046219" y="1207373"/>
            <a:ext cx="31700" cy="0"/>
          </a:xfrm>
          <a:custGeom>
            <a:avLst/>
            <a:gdLst/>
            <a:ahLst/>
            <a:cxnLst/>
            <a:rect l="l" t="t" r="r" b="b"/>
            <a:pathLst>
              <a:path w="45084">
                <a:moveTo>
                  <a:pt x="0" y="0"/>
                </a:moveTo>
                <a:lnTo>
                  <a:pt x="44661" y="0"/>
                </a:lnTo>
              </a:path>
            </a:pathLst>
          </a:custGeom>
          <a:ln w="1821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33" name="object 33"/>
          <p:cNvSpPr/>
          <p:nvPr/>
        </p:nvSpPr>
        <p:spPr>
          <a:xfrm>
            <a:off x="5014817" y="1022724"/>
            <a:ext cx="62954" cy="0"/>
          </a:xfrm>
          <a:custGeom>
            <a:avLst/>
            <a:gdLst/>
            <a:ahLst/>
            <a:cxnLst/>
            <a:rect l="l" t="t" r="r" b="b"/>
            <a:pathLst>
              <a:path w="89534">
                <a:moveTo>
                  <a:pt x="0" y="0"/>
                </a:moveTo>
                <a:lnTo>
                  <a:pt x="89322" y="0"/>
                </a:lnTo>
              </a:path>
            </a:pathLst>
          </a:custGeom>
          <a:ln w="1821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34" name="object 34"/>
          <p:cNvSpPr/>
          <p:nvPr/>
        </p:nvSpPr>
        <p:spPr>
          <a:xfrm>
            <a:off x="5046219" y="838076"/>
            <a:ext cx="31700" cy="0"/>
          </a:xfrm>
          <a:custGeom>
            <a:avLst/>
            <a:gdLst/>
            <a:ahLst/>
            <a:cxnLst/>
            <a:rect l="l" t="t" r="r" b="b"/>
            <a:pathLst>
              <a:path w="45084">
                <a:moveTo>
                  <a:pt x="0" y="0"/>
                </a:moveTo>
                <a:lnTo>
                  <a:pt x="44661" y="0"/>
                </a:lnTo>
              </a:path>
            </a:pathLst>
          </a:custGeom>
          <a:ln w="1821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35" name="object 35"/>
          <p:cNvSpPr/>
          <p:nvPr/>
        </p:nvSpPr>
        <p:spPr>
          <a:xfrm>
            <a:off x="5192063" y="2869186"/>
            <a:ext cx="0" cy="62954"/>
          </a:xfrm>
          <a:custGeom>
            <a:avLst/>
            <a:gdLst/>
            <a:ahLst/>
            <a:cxnLst/>
            <a:rect l="l" t="t" r="r" b="b"/>
            <a:pathLst>
              <a:path h="89535">
                <a:moveTo>
                  <a:pt x="0" y="89322"/>
                </a:moveTo>
                <a:lnTo>
                  <a:pt x="0" y="0"/>
                </a:lnTo>
              </a:path>
            </a:pathLst>
          </a:custGeom>
          <a:ln w="1821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36" name="object 36"/>
          <p:cNvSpPr/>
          <p:nvPr/>
        </p:nvSpPr>
        <p:spPr>
          <a:xfrm>
            <a:off x="6372953" y="2869186"/>
            <a:ext cx="0" cy="62954"/>
          </a:xfrm>
          <a:custGeom>
            <a:avLst/>
            <a:gdLst/>
            <a:ahLst/>
            <a:cxnLst/>
            <a:rect l="l" t="t" r="r" b="b"/>
            <a:pathLst>
              <a:path h="89535">
                <a:moveTo>
                  <a:pt x="0" y="89322"/>
                </a:moveTo>
                <a:lnTo>
                  <a:pt x="0" y="0"/>
                </a:lnTo>
              </a:path>
            </a:pathLst>
          </a:custGeom>
          <a:ln w="1821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37" name="object 37"/>
          <p:cNvSpPr/>
          <p:nvPr/>
        </p:nvSpPr>
        <p:spPr>
          <a:xfrm>
            <a:off x="7553819" y="2869186"/>
            <a:ext cx="0" cy="62954"/>
          </a:xfrm>
          <a:custGeom>
            <a:avLst/>
            <a:gdLst/>
            <a:ahLst/>
            <a:cxnLst/>
            <a:rect l="l" t="t" r="r" b="b"/>
            <a:pathLst>
              <a:path h="89535">
                <a:moveTo>
                  <a:pt x="0" y="89322"/>
                </a:moveTo>
                <a:lnTo>
                  <a:pt x="0" y="0"/>
                </a:lnTo>
              </a:path>
            </a:pathLst>
          </a:custGeom>
          <a:ln w="1821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38" name="object 38"/>
          <p:cNvSpPr/>
          <p:nvPr/>
        </p:nvSpPr>
        <p:spPr>
          <a:xfrm>
            <a:off x="5077621" y="2869186"/>
            <a:ext cx="0" cy="31700"/>
          </a:xfrm>
          <a:custGeom>
            <a:avLst/>
            <a:gdLst/>
            <a:ahLst/>
            <a:cxnLst/>
            <a:rect l="l" t="t" r="r" b="b"/>
            <a:pathLst>
              <a:path h="45085">
                <a:moveTo>
                  <a:pt x="0" y="44661"/>
                </a:moveTo>
                <a:lnTo>
                  <a:pt x="0" y="0"/>
                </a:lnTo>
              </a:path>
            </a:pathLst>
          </a:custGeom>
          <a:ln w="1821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39" name="object 39"/>
          <p:cNvSpPr/>
          <p:nvPr/>
        </p:nvSpPr>
        <p:spPr>
          <a:xfrm>
            <a:off x="5138018" y="2869186"/>
            <a:ext cx="0" cy="31700"/>
          </a:xfrm>
          <a:custGeom>
            <a:avLst/>
            <a:gdLst/>
            <a:ahLst/>
            <a:cxnLst/>
            <a:rect l="l" t="t" r="r" b="b"/>
            <a:pathLst>
              <a:path h="45085">
                <a:moveTo>
                  <a:pt x="0" y="44661"/>
                </a:moveTo>
                <a:lnTo>
                  <a:pt x="0" y="0"/>
                </a:lnTo>
              </a:path>
            </a:pathLst>
          </a:custGeom>
          <a:ln w="1821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0" name="object 40"/>
          <p:cNvSpPr/>
          <p:nvPr/>
        </p:nvSpPr>
        <p:spPr>
          <a:xfrm>
            <a:off x="5547554" y="2869186"/>
            <a:ext cx="0" cy="31700"/>
          </a:xfrm>
          <a:custGeom>
            <a:avLst/>
            <a:gdLst/>
            <a:ahLst/>
            <a:cxnLst/>
            <a:rect l="l" t="t" r="r" b="b"/>
            <a:pathLst>
              <a:path h="45085">
                <a:moveTo>
                  <a:pt x="0" y="44661"/>
                </a:moveTo>
                <a:lnTo>
                  <a:pt x="0" y="0"/>
                </a:lnTo>
              </a:path>
            </a:pathLst>
          </a:custGeom>
          <a:ln w="1821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1" name="object 41"/>
          <p:cNvSpPr/>
          <p:nvPr/>
        </p:nvSpPr>
        <p:spPr>
          <a:xfrm>
            <a:off x="5755486" y="2869186"/>
            <a:ext cx="0" cy="31700"/>
          </a:xfrm>
          <a:custGeom>
            <a:avLst/>
            <a:gdLst/>
            <a:ahLst/>
            <a:cxnLst/>
            <a:rect l="l" t="t" r="r" b="b"/>
            <a:pathLst>
              <a:path h="45085">
                <a:moveTo>
                  <a:pt x="0" y="44661"/>
                </a:moveTo>
                <a:lnTo>
                  <a:pt x="0" y="0"/>
                </a:lnTo>
              </a:path>
            </a:pathLst>
          </a:custGeom>
          <a:ln w="1821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2" name="object 42"/>
          <p:cNvSpPr/>
          <p:nvPr/>
        </p:nvSpPr>
        <p:spPr>
          <a:xfrm>
            <a:off x="5903020" y="2869186"/>
            <a:ext cx="0" cy="31700"/>
          </a:xfrm>
          <a:custGeom>
            <a:avLst/>
            <a:gdLst/>
            <a:ahLst/>
            <a:cxnLst/>
            <a:rect l="l" t="t" r="r" b="b"/>
            <a:pathLst>
              <a:path h="45085">
                <a:moveTo>
                  <a:pt x="0" y="44661"/>
                </a:moveTo>
                <a:lnTo>
                  <a:pt x="0" y="0"/>
                </a:lnTo>
              </a:path>
            </a:pathLst>
          </a:custGeom>
          <a:ln w="1821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3" name="object 43"/>
          <p:cNvSpPr/>
          <p:nvPr/>
        </p:nvSpPr>
        <p:spPr>
          <a:xfrm>
            <a:off x="6017463" y="2869186"/>
            <a:ext cx="0" cy="31700"/>
          </a:xfrm>
          <a:custGeom>
            <a:avLst/>
            <a:gdLst/>
            <a:ahLst/>
            <a:cxnLst/>
            <a:rect l="l" t="t" r="r" b="b"/>
            <a:pathLst>
              <a:path h="45085">
                <a:moveTo>
                  <a:pt x="0" y="44661"/>
                </a:moveTo>
                <a:lnTo>
                  <a:pt x="0" y="0"/>
                </a:lnTo>
              </a:path>
            </a:pathLst>
          </a:custGeom>
          <a:ln w="1821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4" name="object 44"/>
          <p:cNvSpPr/>
          <p:nvPr/>
        </p:nvSpPr>
        <p:spPr>
          <a:xfrm>
            <a:off x="6110978" y="2869186"/>
            <a:ext cx="0" cy="31700"/>
          </a:xfrm>
          <a:custGeom>
            <a:avLst/>
            <a:gdLst/>
            <a:ahLst/>
            <a:cxnLst/>
            <a:rect l="l" t="t" r="r" b="b"/>
            <a:pathLst>
              <a:path h="45085">
                <a:moveTo>
                  <a:pt x="0" y="44661"/>
                </a:moveTo>
                <a:lnTo>
                  <a:pt x="0" y="0"/>
                </a:lnTo>
              </a:path>
            </a:pathLst>
          </a:custGeom>
          <a:ln w="1821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5" name="object 45"/>
          <p:cNvSpPr/>
          <p:nvPr/>
        </p:nvSpPr>
        <p:spPr>
          <a:xfrm>
            <a:off x="6190021" y="2869186"/>
            <a:ext cx="0" cy="31700"/>
          </a:xfrm>
          <a:custGeom>
            <a:avLst/>
            <a:gdLst/>
            <a:ahLst/>
            <a:cxnLst/>
            <a:rect l="l" t="t" r="r" b="b"/>
            <a:pathLst>
              <a:path h="45085">
                <a:moveTo>
                  <a:pt x="0" y="44661"/>
                </a:moveTo>
                <a:lnTo>
                  <a:pt x="0" y="0"/>
                </a:lnTo>
              </a:path>
            </a:pathLst>
          </a:custGeom>
          <a:ln w="1821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6" name="object 46"/>
          <p:cNvSpPr/>
          <p:nvPr/>
        </p:nvSpPr>
        <p:spPr>
          <a:xfrm>
            <a:off x="6258512" y="2869186"/>
            <a:ext cx="0" cy="31700"/>
          </a:xfrm>
          <a:custGeom>
            <a:avLst/>
            <a:gdLst/>
            <a:ahLst/>
            <a:cxnLst/>
            <a:rect l="l" t="t" r="r" b="b"/>
            <a:pathLst>
              <a:path h="45085">
                <a:moveTo>
                  <a:pt x="0" y="44661"/>
                </a:moveTo>
                <a:lnTo>
                  <a:pt x="0" y="0"/>
                </a:lnTo>
              </a:path>
            </a:pathLst>
          </a:custGeom>
          <a:ln w="1821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7" name="object 47"/>
          <p:cNvSpPr/>
          <p:nvPr/>
        </p:nvSpPr>
        <p:spPr>
          <a:xfrm>
            <a:off x="6318909" y="2869186"/>
            <a:ext cx="0" cy="31700"/>
          </a:xfrm>
          <a:custGeom>
            <a:avLst/>
            <a:gdLst/>
            <a:ahLst/>
            <a:cxnLst/>
            <a:rect l="l" t="t" r="r" b="b"/>
            <a:pathLst>
              <a:path h="45085">
                <a:moveTo>
                  <a:pt x="0" y="44661"/>
                </a:moveTo>
                <a:lnTo>
                  <a:pt x="0" y="0"/>
                </a:lnTo>
              </a:path>
            </a:pathLst>
          </a:custGeom>
          <a:ln w="1821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8" name="object 48"/>
          <p:cNvSpPr/>
          <p:nvPr/>
        </p:nvSpPr>
        <p:spPr>
          <a:xfrm>
            <a:off x="6728445" y="2869186"/>
            <a:ext cx="0" cy="31700"/>
          </a:xfrm>
          <a:custGeom>
            <a:avLst/>
            <a:gdLst/>
            <a:ahLst/>
            <a:cxnLst/>
            <a:rect l="l" t="t" r="r" b="b"/>
            <a:pathLst>
              <a:path h="45085">
                <a:moveTo>
                  <a:pt x="0" y="44661"/>
                </a:moveTo>
                <a:lnTo>
                  <a:pt x="0" y="0"/>
                </a:lnTo>
              </a:path>
            </a:pathLst>
          </a:custGeom>
          <a:ln w="1821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49" name="object 49"/>
          <p:cNvSpPr/>
          <p:nvPr/>
        </p:nvSpPr>
        <p:spPr>
          <a:xfrm>
            <a:off x="6936377" y="2869186"/>
            <a:ext cx="0" cy="31700"/>
          </a:xfrm>
          <a:custGeom>
            <a:avLst/>
            <a:gdLst/>
            <a:ahLst/>
            <a:cxnLst/>
            <a:rect l="l" t="t" r="r" b="b"/>
            <a:pathLst>
              <a:path h="45085">
                <a:moveTo>
                  <a:pt x="0" y="44661"/>
                </a:moveTo>
                <a:lnTo>
                  <a:pt x="0" y="0"/>
                </a:lnTo>
              </a:path>
            </a:pathLst>
          </a:custGeom>
          <a:ln w="1821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0" name="object 50"/>
          <p:cNvSpPr/>
          <p:nvPr/>
        </p:nvSpPr>
        <p:spPr>
          <a:xfrm>
            <a:off x="7083911" y="2869186"/>
            <a:ext cx="0" cy="31700"/>
          </a:xfrm>
          <a:custGeom>
            <a:avLst/>
            <a:gdLst/>
            <a:ahLst/>
            <a:cxnLst/>
            <a:rect l="l" t="t" r="r" b="b"/>
            <a:pathLst>
              <a:path h="45085">
                <a:moveTo>
                  <a:pt x="0" y="44661"/>
                </a:moveTo>
                <a:lnTo>
                  <a:pt x="0" y="0"/>
                </a:lnTo>
              </a:path>
            </a:pathLst>
          </a:custGeom>
          <a:ln w="1821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1" name="object 51"/>
          <p:cNvSpPr/>
          <p:nvPr/>
        </p:nvSpPr>
        <p:spPr>
          <a:xfrm>
            <a:off x="7198353" y="2869186"/>
            <a:ext cx="0" cy="31700"/>
          </a:xfrm>
          <a:custGeom>
            <a:avLst/>
            <a:gdLst/>
            <a:ahLst/>
            <a:cxnLst/>
            <a:rect l="l" t="t" r="r" b="b"/>
            <a:pathLst>
              <a:path h="45085">
                <a:moveTo>
                  <a:pt x="0" y="44661"/>
                </a:moveTo>
                <a:lnTo>
                  <a:pt x="0" y="0"/>
                </a:lnTo>
              </a:path>
            </a:pathLst>
          </a:custGeom>
          <a:ln w="1821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2" name="object 52"/>
          <p:cNvSpPr/>
          <p:nvPr/>
        </p:nvSpPr>
        <p:spPr>
          <a:xfrm>
            <a:off x="7291843" y="2869186"/>
            <a:ext cx="0" cy="31700"/>
          </a:xfrm>
          <a:custGeom>
            <a:avLst/>
            <a:gdLst/>
            <a:ahLst/>
            <a:cxnLst/>
            <a:rect l="l" t="t" r="r" b="b"/>
            <a:pathLst>
              <a:path h="45085">
                <a:moveTo>
                  <a:pt x="0" y="44661"/>
                </a:moveTo>
                <a:lnTo>
                  <a:pt x="0" y="0"/>
                </a:lnTo>
              </a:path>
            </a:pathLst>
          </a:custGeom>
          <a:ln w="1821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3" name="object 53"/>
          <p:cNvSpPr/>
          <p:nvPr/>
        </p:nvSpPr>
        <p:spPr>
          <a:xfrm>
            <a:off x="7370911" y="2869186"/>
            <a:ext cx="0" cy="31700"/>
          </a:xfrm>
          <a:custGeom>
            <a:avLst/>
            <a:gdLst/>
            <a:ahLst/>
            <a:cxnLst/>
            <a:rect l="l" t="t" r="r" b="b"/>
            <a:pathLst>
              <a:path h="45085">
                <a:moveTo>
                  <a:pt x="0" y="44661"/>
                </a:moveTo>
                <a:lnTo>
                  <a:pt x="0" y="0"/>
                </a:lnTo>
              </a:path>
            </a:pathLst>
          </a:custGeom>
          <a:ln w="1821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4" name="object 54"/>
          <p:cNvSpPr/>
          <p:nvPr/>
        </p:nvSpPr>
        <p:spPr>
          <a:xfrm>
            <a:off x="7439403" y="2869186"/>
            <a:ext cx="0" cy="31700"/>
          </a:xfrm>
          <a:custGeom>
            <a:avLst/>
            <a:gdLst/>
            <a:ahLst/>
            <a:cxnLst/>
            <a:rect l="l" t="t" r="r" b="b"/>
            <a:pathLst>
              <a:path h="45085">
                <a:moveTo>
                  <a:pt x="0" y="44661"/>
                </a:moveTo>
                <a:lnTo>
                  <a:pt x="0" y="0"/>
                </a:lnTo>
              </a:path>
            </a:pathLst>
          </a:custGeom>
          <a:ln w="1821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5" name="object 55"/>
          <p:cNvSpPr/>
          <p:nvPr/>
        </p:nvSpPr>
        <p:spPr>
          <a:xfrm>
            <a:off x="7499800" y="2869186"/>
            <a:ext cx="0" cy="31700"/>
          </a:xfrm>
          <a:custGeom>
            <a:avLst/>
            <a:gdLst/>
            <a:ahLst/>
            <a:cxnLst/>
            <a:rect l="l" t="t" r="r" b="b"/>
            <a:pathLst>
              <a:path h="45085">
                <a:moveTo>
                  <a:pt x="0" y="44661"/>
                </a:moveTo>
                <a:lnTo>
                  <a:pt x="0" y="0"/>
                </a:lnTo>
              </a:path>
            </a:pathLst>
          </a:custGeom>
          <a:ln w="1821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6" name="object 56"/>
          <p:cNvSpPr/>
          <p:nvPr/>
        </p:nvSpPr>
        <p:spPr>
          <a:xfrm>
            <a:off x="7909310" y="2869186"/>
            <a:ext cx="0" cy="31700"/>
          </a:xfrm>
          <a:custGeom>
            <a:avLst/>
            <a:gdLst/>
            <a:ahLst/>
            <a:cxnLst/>
            <a:rect l="l" t="t" r="r" b="b"/>
            <a:pathLst>
              <a:path h="45085">
                <a:moveTo>
                  <a:pt x="0" y="44661"/>
                </a:moveTo>
                <a:lnTo>
                  <a:pt x="0" y="0"/>
                </a:lnTo>
              </a:path>
            </a:pathLst>
          </a:custGeom>
          <a:ln w="1821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7" name="object 57"/>
          <p:cNvSpPr/>
          <p:nvPr/>
        </p:nvSpPr>
        <p:spPr>
          <a:xfrm>
            <a:off x="8117267" y="2869186"/>
            <a:ext cx="0" cy="31700"/>
          </a:xfrm>
          <a:custGeom>
            <a:avLst/>
            <a:gdLst/>
            <a:ahLst/>
            <a:cxnLst/>
            <a:rect l="l" t="t" r="r" b="b"/>
            <a:pathLst>
              <a:path h="45085">
                <a:moveTo>
                  <a:pt x="0" y="44661"/>
                </a:moveTo>
                <a:lnTo>
                  <a:pt x="0" y="0"/>
                </a:lnTo>
              </a:path>
            </a:pathLst>
          </a:custGeom>
          <a:ln w="1821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8" name="object 58"/>
          <p:cNvSpPr/>
          <p:nvPr/>
        </p:nvSpPr>
        <p:spPr>
          <a:xfrm>
            <a:off x="8264802" y="2869186"/>
            <a:ext cx="0" cy="31700"/>
          </a:xfrm>
          <a:custGeom>
            <a:avLst/>
            <a:gdLst/>
            <a:ahLst/>
            <a:cxnLst/>
            <a:rect l="l" t="t" r="r" b="b"/>
            <a:pathLst>
              <a:path h="45085">
                <a:moveTo>
                  <a:pt x="0" y="44661"/>
                </a:moveTo>
                <a:lnTo>
                  <a:pt x="0" y="0"/>
                </a:lnTo>
              </a:path>
            </a:pathLst>
          </a:custGeom>
          <a:ln w="1821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59" name="object 59"/>
          <p:cNvSpPr/>
          <p:nvPr/>
        </p:nvSpPr>
        <p:spPr>
          <a:xfrm>
            <a:off x="8379244" y="2869186"/>
            <a:ext cx="0" cy="31700"/>
          </a:xfrm>
          <a:custGeom>
            <a:avLst/>
            <a:gdLst/>
            <a:ahLst/>
            <a:cxnLst/>
            <a:rect l="l" t="t" r="r" b="b"/>
            <a:pathLst>
              <a:path h="45085">
                <a:moveTo>
                  <a:pt x="0" y="44661"/>
                </a:moveTo>
                <a:lnTo>
                  <a:pt x="0" y="0"/>
                </a:lnTo>
              </a:path>
            </a:pathLst>
          </a:custGeom>
          <a:ln w="1821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60" name="object 60"/>
          <p:cNvSpPr/>
          <p:nvPr/>
        </p:nvSpPr>
        <p:spPr>
          <a:xfrm>
            <a:off x="5077622" y="831672"/>
            <a:ext cx="3301752" cy="2037755"/>
          </a:xfrm>
          <a:custGeom>
            <a:avLst/>
            <a:gdLst/>
            <a:ahLst/>
            <a:cxnLst/>
            <a:rect l="l" t="t" r="r" b="b"/>
            <a:pathLst>
              <a:path w="4695825" h="2898140">
                <a:moveTo>
                  <a:pt x="0" y="0"/>
                </a:moveTo>
                <a:lnTo>
                  <a:pt x="0" y="2897796"/>
                </a:lnTo>
                <a:lnTo>
                  <a:pt x="4695640" y="2897796"/>
                </a:lnTo>
              </a:path>
            </a:pathLst>
          </a:custGeom>
          <a:ln w="1821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61" name="object 61"/>
          <p:cNvSpPr txBox="1"/>
          <p:nvPr/>
        </p:nvSpPr>
        <p:spPr>
          <a:xfrm>
            <a:off x="4733412" y="906596"/>
            <a:ext cx="231725" cy="194717"/>
          </a:xfrm>
          <a:prstGeom prst="rect">
            <a:avLst/>
          </a:prstGeom>
        </p:spPr>
        <p:txBody>
          <a:bodyPr vert="horz" wrap="square" lIns="0" tIns="10716" rIns="0" bIns="0" rtlCol="0">
            <a:spAutoFit/>
          </a:bodyPr>
          <a:lstStyle/>
          <a:p>
            <a:pPr marL="8929">
              <a:spcBef>
                <a:spcPts val="84"/>
              </a:spcBef>
            </a:pPr>
            <a:r>
              <a:rPr sz="1195" spc="4" dirty="0">
                <a:latin typeface="Arial"/>
                <a:cs typeface="Arial"/>
              </a:rPr>
              <a:t>1.0</a:t>
            </a:r>
            <a:endParaRPr sz="1195">
              <a:latin typeface="Arial"/>
              <a:cs typeface="Arial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4733412" y="1275894"/>
            <a:ext cx="231725" cy="194717"/>
          </a:xfrm>
          <a:prstGeom prst="rect">
            <a:avLst/>
          </a:prstGeom>
        </p:spPr>
        <p:txBody>
          <a:bodyPr vert="horz" wrap="square" lIns="0" tIns="10716" rIns="0" bIns="0" rtlCol="0">
            <a:spAutoFit/>
          </a:bodyPr>
          <a:lstStyle/>
          <a:p>
            <a:pPr marL="8929">
              <a:spcBef>
                <a:spcPts val="84"/>
              </a:spcBef>
            </a:pPr>
            <a:r>
              <a:rPr sz="1195" spc="4" dirty="0">
                <a:latin typeface="Arial"/>
                <a:cs typeface="Arial"/>
              </a:rPr>
              <a:t>0.8</a:t>
            </a:r>
            <a:endParaRPr sz="1195">
              <a:latin typeface="Arial"/>
              <a:cs typeface="Arial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4733412" y="1645191"/>
            <a:ext cx="231725" cy="194717"/>
          </a:xfrm>
          <a:prstGeom prst="rect">
            <a:avLst/>
          </a:prstGeom>
        </p:spPr>
        <p:txBody>
          <a:bodyPr vert="horz" wrap="square" lIns="0" tIns="10716" rIns="0" bIns="0" rtlCol="0">
            <a:spAutoFit/>
          </a:bodyPr>
          <a:lstStyle/>
          <a:p>
            <a:pPr marL="8929">
              <a:spcBef>
                <a:spcPts val="84"/>
              </a:spcBef>
            </a:pPr>
            <a:r>
              <a:rPr sz="1195" spc="4" dirty="0">
                <a:latin typeface="Arial"/>
                <a:cs typeface="Arial"/>
              </a:rPr>
              <a:t>0.6</a:t>
            </a:r>
            <a:endParaRPr sz="1195">
              <a:latin typeface="Arial"/>
              <a:cs typeface="Arial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4733412" y="2383786"/>
            <a:ext cx="231725" cy="194717"/>
          </a:xfrm>
          <a:prstGeom prst="rect">
            <a:avLst/>
          </a:prstGeom>
        </p:spPr>
        <p:txBody>
          <a:bodyPr vert="horz" wrap="square" lIns="0" tIns="10716" rIns="0" bIns="0" rtlCol="0">
            <a:spAutoFit/>
          </a:bodyPr>
          <a:lstStyle/>
          <a:p>
            <a:pPr marL="8929">
              <a:spcBef>
                <a:spcPts val="84"/>
              </a:spcBef>
            </a:pPr>
            <a:r>
              <a:rPr sz="1195" spc="4" dirty="0">
                <a:latin typeface="Arial"/>
                <a:cs typeface="Arial"/>
              </a:rPr>
              <a:t>0.2</a:t>
            </a:r>
            <a:endParaRPr sz="1195">
              <a:latin typeface="Arial"/>
              <a:cs typeface="Arial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5065671" y="2997284"/>
            <a:ext cx="1434108" cy="194717"/>
          </a:xfrm>
          <a:prstGeom prst="rect">
            <a:avLst/>
          </a:prstGeom>
        </p:spPr>
        <p:txBody>
          <a:bodyPr vert="horz" wrap="square" lIns="0" tIns="10716" rIns="0" bIns="0" rtlCol="0">
            <a:spAutoFit/>
          </a:bodyPr>
          <a:lstStyle/>
          <a:p>
            <a:pPr marL="8929">
              <a:spcBef>
                <a:spcPts val="84"/>
              </a:spcBef>
              <a:tabLst>
                <a:tab pos="1189391" algn="l"/>
              </a:tabLst>
            </a:pPr>
            <a:r>
              <a:rPr sz="1195" spc="7" dirty="0">
                <a:latin typeface="Arial"/>
                <a:cs typeface="Arial"/>
              </a:rPr>
              <a:t>1</a:t>
            </a:r>
            <a:r>
              <a:rPr sz="1195" spc="4" dirty="0">
                <a:latin typeface="Arial"/>
                <a:cs typeface="Arial"/>
              </a:rPr>
              <a:t>0</a:t>
            </a:r>
            <a:r>
              <a:rPr sz="1371" spc="-11" baseline="36324" dirty="0">
                <a:latin typeface="Arial"/>
                <a:cs typeface="Arial"/>
              </a:rPr>
              <a:t>3</a:t>
            </a:r>
            <a:r>
              <a:rPr sz="1371" baseline="36324" dirty="0">
                <a:latin typeface="Arial"/>
                <a:cs typeface="Arial"/>
              </a:rPr>
              <a:t>	</a:t>
            </a:r>
            <a:r>
              <a:rPr sz="1195" spc="7" dirty="0">
                <a:latin typeface="Arial"/>
                <a:cs typeface="Arial"/>
              </a:rPr>
              <a:t>10</a:t>
            </a:r>
            <a:r>
              <a:rPr sz="1371" spc="-11" baseline="36324" dirty="0">
                <a:latin typeface="Arial"/>
                <a:cs typeface="Arial"/>
              </a:rPr>
              <a:t>4</a:t>
            </a:r>
            <a:endParaRPr sz="1371" baseline="36324">
              <a:latin typeface="Arial"/>
              <a:cs typeface="Arial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6135620" y="3202070"/>
            <a:ext cx="1773669" cy="194717"/>
          </a:xfrm>
          <a:prstGeom prst="rect">
            <a:avLst/>
          </a:prstGeom>
        </p:spPr>
        <p:txBody>
          <a:bodyPr vert="horz" wrap="square" lIns="0" tIns="10716" rIns="0" bIns="0" rtlCol="0">
            <a:spAutoFit/>
          </a:bodyPr>
          <a:lstStyle/>
          <a:p>
            <a:pPr marL="8929">
              <a:spcBef>
                <a:spcPts val="84"/>
              </a:spcBef>
            </a:pPr>
            <a:r>
              <a:rPr sz="1195" spc="7" dirty="0">
                <a:latin typeface="Arial"/>
                <a:cs typeface="Arial"/>
              </a:rPr>
              <a:t>Time </a:t>
            </a:r>
            <a:r>
              <a:rPr sz="1195" spc="4" dirty="0">
                <a:latin typeface="Arial"/>
                <a:cs typeface="Arial"/>
              </a:rPr>
              <a:t>(years</a:t>
            </a:r>
            <a:r>
              <a:rPr sz="1195" spc="-42" dirty="0">
                <a:latin typeface="Arial"/>
                <a:cs typeface="Arial"/>
              </a:rPr>
              <a:t> </a:t>
            </a:r>
            <a:r>
              <a:rPr sz="1195" spc="7" dirty="0">
                <a:latin typeface="Arial"/>
                <a:cs typeface="Arial"/>
              </a:rPr>
              <a:t>ago)</a:t>
            </a:r>
            <a:endParaRPr sz="1195" dirty="0">
              <a:latin typeface="Arial"/>
              <a:cs typeface="Arial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4478125" y="762000"/>
            <a:ext cx="367793" cy="2187327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8929"/>
            <a:r>
              <a:rPr sz="1195" spc="4" dirty="0">
                <a:latin typeface="Arial"/>
                <a:cs typeface="Arial"/>
              </a:rPr>
              <a:t>Relative </a:t>
            </a:r>
            <a:r>
              <a:rPr sz="1195" spc="7" dirty="0">
                <a:latin typeface="Arial"/>
                <a:cs typeface="Arial"/>
              </a:rPr>
              <a:t>cross coalescence</a:t>
            </a:r>
            <a:r>
              <a:rPr sz="1195" spc="-32" dirty="0">
                <a:latin typeface="Arial"/>
                <a:cs typeface="Arial"/>
              </a:rPr>
              <a:t> </a:t>
            </a:r>
            <a:r>
              <a:rPr sz="1195" spc="4" dirty="0">
                <a:latin typeface="Arial"/>
                <a:cs typeface="Arial"/>
              </a:rPr>
              <a:t>rate</a:t>
            </a:r>
            <a:endParaRPr sz="1195">
              <a:latin typeface="Arial"/>
              <a:cs typeface="Arial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7427432" y="2997215"/>
            <a:ext cx="253157" cy="194717"/>
          </a:xfrm>
          <a:prstGeom prst="rect">
            <a:avLst/>
          </a:prstGeom>
        </p:spPr>
        <p:txBody>
          <a:bodyPr vert="horz" wrap="square" lIns="0" tIns="10716" rIns="0" bIns="0" rtlCol="0">
            <a:spAutoFit/>
          </a:bodyPr>
          <a:lstStyle/>
          <a:p>
            <a:pPr marL="8929">
              <a:spcBef>
                <a:spcPts val="84"/>
              </a:spcBef>
            </a:pPr>
            <a:r>
              <a:rPr sz="1195" spc="7" dirty="0">
                <a:latin typeface="Arial"/>
                <a:cs typeface="Arial"/>
              </a:rPr>
              <a:t>1</a:t>
            </a:r>
            <a:r>
              <a:rPr sz="1195" spc="4" dirty="0">
                <a:latin typeface="Arial"/>
                <a:cs typeface="Arial"/>
              </a:rPr>
              <a:t>0</a:t>
            </a:r>
            <a:r>
              <a:rPr sz="1371" spc="-11" baseline="36324" dirty="0">
                <a:latin typeface="Arial"/>
                <a:cs typeface="Arial"/>
              </a:rPr>
              <a:t>5</a:t>
            </a:r>
            <a:endParaRPr sz="1371" baseline="36324">
              <a:latin typeface="Arial"/>
              <a:cs typeface="Arial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4861554" y="2753058"/>
            <a:ext cx="103584" cy="194717"/>
          </a:xfrm>
          <a:prstGeom prst="rect">
            <a:avLst/>
          </a:prstGeom>
        </p:spPr>
        <p:txBody>
          <a:bodyPr vert="horz" wrap="square" lIns="0" tIns="10716" rIns="0" bIns="0" rtlCol="0">
            <a:spAutoFit/>
          </a:bodyPr>
          <a:lstStyle/>
          <a:p>
            <a:pPr marL="8929">
              <a:spcBef>
                <a:spcPts val="84"/>
              </a:spcBef>
            </a:pPr>
            <a:r>
              <a:rPr sz="1195" spc="7" dirty="0">
                <a:latin typeface="Arial"/>
                <a:cs typeface="Arial"/>
              </a:rPr>
              <a:t>0</a:t>
            </a:r>
            <a:endParaRPr sz="1195">
              <a:latin typeface="Arial"/>
              <a:cs typeface="Arial"/>
            </a:endParaRPr>
          </a:p>
        </p:txBody>
      </p:sp>
      <p:sp>
        <p:nvSpPr>
          <p:cNvPr id="75" name="object 75"/>
          <p:cNvSpPr/>
          <p:nvPr/>
        </p:nvSpPr>
        <p:spPr>
          <a:xfrm>
            <a:off x="3754770" y="2591595"/>
            <a:ext cx="224135" cy="0"/>
          </a:xfrm>
          <a:custGeom>
            <a:avLst/>
            <a:gdLst/>
            <a:ahLst/>
            <a:cxnLst/>
            <a:rect l="l" t="t" r="r" b="b"/>
            <a:pathLst>
              <a:path w="318770">
                <a:moveTo>
                  <a:pt x="0" y="0"/>
                </a:moveTo>
                <a:lnTo>
                  <a:pt x="318223" y="0"/>
                </a:lnTo>
              </a:path>
            </a:pathLst>
          </a:custGeom>
          <a:ln w="2341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76" name="object 76"/>
          <p:cNvSpPr/>
          <p:nvPr/>
        </p:nvSpPr>
        <p:spPr>
          <a:xfrm>
            <a:off x="3298161" y="1786334"/>
            <a:ext cx="456754" cy="805458"/>
          </a:xfrm>
          <a:custGeom>
            <a:avLst/>
            <a:gdLst/>
            <a:ahLst/>
            <a:cxnLst/>
            <a:rect l="l" t="t" r="r" b="b"/>
            <a:pathLst>
              <a:path w="649604" h="1145539">
                <a:moveTo>
                  <a:pt x="0" y="0"/>
                </a:moveTo>
                <a:lnTo>
                  <a:pt x="52470" y="45228"/>
                </a:lnTo>
                <a:lnTo>
                  <a:pt x="103348" y="94202"/>
                </a:lnTo>
                <a:lnTo>
                  <a:pt x="152884" y="147297"/>
                </a:lnTo>
                <a:lnTo>
                  <a:pt x="201203" y="204792"/>
                </a:lnTo>
                <a:lnTo>
                  <a:pt x="248585" y="267220"/>
                </a:lnTo>
                <a:lnTo>
                  <a:pt x="294875" y="334610"/>
                </a:lnTo>
                <a:lnTo>
                  <a:pt x="340541" y="407993"/>
                </a:lnTo>
                <a:lnTo>
                  <a:pt x="385582" y="487744"/>
                </a:lnTo>
                <a:lnTo>
                  <a:pt x="430093" y="574425"/>
                </a:lnTo>
                <a:lnTo>
                  <a:pt x="474041" y="668440"/>
                </a:lnTo>
                <a:lnTo>
                  <a:pt x="517584" y="770727"/>
                </a:lnTo>
                <a:lnTo>
                  <a:pt x="560909" y="882379"/>
                </a:lnTo>
                <a:lnTo>
                  <a:pt x="603890" y="1003956"/>
                </a:lnTo>
                <a:lnTo>
                  <a:pt x="649400" y="1145260"/>
                </a:lnTo>
              </a:path>
            </a:pathLst>
          </a:custGeom>
          <a:ln w="2341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77" name="object 77"/>
          <p:cNvSpPr/>
          <p:nvPr/>
        </p:nvSpPr>
        <p:spPr>
          <a:xfrm>
            <a:off x="2841595" y="1786334"/>
            <a:ext cx="456754" cy="805458"/>
          </a:xfrm>
          <a:custGeom>
            <a:avLst/>
            <a:gdLst/>
            <a:ahLst/>
            <a:cxnLst/>
            <a:rect l="l" t="t" r="r" b="b"/>
            <a:pathLst>
              <a:path w="649604" h="1145539">
                <a:moveTo>
                  <a:pt x="0" y="1145260"/>
                </a:moveTo>
                <a:lnTo>
                  <a:pt x="52438" y="1100000"/>
                </a:lnTo>
                <a:lnTo>
                  <a:pt x="103317" y="1051026"/>
                </a:lnTo>
                <a:lnTo>
                  <a:pt x="152853" y="997932"/>
                </a:lnTo>
                <a:lnTo>
                  <a:pt x="201172" y="940436"/>
                </a:lnTo>
                <a:lnTo>
                  <a:pt x="248554" y="878009"/>
                </a:lnTo>
                <a:lnTo>
                  <a:pt x="294813" y="810587"/>
                </a:lnTo>
                <a:lnTo>
                  <a:pt x="340509" y="737266"/>
                </a:lnTo>
                <a:lnTo>
                  <a:pt x="385551" y="657547"/>
                </a:lnTo>
                <a:lnTo>
                  <a:pt x="430061" y="570835"/>
                </a:lnTo>
                <a:lnTo>
                  <a:pt x="474010" y="476819"/>
                </a:lnTo>
                <a:lnTo>
                  <a:pt x="517553" y="374532"/>
                </a:lnTo>
                <a:lnTo>
                  <a:pt x="560847" y="262850"/>
                </a:lnTo>
                <a:lnTo>
                  <a:pt x="603859" y="141273"/>
                </a:lnTo>
                <a:lnTo>
                  <a:pt x="649337" y="0"/>
                </a:lnTo>
              </a:path>
            </a:pathLst>
          </a:custGeom>
          <a:ln w="2341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78" name="object 78"/>
          <p:cNvSpPr/>
          <p:nvPr/>
        </p:nvSpPr>
        <p:spPr>
          <a:xfrm>
            <a:off x="2384985" y="1786334"/>
            <a:ext cx="456754" cy="805458"/>
          </a:xfrm>
          <a:custGeom>
            <a:avLst/>
            <a:gdLst/>
            <a:ahLst/>
            <a:cxnLst/>
            <a:rect l="l" t="t" r="r" b="b"/>
            <a:pathLst>
              <a:path w="649604" h="1145539">
                <a:moveTo>
                  <a:pt x="0" y="0"/>
                </a:moveTo>
                <a:lnTo>
                  <a:pt x="52501" y="45228"/>
                </a:lnTo>
                <a:lnTo>
                  <a:pt x="103348" y="94202"/>
                </a:lnTo>
                <a:lnTo>
                  <a:pt x="152884" y="147297"/>
                </a:lnTo>
                <a:lnTo>
                  <a:pt x="201203" y="204792"/>
                </a:lnTo>
                <a:lnTo>
                  <a:pt x="248585" y="267220"/>
                </a:lnTo>
                <a:lnTo>
                  <a:pt x="294875" y="334610"/>
                </a:lnTo>
                <a:lnTo>
                  <a:pt x="340541" y="407993"/>
                </a:lnTo>
                <a:lnTo>
                  <a:pt x="385582" y="487744"/>
                </a:lnTo>
                <a:lnTo>
                  <a:pt x="430093" y="574425"/>
                </a:lnTo>
                <a:lnTo>
                  <a:pt x="474010" y="668440"/>
                </a:lnTo>
                <a:lnTo>
                  <a:pt x="517584" y="770727"/>
                </a:lnTo>
                <a:lnTo>
                  <a:pt x="560878" y="882379"/>
                </a:lnTo>
                <a:lnTo>
                  <a:pt x="603921" y="1003956"/>
                </a:lnTo>
                <a:lnTo>
                  <a:pt x="649400" y="1145260"/>
                </a:lnTo>
              </a:path>
            </a:pathLst>
          </a:custGeom>
          <a:ln w="2341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79" name="object 79"/>
          <p:cNvSpPr/>
          <p:nvPr/>
        </p:nvSpPr>
        <p:spPr>
          <a:xfrm>
            <a:off x="1928397" y="1786334"/>
            <a:ext cx="456754" cy="805458"/>
          </a:xfrm>
          <a:custGeom>
            <a:avLst/>
            <a:gdLst/>
            <a:ahLst/>
            <a:cxnLst/>
            <a:rect l="l" t="t" r="r" b="b"/>
            <a:pathLst>
              <a:path w="649604" h="1145539">
                <a:moveTo>
                  <a:pt x="0" y="1145260"/>
                </a:moveTo>
                <a:lnTo>
                  <a:pt x="52470" y="1100000"/>
                </a:lnTo>
                <a:lnTo>
                  <a:pt x="103317" y="1051026"/>
                </a:lnTo>
                <a:lnTo>
                  <a:pt x="152884" y="997932"/>
                </a:lnTo>
                <a:lnTo>
                  <a:pt x="201203" y="940436"/>
                </a:lnTo>
                <a:lnTo>
                  <a:pt x="248585" y="878009"/>
                </a:lnTo>
                <a:lnTo>
                  <a:pt x="294875" y="810587"/>
                </a:lnTo>
                <a:lnTo>
                  <a:pt x="340541" y="737266"/>
                </a:lnTo>
                <a:lnTo>
                  <a:pt x="385582" y="657547"/>
                </a:lnTo>
                <a:lnTo>
                  <a:pt x="430093" y="570835"/>
                </a:lnTo>
                <a:lnTo>
                  <a:pt x="474041" y="476819"/>
                </a:lnTo>
                <a:lnTo>
                  <a:pt x="517553" y="374532"/>
                </a:lnTo>
                <a:lnTo>
                  <a:pt x="560878" y="262850"/>
                </a:lnTo>
                <a:lnTo>
                  <a:pt x="603890" y="141273"/>
                </a:lnTo>
                <a:lnTo>
                  <a:pt x="649369" y="0"/>
                </a:lnTo>
              </a:path>
            </a:pathLst>
          </a:custGeom>
          <a:ln w="2341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80" name="object 80"/>
          <p:cNvSpPr/>
          <p:nvPr/>
        </p:nvSpPr>
        <p:spPr>
          <a:xfrm>
            <a:off x="1471809" y="1786334"/>
            <a:ext cx="456754" cy="805458"/>
          </a:xfrm>
          <a:custGeom>
            <a:avLst/>
            <a:gdLst/>
            <a:ahLst/>
            <a:cxnLst/>
            <a:rect l="l" t="t" r="r" b="b"/>
            <a:pathLst>
              <a:path w="649605" h="1145539">
                <a:moveTo>
                  <a:pt x="0" y="0"/>
                </a:moveTo>
                <a:lnTo>
                  <a:pt x="52470" y="45228"/>
                </a:lnTo>
                <a:lnTo>
                  <a:pt x="103348" y="94202"/>
                </a:lnTo>
                <a:lnTo>
                  <a:pt x="152884" y="147297"/>
                </a:lnTo>
                <a:lnTo>
                  <a:pt x="201203" y="204792"/>
                </a:lnTo>
                <a:lnTo>
                  <a:pt x="248554" y="267220"/>
                </a:lnTo>
                <a:lnTo>
                  <a:pt x="294844" y="334610"/>
                </a:lnTo>
                <a:lnTo>
                  <a:pt x="340541" y="407993"/>
                </a:lnTo>
                <a:lnTo>
                  <a:pt x="385582" y="487744"/>
                </a:lnTo>
                <a:lnTo>
                  <a:pt x="430093" y="574425"/>
                </a:lnTo>
                <a:lnTo>
                  <a:pt x="474041" y="668440"/>
                </a:lnTo>
                <a:lnTo>
                  <a:pt x="517553" y="770727"/>
                </a:lnTo>
                <a:lnTo>
                  <a:pt x="560878" y="882379"/>
                </a:lnTo>
                <a:lnTo>
                  <a:pt x="603890" y="1003956"/>
                </a:lnTo>
                <a:lnTo>
                  <a:pt x="649369" y="1145260"/>
                </a:lnTo>
              </a:path>
            </a:pathLst>
          </a:custGeom>
          <a:ln w="2341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81" name="object 81"/>
          <p:cNvSpPr/>
          <p:nvPr/>
        </p:nvSpPr>
        <p:spPr>
          <a:xfrm>
            <a:off x="1193850" y="1786334"/>
            <a:ext cx="278160" cy="0"/>
          </a:xfrm>
          <a:custGeom>
            <a:avLst/>
            <a:gdLst/>
            <a:ahLst/>
            <a:cxnLst/>
            <a:rect l="l" t="t" r="r" b="b"/>
            <a:pathLst>
              <a:path w="395605">
                <a:moveTo>
                  <a:pt x="0" y="0"/>
                </a:moveTo>
                <a:lnTo>
                  <a:pt x="395321" y="0"/>
                </a:lnTo>
              </a:path>
            </a:pathLst>
          </a:custGeom>
          <a:ln w="2341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82" name="object 82"/>
          <p:cNvSpPr/>
          <p:nvPr/>
        </p:nvSpPr>
        <p:spPr>
          <a:xfrm>
            <a:off x="2203681" y="1830711"/>
            <a:ext cx="1801564" cy="780008"/>
          </a:xfrm>
          <a:custGeom>
            <a:avLst/>
            <a:gdLst/>
            <a:ahLst/>
            <a:cxnLst/>
            <a:rect l="l" t="t" r="r" b="b"/>
            <a:pathLst>
              <a:path w="2562225" h="1109345">
                <a:moveTo>
                  <a:pt x="0" y="396226"/>
                </a:moveTo>
                <a:lnTo>
                  <a:pt x="401501" y="396226"/>
                </a:lnTo>
                <a:lnTo>
                  <a:pt x="401501" y="338168"/>
                </a:lnTo>
                <a:lnTo>
                  <a:pt x="732241" y="338168"/>
                </a:lnTo>
                <a:lnTo>
                  <a:pt x="732241" y="839522"/>
                </a:lnTo>
                <a:lnTo>
                  <a:pt x="928325" y="839522"/>
                </a:lnTo>
                <a:lnTo>
                  <a:pt x="928325" y="980202"/>
                </a:lnTo>
                <a:lnTo>
                  <a:pt x="1069411" y="980202"/>
                </a:lnTo>
                <a:lnTo>
                  <a:pt x="1069411" y="908785"/>
                </a:lnTo>
                <a:lnTo>
                  <a:pt x="1180407" y="908785"/>
                </a:lnTo>
                <a:lnTo>
                  <a:pt x="1180407" y="732210"/>
                </a:lnTo>
                <a:lnTo>
                  <a:pt x="1272425" y="732210"/>
                </a:lnTo>
                <a:lnTo>
                  <a:pt x="1272425" y="523016"/>
                </a:lnTo>
                <a:lnTo>
                  <a:pt x="1351426" y="523016"/>
                </a:lnTo>
                <a:lnTo>
                  <a:pt x="1351426" y="333674"/>
                </a:lnTo>
                <a:lnTo>
                  <a:pt x="1420908" y="333674"/>
                </a:lnTo>
                <a:lnTo>
                  <a:pt x="1420908" y="185003"/>
                </a:lnTo>
                <a:lnTo>
                  <a:pt x="1483242" y="185003"/>
                </a:lnTo>
                <a:lnTo>
                  <a:pt x="1483242" y="79438"/>
                </a:lnTo>
                <a:lnTo>
                  <a:pt x="1539926" y="79438"/>
                </a:lnTo>
                <a:lnTo>
                  <a:pt x="1539926" y="0"/>
                </a:lnTo>
                <a:lnTo>
                  <a:pt x="1640621" y="0"/>
                </a:lnTo>
                <a:lnTo>
                  <a:pt x="1640621" y="9488"/>
                </a:lnTo>
                <a:lnTo>
                  <a:pt x="1729049" y="9488"/>
                </a:lnTo>
                <a:lnTo>
                  <a:pt x="1729049" y="111120"/>
                </a:lnTo>
                <a:lnTo>
                  <a:pt x="1808894" y="111120"/>
                </a:lnTo>
                <a:lnTo>
                  <a:pt x="1808894" y="259323"/>
                </a:lnTo>
                <a:lnTo>
                  <a:pt x="1882558" y="259323"/>
                </a:lnTo>
                <a:lnTo>
                  <a:pt x="1882558" y="421384"/>
                </a:lnTo>
                <a:lnTo>
                  <a:pt x="1951852" y="421384"/>
                </a:lnTo>
                <a:lnTo>
                  <a:pt x="1951852" y="578545"/>
                </a:lnTo>
                <a:lnTo>
                  <a:pt x="2018119" y="578545"/>
                </a:lnTo>
                <a:lnTo>
                  <a:pt x="2018119" y="721254"/>
                </a:lnTo>
                <a:lnTo>
                  <a:pt x="2082575" y="721254"/>
                </a:lnTo>
                <a:lnTo>
                  <a:pt x="2082575" y="844610"/>
                </a:lnTo>
                <a:lnTo>
                  <a:pt x="2146314" y="844610"/>
                </a:lnTo>
                <a:lnTo>
                  <a:pt x="2146314" y="945992"/>
                </a:lnTo>
                <a:lnTo>
                  <a:pt x="2210489" y="945992"/>
                </a:lnTo>
                <a:lnTo>
                  <a:pt x="2210489" y="1023683"/>
                </a:lnTo>
                <a:lnTo>
                  <a:pt x="2276537" y="1023683"/>
                </a:lnTo>
                <a:lnTo>
                  <a:pt x="2276537" y="1076621"/>
                </a:lnTo>
                <a:lnTo>
                  <a:pt x="2346424" y="1076621"/>
                </a:lnTo>
                <a:lnTo>
                  <a:pt x="2346424" y="1104464"/>
                </a:lnTo>
                <a:lnTo>
                  <a:pt x="2423491" y="1104464"/>
                </a:lnTo>
                <a:lnTo>
                  <a:pt x="2423491" y="1109021"/>
                </a:lnTo>
                <a:lnTo>
                  <a:pt x="2514198" y="1109021"/>
                </a:lnTo>
                <a:lnTo>
                  <a:pt x="2514198" y="1104776"/>
                </a:lnTo>
                <a:lnTo>
                  <a:pt x="2561924" y="1104776"/>
                </a:lnTo>
              </a:path>
            </a:pathLst>
          </a:custGeom>
          <a:ln w="23410">
            <a:solidFill>
              <a:srgbClr val="4491C4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83" name="object 83"/>
          <p:cNvSpPr/>
          <p:nvPr/>
        </p:nvSpPr>
        <p:spPr>
          <a:xfrm>
            <a:off x="1167316" y="1847347"/>
            <a:ext cx="2369493" cy="719732"/>
          </a:xfrm>
          <a:custGeom>
            <a:avLst/>
            <a:gdLst/>
            <a:ahLst/>
            <a:cxnLst/>
            <a:rect l="l" t="t" r="r" b="b"/>
            <a:pathLst>
              <a:path w="3369945" h="1023620">
                <a:moveTo>
                  <a:pt x="0" y="292940"/>
                </a:moveTo>
                <a:lnTo>
                  <a:pt x="1036137" y="292940"/>
                </a:lnTo>
                <a:lnTo>
                  <a:pt x="1036137" y="949426"/>
                </a:lnTo>
                <a:lnTo>
                  <a:pt x="1366877" y="949426"/>
                </a:lnTo>
                <a:lnTo>
                  <a:pt x="1366877" y="486995"/>
                </a:lnTo>
                <a:lnTo>
                  <a:pt x="1562961" y="486995"/>
                </a:lnTo>
                <a:lnTo>
                  <a:pt x="1562961" y="328929"/>
                </a:lnTo>
                <a:lnTo>
                  <a:pt x="1704047" y="328929"/>
                </a:lnTo>
                <a:lnTo>
                  <a:pt x="1704047" y="109185"/>
                </a:lnTo>
                <a:lnTo>
                  <a:pt x="1815043" y="109185"/>
                </a:lnTo>
                <a:lnTo>
                  <a:pt x="1815043" y="16355"/>
                </a:lnTo>
                <a:lnTo>
                  <a:pt x="1907061" y="16355"/>
                </a:lnTo>
                <a:lnTo>
                  <a:pt x="1907061" y="72915"/>
                </a:lnTo>
                <a:lnTo>
                  <a:pt x="1986031" y="72915"/>
                </a:lnTo>
                <a:lnTo>
                  <a:pt x="1986031" y="218714"/>
                </a:lnTo>
                <a:lnTo>
                  <a:pt x="2055544" y="218714"/>
                </a:lnTo>
                <a:lnTo>
                  <a:pt x="2055544" y="404248"/>
                </a:lnTo>
                <a:lnTo>
                  <a:pt x="2117878" y="404248"/>
                </a:lnTo>
                <a:lnTo>
                  <a:pt x="2117878" y="593059"/>
                </a:lnTo>
                <a:lnTo>
                  <a:pt x="2174562" y="593059"/>
                </a:lnTo>
                <a:lnTo>
                  <a:pt x="2174562" y="804719"/>
                </a:lnTo>
                <a:lnTo>
                  <a:pt x="2275288" y="804719"/>
                </a:lnTo>
                <a:lnTo>
                  <a:pt x="2275288" y="971462"/>
                </a:lnTo>
                <a:lnTo>
                  <a:pt x="2363686" y="971462"/>
                </a:lnTo>
                <a:lnTo>
                  <a:pt x="2363686" y="1023620"/>
                </a:lnTo>
                <a:lnTo>
                  <a:pt x="2443530" y="1023620"/>
                </a:lnTo>
                <a:lnTo>
                  <a:pt x="2443530" y="999960"/>
                </a:lnTo>
                <a:lnTo>
                  <a:pt x="2517194" y="999960"/>
                </a:lnTo>
                <a:lnTo>
                  <a:pt x="2517194" y="935504"/>
                </a:lnTo>
                <a:lnTo>
                  <a:pt x="2586489" y="935504"/>
                </a:lnTo>
                <a:lnTo>
                  <a:pt x="2586489" y="830720"/>
                </a:lnTo>
                <a:lnTo>
                  <a:pt x="2652755" y="830720"/>
                </a:lnTo>
                <a:lnTo>
                  <a:pt x="2652755" y="699779"/>
                </a:lnTo>
                <a:lnTo>
                  <a:pt x="2717211" y="699779"/>
                </a:lnTo>
                <a:lnTo>
                  <a:pt x="2717211" y="549891"/>
                </a:lnTo>
                <a:lnTo>
                  <a:pt x="2780950" y="549891"/>
                </a:lnTo>
                <a:lnTo>
                  <a:pt x="2780950" y="398067"/>
                </a:lnTo>
                <a:lnTo>
                  <a:pt x="2845125" y="398067"/>
                </a:lnTo>
                <a:lnTo>
                  <a:pt x="2845125" y="243622"/>
                </a:lnTo>
                <a:lnTo>
                  <a:pt x="2911173" y="243622"/>
                </a:lnTo>
                <a:lnTo>
                  <a:pt x="2911173" y="96543"/>
                </a:lnTo>
                <a:lnTo>
                  <a:pt x="2981092" y="96543"/>
                </a:lnTo>
                <a:lnTo>
                  <a:pt x="2981092" y="0"/>
                </a:lnTo>
                <a:lnTo>
                  <a:pt x="3058127" y="0"/>
                </a:lnTo>
                <a:lnTo>
                  <a:pt x="3058127" y="13172"/>
                </a:lnTo>
                <a:lnTo>
                  <a:pt x="3148865" y="13172"/>
                </a:lnTo>
                <a:lnTo>
                  <a:pt x="3148865" y="165588"/>
                </a:lnTo>
                <a:lnTo>
                  <a:pt x="3272128" y="165588"/>
                </a:lnTo>
                <a:lnTo>
                  <a:pt x="3272128" y="525482"/>
                </a:lnTo>
                <a:lnTo>
                  <a:pt x="3369608" y="525482"/>
                </a:lnTo>
              </a:path>
            </a:pathLst>
          </a:custGeom>
          <a:ln w="23410">
            <a:solidFill>
              <a:srgbClr val="EB3424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84" name="object 84"/>
          <p:cNvSpPr/>
          <p:nvPr/>
        </p:nvSpPr>
        <p:spPr>
          <a:xfrm>
            <a:off x="1621028" y="1142560"/>
            <a:ext cx="1408211" cy="1586359"/>
          </a:xfrm>
          <a:custGeom>
            <a:avLst/>
            <a:gdLst/>
            <a:ahLst/>
            <a:cxnLst/>
            <a:rect l="l" t="t" r="r" b="b"/>
            <a:pathLst>
              <a:path w="2002789" h="2256154">
                <a:moveTo>
                  <a:pt x="0" y="0"/>
                </a:moveTo>
                <a:lnTo>
                  <a:pt x="0" y="947646"/>
                </a:lnTo>
                <a:lnTo>
                  <a:pt x="196115" y="947646"/>
                </a:lnTo>
                <a:lnTo>
                  <a:pt x="196115" y="1718124"/>
                </a:lnTo>
                <a:lnTo>
                  <a:pt x="337201" y="1718124"/>
                </a:lnTo>
                <a:lnTo>
                  <a:pt x="337201" y="2009598"/>
                </a:lnTo>
                <a:lnTo>
                  <a:pt x="448197" y="2009598"/>
                </a:lnTo>
                <a:lnTo>
                  <a:pt x="448197" y="2059290"/>
                </a:lnTo>
                <a:lnTo>
                  <a:pt x="540183" y="2059290"/>
                </a:lnTo>
                <a:lnTo>
                  <a:pt x="540183" y="1993179"/>
                </a:lnTo>
                <a:lnTo>
                  <a:pt x="619185" y="1993179"/>
                </a:lnTo>
                <a:lnTo>
                  <a:pt x="619185" y="1900912"/>
                </a:lnTo>
                <a:lnTo>
                  <a:pt x="688698" y="1900912"/>
                </a:lnTo>
                <a:lnTo>
                  <a:pt x="688698" y="1795191"/>
                </a:lnTo>
                <a:lnTo>
                  <a:pt x="751000" y="1795191"/>
                </a:lnTo>
                <a:lnTo>
                  <a:pt x="751000" y="1665342"/>
                </a:lnTo>
                <a:lnTo>
                  <a:pt x="807684" y="1665342"/>
                </a:lnTo>
                <a:lnTo>
                  <a:pt x="807684" y="1436390"/>
                </a:lnTo>
                <a:lnTo>
                  <a:pt x="908380" y="1436390"/>
                </a:lnTo>
                <a:lnTo>
                  <a:pt x="908380" y="1163177"/>
                </a:lnTo>
                <a:lnTo>
                  <a:pt x="996808" y="1163177"/>
                </a:lnTo>
                <a:lnTo>
                  <a:pt x="996808" y="979016"/>
                </a:lnTo>
                <a:lnTo>
                  <a:pt x="1076652" y="979016"/>
                </a:lnTo>
                <a:lnTo>
                  <a:pt x="1076652" y="912937"/>
                </a:lnTo>
                <a:lnTo>
                  <a:pt x="1150317" y="912937"/>
                </a:lnTo>
                <a:lnTo>
                  <a:pt x="1150317" y="974334"/>
                </a:lnTo>
                <a:lnTo>
                  <a:pt x="1219642" y="974334"/>
                </a:lnTo>
                <a:lnTo>
                  <a:pt x="1219642" y="1140765"/>
                </a:lnTo>
                <a:lnTo>
                  <a:pt x="1285909" y="1140765"/>
                </a:lnTo>
                <a:lnTo>
                  <a:pt x="1285909" y="1373557"/>
                </a:lnTo>
                <a:lnTo>
                  <a:pt x="1350365" y="1373557"/>
                </a:lnTo>
                <a:lnTo>
                  <a:pt x="1350365" y="1633816"/>
                </a:lnTo>
                <a:lnTo>
                  <a:pt x="1414072" y="1633816"/>
                </a:lnTo>
                <a:lnTo>
                  <a:pt x="1414072" y="1881747"/>
                </a:lnTo>
                <a:lnTo>
                  <a:pt x="1478279" y="1881747"/>
                </a:lnTo>
                <a:lnTo>
                  <a:pt x="1478279" y="2081639"/>
                </a:lnTo>
                <a:lnTo>
                  <a:pt x="1544296" y="2081639"/>
                </a:lnTo>
                <a:lnTo>
                  <a:pt x="1544296" y="2209771"/>
                </a:lnTo>
                <a:lnTo>
                  <a:pt x="1614214" y="2209771"/>
                </a:lnTo>
                <a:lnTo>
                  <a:pt x="1614214" y="2256123"/>
                </a:lnTo>
                <a:lnTo>
                  <a:pt x="1691250" y="2256123"/>
                </a:lnTo>
                <a:lnTo>
                  <a:pt x="1691250" y="2195537"/>
                </a:lnTo>
                <a:lnTo>
                  <a:pt x="1781988" y="2195537"/>
                </a:lnTo>
                <a:lnTo>
                  <a:pt x="1781988" y="1947763"/>
                </a:lnTo>
                <a:lnTo>
                  <a:pt x="1905250" y="1947763"/>
                </a:lnTo>
                <a:lnTo>
                  <a:pt x="1905250" y="1729611"/>
                </a:lnTo>
                <a:lnTo>
                  <a:pt x="2002762" y="1729611"/>
                </a:lnTo>
              </a:path>
            </a:pathLst>
          </a:custGeom>
          <a:ln w="23410">
            <a:solidFill>
              <a:srgbClr val="A967B1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85" name="object 85"/>
          <p:cNvSpPr/>
          <p:nvPr/>
        </p:nvSpPr>
        <p:spPr>
          <a:xfrm>
            <a:off x="1167316" y="2795001"/>
            <a:ext cx="26789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7737" y="0"/>
                </a:lnTo>
              </a:path>
            </a:pathLst>
          </a:custGeom>
          <a:ln w="1560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86" name="object 86"/>
          <p:cNvSpPr/>
          <p:nvPr/>
        </p:nvSpPr>
        <p:spPr>
          <a:xfrm>
            <a:off x="1167316" y="2716979"/>
            <a:ext cx="26789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7737" y="0"/>
                </a:lnTo>
              </a:path>
            </a:pathLst>
          </a:custGeom>
          <a:ln w="1560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87" name="object 87"/>
          <p:cNvSpPr/>
          <p:nvPr/>
        </p:nvSpPr>
        <p:spPr>
          <a:xfrm>
            <a:off x="1167316" y="2653179"/>
            <a:ext cx="26789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7737" y="0"/>
                </a:lnTo>
              </a:path>
            </a:pathLst>
          </a:custGeom>
          <a:ln w="1560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88" name="object 88"/>
          <p:cNvSpPr/>
          <p:nvPr/>
        </p:nvSpPr>
        <p:spPr>
          <a:xfrm>
            <a:off x="1167316" y="2599277"/>
            <a:ext cx="26789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7737" y="0"/>
                </a:lnTo>
              </a:path>
            </a:pathLst>
          </a:custGeom>
          <a:ln w="1560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89" name="object 89"/>
          <p:cNvSpPr/>
          <p:nvPr/>
        </p:nvSpPr>
        <p:spPr>
          <a:xfrm>
            <a:off x="1167316" y="2552574"/>
            <a:ext cx="26789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7737" y="0"/>
                </a:lnTo>
              </a:path>
            </a:pathLst>
          </a:custGeom>
          <a:ln w="1560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90" name="object 90"/>
          <p:cNvSpPr/>
          <p:nvPr/>
        </p:nvSpPr>
        <p:spPr>
          <a:xfrm>
            <a:off x="1167316" y="2511401"/>
            <a:ext cx="26789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7737" y="0"/>
                </a:lnTo>
              </a:path>
            </a:pathLst>
          </a:custGeom>
          <a:ln w="1560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91" name="object 91"/>
          <p:cNvSpPr/>
          <p:nvPr/>
        </p:nvSpPr>
        <p:spPr>
          <a:xfrm>
            <a:off x="1138258" y="2474573"/>
            <a:ext cx="53132" cy="0"/>
          </a:xfrm>
          <a:custGeom>
            <a:avLst/>
            <a:gdLst/>
            <a:ahLst/>
            <a:cxnLst/>
            <a:rect l="l" t="t" r="r" b="b"/>
            <a:pathLst>
              <a:path w="75564">
                <a:moveTo>
                  <a:pt x="0" y="0"/>
                </a:moveTo>
                <a:lnTo>
                  <a:pt x="75412" y="0"/>
                </a:lnTo>
              </a:path>
            </a:pathLst>
          </a:custGeom>
          <a:ln w="1560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92" name="object 92"/>
          <p:cNvSpPr/>
          <p:nvPr/>
        </p:nvSpPr>
        <p:spPr>
          <a:xfrm>
            <a:off x="1167316" y="2232146"/>
            <a:ext cx="26789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7737" y="0"/>
                </a:lnTo>
              </a:path>
            </a:pathLst>
          </a:custGeom>
          <a:ln w="1560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93" name="object 93"/>
          <p:cNvSpPr/>
          <p:nvPr/>
        </p:nvSpPr>
        <p:spPr>
          <a:xfrm>
            <a:off x="1167316" y="2090345"/>
            <a:ext cx="26789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7737" y="0"/>
                </a:lnTo>
              </a:path>
            </a:pathLst>
          </a:custGeom>
          <a:ln w="1560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94" name="object 94"/>
          <p:cNvSpPr/>
          <p:nvPr/>
        </p:nvSpPr>
        <p:spPr>
          <a:xfrm>
            <a:off x="1167316" y="1989740"/>
            <a:ext cx="26789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7737" y="0"/>
                </a:lnTo>
              </a:path>
            </a:pathLst>
          </a:custGeom>
          <a:ln w="1560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95" name="object 95"/>
          <p:cNvSpPr/>
          <p:nvPr/>
        </p:nvSpPr>
        <p:spPr>
          <a:xfrm>
            <a:off x="1167316" y="1911696"/>
            <a:ext cx="26789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7737" y="0"/>
                </a:lnTo>
              </a:path>
            </a:pathLst>
          </a:custGeom>
          <a:ln w="1560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96" name="object 96"/>
          <p:cNvSpPr/>
          <p:nvPr/>
        </p:nvSpPr>
        <p:spPr>
          <a:xfrm>
            <a:off x="1167316" y="1847940"/>
            <a:ext cx="26789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7737" y="0"/>
                </a:lnTo>
              </a:path>
            </a:pathLst>
          </a:custGeom>
          <a:ln w="1560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97" name="object 97"/>
          <p:cNvSpPr/>
          <p:nvPr/>
        </p:nvSpPr>
        <p:spPr>
          <a:xfrm>
            <a:off x="1167316" y="1794037"/>
            <a:ext cx="26789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7737" y="0"/>
                </a:lnTo>
              </a:path>
            </a:pathLst>
          </a:custGeom>
          <a:ln w="1560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98" name="object 98"/>
          <p:cNvSpPr/>
          <p:nvPr/>
        </p:nvSpPr>
        <p:spPr>
          <a:xfrm>
            <a:off x="1167316" y="1747334"/>
            <a:ext cx="26789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7737" y="0"/>
                </a:lnTo>
              </a:path>
            </a:pathLst>
          </a:custGeom>
          <a:ln w="1560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99" name="object 99"/>
          <p:cNvSpPr/>
          <p:nvPr/>
        </p:nvSpPr>
        <p:spPr>
          <a:xfrm>
            <a:off x="1167316" y="1706139"/>
            <a:ext cx="26789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7737" y="0"/>
                </a:lnTo>
              </a:path>
            </a:pathLst>
          </a:custGeom>
          <a:ln w="1560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00" name="object 100"/>
          <p:cNvSpPr/>
          <p:nvPr/>
        </p:nvSpPr>
        <p:spPr>
          <a:xfrm>
            <a:off x="1138258" y="1669290"/>
            <a:ext cx="53132" cy="0"/>
          </a:xfrm>
          <a:custGeom>
            <a:avLst/>
            <a:gdLst/>
            <a:ahLst/>
            <a:cxnLst/>
            <a:rect l="l" t="t" r="r" b="b"/>
            <a:pathLst>
              <a:path w="75564">
                <a:moveTo>
                  <a:pt x="0" y="0"/>
                </a:moveTo>
                <a:lnTo>
                  <a:pt x="75412" y="0"/>
                </a:lnTo>
              </a:path>
            </a:pathLst>
          </a:custGeom>
          <a:ln w="1560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01" name="object 101"/>
          <p:cNvSpPr/>
          <p:nvPr/>
        </p:nvSpPr>
        <p:spPr>
          <a:xfrm>
            <a:off x="1167316" y="1426884"/>
            <a:ext cx="26789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7737" y="0"/>
                </a:lnTo>
              </a:path>
            </a:pathLst>
          </a:custGeom>
          <a:ln w="1560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02" name="object 102"/>
          <p:cNvSpPr/>
          <p:nvPr/>
        </p:nvSpPr>
        <p:spPr>
          <a:xfrm>
            <a:off x="1167316" y="1285084"/>
            <a:ext cx="26789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7737" y="0"/>
                </a:lnTo>
              </a:path>
            </a:pathLst>
          </a:custGeom>
          <a:ln w="1560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03" name="object 103"/>
          <p:cNvSpPr/>
          <p:nvPr/>
        </p:nvSpPr>
        <p:spPr>
          <a:xfrm>
            <a:off x="1167316" y="1184478"/>
            <a:ext cx="26789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7737" y="0"/>
                </a:lnTo>
              </a:path>
            </a:pathLst>
          </a:custGeom>
          <a:ln w="1560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04" name="object 104"/>
          <p:cNvSpPr/>
          <p:nvPr/>
        </p:nvSpPr>
        <p:spPr>
          <a:xfrm>
            <a:off x="1471810" y="2879673"/>
            <a:ext cx="0" cy="53132"/>
          </a:xfrm>
          <a:custGeom>
            <a:avLst/>
            <a:gdLst/>
            <a:ahLst/>
            <a:cxnLst/>
            <a:rect l="l" t="t" r="r" b="b"/>
            <a:pathLst>
              <a:path h="75564">
                <a:moveTo>
                  <a:pt x="0" y="75412"/>
                </a:moveTo>
                <a:lnTo>
                  <a:pt x="0" y="0"/>
                </a:lnTo>
              </a:path>
            </a:pathLst>
          </a:custGeom>
          <a:ln w="1560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05" name="object 105"/>
          <p:cNvSpPr/>
          <p:nvPr/>
        </p:nvSpPr>
        <p:spPr>
          <a:xfrm>
            <a:off x="2230193" y="2879673"/>
            <a:ext cx="0" cy="53132"/>
          </a:xfrm>
          <a:custGeom>
            <a:avLst/>
            <a:gdLst/>
            <a:ahLst/>
            <a:cxnLst/>
            <a:rect l="l" t="t" r="r" b="b"/>
            <a:pathLst>
              <a:path h="75564">
                <a:moveTo>
                  <a:pt x="0" y="75412"/>
                </a:moveTo>
                <a:lnTo>
                  <a:pt x="0" y="0"/>
                </a:lnTo>
              </a:path>
            </a:pathLst>
          </a:custGeom>
          <a:ln w="1560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06" name="object 106"/>
          <p:cNvSpPr/>
          <p:nvPr/>
        </p:nvSpPr>
        <p:spPr>
          <a:xfrm>
            <a:off x="2988575" y="2879673"/>
            <a:ext cx="0" cy="53132"/>
          </a:xfrm>
          <a:custGeom>
            <a:avLst/>
            <a:gdLst/>
            <a:ahLst/>
            <a:cxnLst/>
            <a:rect l="l" t="t" r="r" b="b"/>
            <a:pathLst>
              <a:path h="75564">
                <a:moveTo>
                  <a:pt x="0" y="75412"/>
                </a:moveTo>
                <a:lnTo>
                  <a:pt x="0" y="0"/>
                </a:lnTo>
              </a:path>
            </a:pathLst>
          </a:custGeom>
          <a:ln w="1560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07" name="object 107"/>
          <p:cNvSpPr/>
          <p:nvPr/>
        </p:nvSpPr>
        <p:spPr>
          <a:xfrm>
            <a:off x="3746957" y="2879673"/>
            <a:ext cx="0" cy="53132"/>
          </a:xfrm>
          <a:custGeom>
            <a:avLst/>
            <a:gdLst/>
            <a:ahLst/>
            <a:cxnLst/>
            <a:rect l="l" t="t" r="r" b="b"/>
            <a:pathLst>
              <a:path h="75564">
                <a:moveTo>
                  <a:pt x="0" y="75412"/>
                </a:moveTo>
                <a:lnTo>
                  <a:pt x="0" y="0"/>
                </a:lnTo>
              </a:path>
            </a:pathLst>
          </a:custGeom>
          <a:ln w="1560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08" name="object 108"/>
          <p:cNvSpPr/>
          <p:nvPr/>
        </p:nvSpPr>
        <p:spPr>
          <a:xfrm>
            <a:off x="1243517" y="2879673"/>
            <a:ext cx="0" cy="26789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7706"/>
                </a:moveTo>
                <a:lnTo>
                  <a:pt x="0" y="0"/>
                </a:lnTo>
              </a:path>
            </a:pathLst>
          </a:custGeom>
          <a:ln w="1560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09" name="object 109"/>
          <p:cNvSpPr/>
          <p:nvPr/>
        </p:nvSpPr>
        <p:spPr>
          <a:xfrm>
            <a:off x="1303564" y="2879673"/>
            <a:ext cx="0" cy="26789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7706"/>
                </a:moveTo>
                <a:lnTo>
                  <a:pt x="0" y="0"/>
                </a:lnTo>
              </a:path>
            </a:pathLst>
          </a:custGeom>
          <a:ln w="1560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10" name="object 110"/>
          <p:cNvSpPr/>
          <p:nvPr/>
        </p:nvSpPr>
        <p:spPr>
          <a:xfrm>
            <a:off x="1354328" y="2879673"/>
            <a:ext cx="0" cy="26789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7706"/>
                </a:moveTo>
                <a:lnTo>
                  <a:pt x="0" y="0"/>
                </a:lnTo>
              </a:path>
            </a:pathLst>
          </a:custGeom>
          <a:ln w="1560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11" name="object 111"/>
          <p:cNvSpPr/>
          <p:nvPr/>
        </p:nvSpPr>
        <p:spPr>
          <a:xfrm>
            <a:off x="1398310" y="2879673"/>
            <a:ext cx="0" cy="26789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7706"/>
                </a:moveTo>
                <a:lnTo>
                  <a:pt x="0" y="0"/>
                </a:lnTo>
              </a:path>
            </a:pathLst>
          </a:custGeom>
          <a:ln w="1560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12" name="object 112"/>
          <p:cNvSpPr/>
          <p:nvPr/>
        </p:nvSpPr>
        <p:spPr>
          <a:xfrm>
            <a:off x="1437112" y="2879673"/>
            <a:ext cx="0" cy="26789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7706"/>
                </a:moveTo>
                <a:lnTo>
                  <a:pt x="0" y="0"/>
                </a:lnTo>
              </a:path>
            </a:pathLst>
          </a:custGeom>
          <a:ln w="1560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13" name="object 113"/>
          <p:cNvSpPr/>
          <p:nvPr/>
        </p:nvSpPr>
        <p:spPr>
          <a:xfrm>
            <a:off x="1700104" y="2879673"/>
            <a:ext cx="0" cy="26789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7706"/>
                </a:moveTo>
                <a:lnTo>
                  <a:pt x="0" y="0"/>
                </a:lnTo>
              </a:path>
            </a:pathLst>
          </a:custGeom>
          <a:ln w="1560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14" name="object 114"/>
          <p:cNvSpPr/>
          <p:nvPr/>
        </p:nvSpPr>
        <p:spPr>
          <a:xfrm>
            <a:off x="1833652" y="2879673"/>
            <a:ext cx="0" cy="26789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7706"/>
                </a:moveTo>
                <a:lnTo>
                  <a:pt x="0" y="0"/>
                </a:lnTo>
              </a:path>
            </a:pathLst>
          </a:custGeom>
          <a:ln w="1560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15" name="object 115"/>
          <p:cNvSpPr/>
          <p:nvPr/>
        </p:nvSpPr>
        <p:spPr>
          <a:xfrm>
            <a:off x="1928398" y="2879673"/>
            <a:ext cx="0" cy="26789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7706"/>
                </a:moveTo>
                <a:lnTo>
                  <a:pt x="0" y="0"/>
                </a:lnTo>
              </a:path>
            </a:pathLst>
          </a:custGeom>
          <a:ln w="1560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16" name="object 116"/>
          <p:cNvSpPr/>
          <p:nvPr/>
        </p:nvSpPr>
        <p:spPr>
          <a:xfrm>
            <a:off x="2001899" y="2879673"/>
            <a:ext cx="0" cy="26789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7706"/>
                </a:moveTo>
                <a:lnTo>
                  <a:pt x="0" y="0"/>
                </a:lnTo>
              </a:path>
            </a:pathLst>
          </a:custGeom>
          <a:ln w="1560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17" name="object 117"/>
          <p:cNvSpPr/>
          <p:nvPr/>
        </p:nvSpPr>
        <p:spPr>
          <a:xfrm>
            <a:off x="2061968" y="2879673"/>
            <a:ext cx="0" cy="26789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7706"/>
                </a:moveTo>
                <a:lnTo>
                  <a:pt x="0" y="0"/>
                </a:lnTo>
              </a:path>
            </a:pathLst>
          </a:custGeom>
          <a:ln w="1560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18" name="object 118"/>
          <p:cNvSpPr/>
          <p:nvPr/>
        </p:nvSpPr>
        <p:spPr>
          <a:xfrm>
            <a:off x="2112710" y="2879673"/>
            <a:ext cx="0" cy="26789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7706"/>
                </a:moveTo>
                <a:lnTo>
                  <a:pt x="0" y="0"/>
                </a:lnTo>
              </a:path>
            </a:pathLst>
          </a:custGeom>
          <a:ln w="1560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19" name="object 119"/>
          <p:cNvSpPr/>
          <p:nvPr/>
        </p:nvSpPr>
        <p:spPr>
          <a:xfrm>
            <a:off x="2156714" y="2879673"/>
            <a:ext cx="0" cy="26789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7706"/>
                </a:moveTo>
                <a:lnTo>
                  <a:pt x="0" y="0"/>
                </a:lnTo>
              </a:path>
            </a:pathLst>
          </a:custGeom>
          <a:ln w="1560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20" name="object 120"/>
          <p:cNvSpPr/>
          <p:nvPr/>
        </p:nvSpPr>
        <p:spPr>
          <a:xfrm>
            <a:off x="2195494" y="2879673"/>
            <a:ext cx="0" cy="26789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7706"/>
                </a:moveTo>
                <a:lnTo>
                  <a:pt x="0" y="0"/>
                </a:lnTo>
              </a:path>
            </a:pathLst>
          </a:custGeom>
          <a:ln w="1560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21" name="object 121"/>
          <p:cNvSpPr/>
          <p:nvPr/>
        </p:nvSpPr>
        <p:spPr>
          <a:xfrm>
            <a:off x="2458486" y="2879673"/>
            <a:ext cx="0" cy="26789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7706"/>
                </a:moveTo>
                <a:lnTo>
                  <a:pt x="0" y="0"/>
                </a:lnTo>
              </a:path>
            </a:pathLst>
          </a:custGeom>
          <a:ln w="1560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22" name="object 122"/>
          <p:cNvSpPr/>
          <p:nvPr/>
        </p:nvSpPr>
        <p:spPr>
          <a:xfrm>
            <a:off x="2592034" y="2879673"/>
            <a:ext cx="0" cy="26789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7706"/>
                </a:moveTo>
                <a:lnTo>
                  <a:pt x="0" y="0"/>
                </a:lnTo>
              </a:path>
            </a:pathLst>
          </a:custGeom>
          <a:ln w="1560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23" name="object 123"/>
          <p:cNvSpPr/>
          <p:nvPr/>
        </p:nvSpPr>
        <p:spPr>
          <a:xfrm>
            <a:off x="2686780" y="2879673"/>
            <a:ext cx="0" cy="26789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7706"/>
                </a:moveTo>
                <a:lnTo>
                  <a:pt x="0" y="0"/>
                </a:lnTo>
              </a:path>
            </a:pathLst>
          </a:custGeom>
          <a:ln w="1560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24" name="object 124"/>
          <p:cNvSpPr/>
          <p:nvPr/>
        </p:nvSpPr>
        <p:spPr>
          <a:xfrm>
            <a:off x="2760281" y="2879673"/>
            <a:ext cx="0" cy="26789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7706"/>
                </a:moveTo>
                <a:lnTo>
                  <a:pt x="0" y="0"/>
                </a:lnTo>
              </a:path>
            </a:pathLst>
          </a:custGeom>
          <a:ln w="1560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25" name="object 125"/>
          <p:cNvSpPr/>
          <p:nvPr/>
        </p:nvSpPr>
        <p:spPr>
          <a:xfrm>
            <a:off x="2820329" y="2879673"/>
            <a:ext cx="0" cy="26789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7706"/>
                </a:moveTo>
                <a:lnTo>
                  <a:pt x="0" y="0"/>
                </a:lnTo>
              </a:path>
            </a:pathLst>
          </a:custGeom>
          <a:ln w="1560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26" name="object 126"/>
          <p:cNvSpPr/>
          <p:nvPr/>
        </p:nvSpPr>
        <p:spPr>
          <a:xfrm>
            <a:off x="2871092" y="2879673"/>
            <a:ext cx="0" cy="26789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7706"/>
                </a:moveTo>
                <a:lnTo>
                  <a:pt x="0" y="0"/>
                </a:lnTo>
              </a:path>
            </a:pathLst>
          </a:custGeom>
          <a:ln w="1560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27" name="object 127"/>
          <p:cNvSpPr/>
          <p:nvPr/>
        </p:nvSpPr>
        <p:spPr>
          <a:xfrm>
            <a:off x="2915074" y="2879673"/>
            <a:ext cx="0" cy="26789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7706"/>
                </a:moveTo>
                <a:lnTo>
                  <a:pt x="0" y="0"/>
                </a:lnTo>
              </a:path>
            </a:pathLst>
          </a:custGeom>
          <a:ln w="1560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28" name="object 128"/>
          <p:cNvSpPr/>
          <p:nvPr/>
        </p:nvSpPr>
        <p:spPr>
          <a:xfrm>
            <a:off x="2953877" y="2879673"/>
            <a:ext cx="0" cy="26789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7706"/>
                </a:moveTo>
                <a:lnTo>
                  <a:pt x="0" y="0"/>
                </a:lnTo>
              </a:path>
            </a:pathLst>
          </a:custGeom>
          <a:ln w="1560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29" name="object 129"/>
          <p:cNvSpPr/>
          <p:nvPr/>
        </p:nvSpPr>
        <p:spPr>
          <a:xfrm>
            <a:off x="3216869" y="2879673"/>
            <a:ext cx="0" cy="26789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7706"/>
                </a:moveTo>
                <a:lnTo>
                  <a:pt x="0" y="0"/>
                </a:lnTo>
              </a:path>
            </a:pathLst>
          </a:custGeom>
          <a:ln w="1560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30" name="object 130"/>
          <p:cNvSpPr/>
          <p:nvPr/>
        </p:nvSpPr>
        <p:spPr>
          <a:xfrm>
            <a:off x="3350417" y="2879673"/>
            <a:ext cx="0" cy="26789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7706"/>
                </a:moveTo>
                <a:lnTo>
                  <a:pt x="0" y="0"/>
                </a:lnTo>
              </a:path>
            </a:pathLst>
          </a:custGeom>
          <a:ln w="1560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31" name="object 131"/>
          <p:cNvSpPr/>
          <p:nvPr/>
        </p:nvSpPr>
        <p:spPr>
          <a:xfrm>
            <a:off x="3445163" y="2879673"/>
            <a:ext cx="0" cy="26789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7706"/>
                </a:moveTo>
                <a:lnTo>
                  <a:pt x="0" y="0"/>
                </a:lnTo>
              </a:path>
            </a:pathLst>
          </a:custGeom>
          <a:ln w="1560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32" name="object 132"/>
          <p:cNvSpPr/>
          <p:nvPr/>
        </p:nvSpPr>
        <p:spPr>
          <a:xfrm>
            <a:off x="3518663" y="2879673"/>
            <a:ext cx="0" cy="26789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7706"/>
                </a:moveTo>
                <a:lnTo>
                  <a:pt x="0" y="0"/>
                </a:lnTo>
              </a:path>
            </a:pathLst>
          </a:custGeom>
          <a:ln w="1560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33" name="object 133"/>
          <p:cNvSpPr/>
          <p:nvPr/>
        </p:nvSpPr>
        <p:spPr>
          <a:xfrm>
            <a:off x="3578711" y="2879673"/>
            <a:ext cx="0" cy="26789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7706"/>
                </a:moveTo>
                <a:lnTo>
                  <a:pt x="0" y="0"/>
                </a:lnTo>
              </a:path>
            </a:pathLst>
          </a:custGeom>
          <a:ln w="1560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34" name="object 134"/>
          <p:cNvSpPr/>
          <p:nvPr/>
        </p:nvSpPr>
        <p:spPr>
          <a:xfrm>
            <a:off x="3629474" y="2879673"/>
            <a:ext cx="0" cy="26789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7706"/>
                </a:moveTo>
                <a:lnTo>
                  <a:pt x="0" y="0"/>
                </a:lnTo>
              </a:path>
            </a:pathLst>
          </a:custGeom>
          <a:ln w="1560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35" name="object 135"/>
          <p:cNvSpPr/>
          <p:nvPr/>
        </p:nvSpPr>
        <p:spPr>
          <a:xfrm>
            <a:off x="3673456" y="2879673"/>
            <a:ext cx="0" cy="26789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7706"/>
                </a:moveTo>
                <a:lnTo>
                  <a:pt x="0" y="0"/>
                </a:lnTo>
              </a:path>
            </a:pathLst>
          </a:custGeom>
          <a:ln w="1560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36" name="object 136"/>
          <p:cNvSpPr/>
          <p:nvPr/>
        </p:nvSpPr>
        <p:spPr>
          <a:xfrm>
            <a:off x="3712259" y="2879673"/>
            <a:ext cx="0" cy="26789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7706"/>
                </a:moveTo>
                <a:lnTo>
                  <a:pt x="0" y="0"/>
                </a:lnTo>
              </a:path>
            </a:pathLst>
          </a:custGeom>
          <a:ln w="1560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37" name="object 137"/>
          <p:cNvSpPr/>
          <p:nvPr/>
        </p:nvSpPr>
        <p:spPr>
          <a:xfrm>
            <a:off x="3975251" y="2879673"/>
            <a:ext cx="0" cy="26789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7706"/>
                </a:moveTo>
                <a:lnTo>
                  <a:pt x="0" y="0"/>
                </a:lnTo>
              </a:path>
            </a:pathLst>
          </a:custGeom>
          <a:ln w="1560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38" name="object 138"/>
          <p:cNvSpPr/>
          <p:nvPr/>
        </p:nvSpPr>
        <p:spPr>
          <a:xfrm>
            <a:off x="1193850" y="1169094"/>
            <a:ext cx="2784723" cy="1710928"/>
          </a:xfrm>
          <a:custGeom>
            <a:avLst/>
            <a:gdLst/>
            <a:ahLst/>
            <a:cxnLst/>
            <a:rect l="l" t="t" r="r" b="b"/>
            <a:pathLst>
              <a:path w="3960495" h="2433320">
                <a:moveTo>
                  <a:pt x="0" y="0"/>
                </a:moveTo>
                <a:lnTo>
                  <a:pt x="0" y="2432824"/>
                </a:lnTo>
                <a:lnTo>
                  <a:pt x="3960421" y="2432824"/>
                </a:lnTo>
              </a:path>
            </a:pathLst>
          </a:custGeom>
          <a:ln w="1560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125"/>
          </a:p>
        </p:txBody>
      </p:sp>
      <p:sp>
        <p:nvSpPr>
          <p:cNvPr id="139" name="object 139"/>
          <p:cNvSpPr txBox="1"/>
          <p:nvPr/>
        </p:nvSpPr>
        <p:spPr>
          <a:xfrm>
            <a:off x="655351" y="762000"/>
            <a:ext cx="156838" cy="1980837"/>
          </a:xfrm>
          <a:prstGeom prst="rect">
            <a:avLst/>
          </a:prstGeom>
        </p:spPr>
        <p:txBody>
          <a:bodyPr vert="vert270" wrap="square" lIns="0" tIns="1786" rIns="0" bIns="0" rtlCol="0">
            <a:spAutoFit/>
          </a:bodyPr>
          <a:lstStyle/>
          <a:p>
            <a:pPr marL="8929">
              <a:spcBef>
                <a:spcPts val="14"/>
              </a:spcBef>
            </a:pPr>
            <a:r>
              <a:rPr sz="1019" spc="7" dirty="0">
                <a:latin typeface="Arial"/>
                <a:cs typeface="Arial"/>
              </a:rPr>
              <a:t>Effective population</a:t>
            </a:r>
            <a:r>
              <a:rPr sz="1019" spc="-60" dirty="0">
                <a:latin typeface="Arial"/>
                <a:cs typeface="Arial"/>
              </a:rPr>
              <a:t> </a:t>
            </a:r>
            <a:r>
              <a:rPr sz="1019" spc="7" dirty="0">
                <a:latin typeface="Arial"/>
                <a:cs typeface="Arial"/>
              </a:rPr>
              <a:t>size</a:t>
            </a:r>
            <a:endParaRPr sz="1019" dirty="0">
              <a:latin typeface="Arial"/>
              <a:cs typeface="Arial"/>
            </a:endParaRPr>
          </a:p>
        </p:txBody>
      </p:sp>
      <p:sp>
        <p:nvSpPr>
          <p:cNvPr id="140" name="object 140"/>
          <p:cNvSpPr txBox="1"/>
          <p:nvPr/>
        </p:nvSpPr>
        <p:spPr>
          <a:xfrm>
            <a:off x="872580" y="1601346"/>
            <a:ext cx="164306" cy="168109"/>
          </a:xfrm>
          <a:prstGeom prst="rect">
            <a:avLst/>
          </a:prstGeom>
        </p:spPr>
        <p:txBody>
          <a:bodyPr vert="horz" wrap="square" lIns="0" tIns="11162" rIns="0" bIns="0" rtlCol="0">
            <a:spAutoFit/>
          </a:bodyPr>
          <a:lstStyle/>
          <a:p>
            <a:pPr marL="8929">
              <a:spcBef>
                <a:spcPts val="88"/>
              </a:spcBef>
            </a:pPr>
            <a:r>
              <a:rPr sz="1019" spc="7" dirty="0">
                <a:latin typeface="Arial"/>
                <a:cs typeface="Arial"/>
              </a:rPr>
              <a:t>10</a:t>
            </a:r>
            <a:endParaRPr sz="1019">
              <a:latin typeface="Arial"/>
              <a:cs typeface="Arial"/>
            </a:endParaRPr>
          </a:p>
        </p:txBody>
      </p:sp>
      <p:sp>
        <p:nvSpPr>
          <p:cNvPr id="141" name="object 141"/>
          <p:cNvSpPr txBox="1"/>
          <p:nvPr/>
        </p:nvSpPr>
        <p:spPr>
          <a:xfrm>
            <a:off x="1019012" y="1568564"/>
            <a:ext cx="72777" cy="128411"/>
          </a:xfrm>
          <a:prstGeom prst="rect">
            <a:avLst/>
          </a:prstGeom>
        </p:spPr>
        <p:txBody>
          <a:bodyPr vert="horz" wrap="square" lIns="0" tIns="9376" rIns="0" bIns="0" rtlCol="0">
            <a:spAutoFit/>
          </a:bodyPr>
          <a:lstStyle/>
          <a:p>
            <a:pPr marL="8929">
              <a:spcBef>
                <a:spcPts val="74"/>
              </a:spcBef>
            </a:pPr>
            <a:r>
              <a:rPr sz="773" dirty="0">
                <a:latin typeface="Arial"/>
                <a:cs typeface="Arial"/>
              </a:rPr>
              <a:t>5</a:t>
            </a:r>
            <a:endParaRPr sz="773">
              <a:latin typeface="Arial"/>
              <a:cs typeface="Arial"/>
            </a:endParaRPr>
          </a:p>
        </p:txBody>
      </p:sp>
      <p:sp>
        <p:nvSpPr>
          <p:cNvPr id="142" name="object 142"/>
          <p:cNvSpPr txBox="1"/>
          <p:nvPr/>
        </p:nvSpPr>
        <p:spPr>
          <a:xfrm>
            <a:off x="3637381" y="2964288"/>
            <a:ext cx="219224" cy="168109"/>
          </a:xfrm>
          <a:prstGeom prst="rect">
            <a:avLst/>
          </a:prstGeom>
        </p:spPr>
        <p:txBody>
          <a:bodyPr vert="horz" wrap="square" lIns="0" tIns="11162" rIns="0" bIns="0" rtlCol="0">
            <a:spAutoFit/>
          </a:bodyPr>
          <a:lstStyle/>
          <a:p>
            <a:pPr marL="8929">
              <a:spcBef>
                <a:spcPts val="88"/>
              </a:spcBef>
            </a:pPr>
            <a:r>
              <a:rPr sz="1019" spc="7" dirty="0">
                <a:latin typeface="Arial"/>
                <a:cs typeface="Arial"/>
              </a:rPr>
              <a:t>10</a:t>
            </a:r>
            <a:r>
              <a:rPr sz="1160" baseline="37878" dirty="0">
                <a:latin typeface="Arial"/>
                <a:cs typeface="Arial"/>
              </a:rPr>
              <a:t>6</a:t>
            </a:r>
            <a:endParaRPr sz="1160" baseline="37878">
              <a:latin typeface="Arial"/>
              <a:cs typeface="Arial"/>
            </a:endParaRPr>
          </a:p>
        </p:txBody>
      </p:sp>
      <p:sp>
        <p:nvSpPr>
          <p:cNvPr id="143" name="object 143"/>
          <p:cNvSpPr txBox="1"/>
          <p:nvPr/>
        </p:nvSpPr>
        <p:spPr>
          <a:xfrm>
            <a:off x="872581" y="2406658"/>
            <a:ext cx="219224" cy="168109"/>
          </a:xfrm>
          <a:prstGeom prst="rect">
            <a:avLst/>
          </a:prstGeom>
        </p:spPr>
        <p:txBody>
          <a:bodyPr vert="horz" wrap="square" lIns="0" tIns="11162" rIns="0" bIns="0" rtlCol="0">
            <a:spAutoFit/>
          </a:bodyPr>
          <a:lstStyle/>
          <a:p>
            <a:pPr marL="8929">
              <a:spcBef>
                <a:spcPts val="88"/>
              </a:spcBef>
            </a:pPr>
            <a:r>
              <a:rPr sz="1019" spc="7" dirty="0">
                <a:latin typeface="Arial"/>
                <a:cs typeface="Arial"/>
              </a:rPr>
              <a:t>10</a:t>
            </a:r>
            <a:r>
              <a:rPr sz="1160" baseline="37878" dirty="0">
                <a:latin typeface="Arial"/>
                <a:cs typeface="Arial"/>
              </a:rPr>
              <a:t>4</a:t>
            </a:r>
            <a:endParaRPr sz="1160" baseline="37878">
              <a:latin typeface="Arial"/>
              <a:cs typeface="Arial"/>
            </a:endParaRPr>
          </a:p>
        </p:txBody>
      </p:sp>
      <p:sp>
        <p:nvSpPr>
          <p:cNvPr id="144" name="object 144"/>
          <p:cNvSpPr txBox="1"/>
          <p:nvPr/>
        </p:nvSpPr>
        <p:spPr>
          <a:xfrm>
            <a:off x="1362234" y="2964288"/>
            <a:ext cx="219224" cy="168109"/>
          </a:xfrm>
          <a:prstGeom prst="rect">
            <a:avLst/>
          </a:prstGeom>
        </p:spPr>
        <p:txBody>
          <a:bodyPr vert="horz" wrap="square" lIns="0" tIns="11162" rIns="0" bIns="0" rtlCol="0">
            <a:spAutoFit/>
          </a:bodyPr>
          <a:lstStyle/>
          <a:p>
            <a:pPr marL="8929">
              <a:spcBef>
                <a:spcPts val="88"/>
              </a:spcBef>
            </a:pPr>
            <a:r>
              <a:rPr sz="1019" spc="7" dirty="0">
                <a:latin typeface="Arial"/>
                <a:cs typeface="Arial"/>
              </a:rPr>
              <a:t>10</a:t>
            </a:r>
            <a:r>
              <a:rPr sz="1160" baseline="37878" dirty="0">
                <a:latin typeface="Arial"/>
                <a:cs typeface="Arial"/>
              </a:rPr>
              <a:t>3</a:t>
            </a:r>
            <a:endParaRPr sz="1160" baseline="37878">
              <a:latin typeface="Arial"/>
              <a:cs typeface="Arial"/>
            </a:endParaRPr>
          </a:p>
        </p:txBody>
      </p:sp>
      <p:sp>
        <p:nvSpPr>
          <p:cNvPr id="145" name="object 145"/>
          <p:cNvSpPr txBox="1"/>
          <p:nvPr/>
        </p:nvSpPr>
        <p:spPr>
          <a:xfrm>
            <a:off x="2079696" y="2932860"/>
            <a:ext cx="1617582" cy="394978"/>
          </a:xfrm>
          <a:prstGeom prst="rect">
            <a:avLst/>
          </a:prstGeom>
        </p:spPr>
        <p:txBody>
          <a:bodyPr vert="horz" wrap="square" lIns="0" tIns="42416" rIns="0" bIns="0" rtlCol="0">
            <a:spAutoFit/>
          </a:bodyPr>
          <a:lstStyle/>
          <a:p>
            <a:pPr marL="49558">
              <a:spcBef>
                <a:spcPts val="334"/>
              </a:spcBef>
              <a:tabLst>
                <a:tab pos="808108" algn="l"/>
              </a:tabLst>
            </a:pPr>
            <a:r>
              <a:rPr sz="1019" spc="7" dirty="0">
                <a:latin typeface="Arial"/>
                <a:cs typeface="Arial"/>
              </a:rPr>
              <a:t>10</a:t>
            </a:r>
            <a:r>
              <a:rPr sz="1160" baseline="37878" dirty="0">
                <a:latin typeface="Arial"/>
                <a:cs typeface="Arial"/>
              </a:rPr>
              <a:t>4	</a:t>
            </a:r>
            <a:r>
              <a:rPr sz="1019" spc="7" dirty="0">
                <a:latin typeface="Arial"/>
                <a:cs typeface="Arial"/>
              </a:rPr>
              <a:t>10</a:t>
            </a:r>
            <a:r>
              <a:rPr sz="1160" baseline="37878" dirty="0">
                <a:latin typeface="Arial"/>
                <a:cs typeface="Arial"/>
              </a:rPr>
              <a:t>5</a:t>
            </a:r>
          </a:p>
          <a:p>
            <a:pPr marL="8929">
              <a:spcBef>
                <a:spcPts val="267"/>
              </a:spcBef>
            </a:pPr>
            <a:r>
              <a:rPr sz="1019" spc="7" dirty="0">
                <a:latin typeface="Arial"/>
                <a:cs typeface="Arial"/>
              </a:rPr>
              <a:t>Time (years</a:t>
            </a:r>
            <a:r>
              <a:rPr sz="1019" spc="-49" dirty="0">
                <a:latin typeface="Arial"/>
                <a:cs typeface="Arial"/>
              </a:rPr>
              <a:t> </a:t>
            </a:r>
            <a:r>
              <a:rPr sz="1019" spc="7" dirty="0">
                <a:latin typeface="Arial"/>
                <a:cs typeface="Arial"/>
              </a:rPr>
              <a:t>ago)</a:t>
            </a:r>
            <a:endParaRPr sz="1019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1722813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F690ADAA-D080-4344-942D-F7619C30DF3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2400" y="457200"/>
            <a:ext cx="8991600" cy="5425885"/>
          </a:xfrm>
          <a:prstGeom prst="rect">
            <a:avLst/>
          </a:prstGeom>
        </p:spPr>
        <p:txBody>
          <a:bodyPr vert="horz" wrap="square" lIns="0" tIns="893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8929">
              <a:spcBef>
                <a:spcPts val="70"/>
              </a:spcBef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rial Rounded MT Bold" panose="020F0704030504030204" pitchFamily="34" charset="77"/>
              </a:rPr>
              <a:t>For Tuesday  we will be discussing:</a:t>
            </a:r>
            <a:b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rial Rounded MT Bold" panose="020F0704030504030204" pitchFamily="34" charset="77"/>
              </a:rPr>
            </a:br>
            <a:b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rial Rounded MT Bold" panose="020F0704030504030204" pitchFamily="34" charset="77"/>
              </a:rPr>
            </a:b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rial Rounded MT Bold" panose="020F0704030504030204" pitchFamily="34" charset="77"/>
              </a:rPr>
              <a:t>Moreno-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 Rounded MT Bold" panose="020F0704030504030204" pitchFamily="34" charset="77"/>
              </a:rPr>
              <a:t>Mayar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rial Rounded MT Bold" panose="020F0704030504030204" pitchFamily="34" charset="77"/>
              </a:rPr>
              <a:t> </a:t>
            </a:r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 Rounded MT Bold" panose="020F0704030504030204" pitchFamily="34" charset="77"/>
              </a:rPr>
              <a:t>et al.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rial Rounded MT Bold" panose="020F0704030504030204" pitchFamily="34" charset="77"/>
              </a:rPr>
              <a:t>2018</a:t>
            </a:r>
            <a:b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rial Rounded MT Bold" panose="020F0704030504030204" pitchFamily="34" charset="77"/>
              </a:rPr>
            </a:br>
            <a:b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rial Rounded MT Bold" panose="020F0704030504030204" pitchFamily="34" charset="77"/>
              </a:rPr>
            </a:b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rial Rounded MT Bold" panose="020F0704030504030204" pitchFamily="34" charset="77"/>
              </a:rPr>
              <a:t>and</a:t>
            </a:r>
            <a:b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rial Rounded MT Bold" panose="020F0704030504030204" pitchFamily="34" charset="77"/>
              </a:rPr>
            </a:br>
            <a:b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rial Rounded MT Bold" panose="020F0704030504030204" pitchFamily="34" charset="77"/>
              </a:rPr>
            </a:b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rial Rounded MT Bold" panose="020F0704030504030204" pitchFamily="34" charset="77"/>
              </a:rPr>
              <a:t>Rougemont </a:t>
            </a:r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 Rounded MT Bold" panose="020F0704030504030204" pitchFamily="34" charset="77"/>
              </a:rPr>
              <a:t>et al.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rial Rounded MT Bold" panose="020F0704030504030204" pitchFamily="34" charset="77"/>
              </a:rPr>
              <a:t> 2018</a:t>
            </a:r>
            <a:endParaRPr dirty="0">
              <a:solidFill>
                <a:schemeClr val="tx1">
                  <a:lumMod val="50000"/>
                  <a:lumOff val="50000"/>
                </a:schemeClr>
              </a:solidFill>
              <a:latin typeface="Arial Rounded MT Bold" panose="020F070403050403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0706635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BC60506A-2D87-754A-9EF1-7B2458D340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35011"/>
            <a:ext cx="8686800" cy="22467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defRPr sz="16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 u="sng" dirty="0">
                <a:solidFill>
                  <a:schemeClr val="accent1">
                    <a:lumMod val="50000"/>
                  </a:schemeClr>
                </a:solidFill>
                <a:latin typeface="Arial Rounded MT Bold" panose="020F0704030504030204" pitchFamily="34" charset="77"/>
              </a:rPr>
              <a:t>Hardy-Weinberg</a:t>
            </a:r>
            <a:r>
              <a:rPr lang="en-US" altLang="en-US" sz="2000" dirty="0">
                <a:solidFill>
                  <a:schemeClr val="accent1">
                    <a:lumMod val="50000"/>
                  </a:schemeClr>
                </a:solidFill>
                <a:latin typeface="Arial Rounded MT Bold" panose="020F0704030504030204" pitchFamily="34" charset="77"/>
              </a:rPr>
              <a:t>:</a:t>
            </a:r>
          </a:p>
          <a:p>
            <a:endParaRPr lang="en-US" altLang="en-US" sz="2000" dirty="0">
              <a:solidFill>
                <a:srgbClr val="92D050"/>
              </a:solidFill>
              <a:latin typeface="Arial Rounded MT Bold" panose="020F0704030504030204" pitchFamily="34" charset="77"/>
            </a:endParaRPr>
          </a:p>
          <a:p>
            <a:pPr marL="0" indent="0"/>
            <a:endParaRPr lang="en-US" altLang="en-US" sz="2000" dirty="0">
              <a:solidFill>
                <a:schemeClr val="bg1">
                  <a:lumMod val="75000"/>
                </a:schemeClr>
              </a:solidFill>
              <a:latin typeface="Arial Rounded MT Bold" panose="020F0704030504030204" pitchFamily="34" charset="77"/>
            </a:endParaRPr>
          </a:p>
          <a:p>
            <a:pPr>
              <a:buFontTx/>
              <a:buChar char="•"/>
            </a:pPr>
            <a:r>
              <a:rPr lang="en-US" altLang="en-US" sz="2000" dirty="0">
                <a:solidFill>
                  <a:schemeClr val="bg1">
                    <a:lumMod val="75000"/>
                  </a:schemeClr>
                </a:solidFill>
                <a:latin typeface="Arial Rounded MT Bold" panose="020F0704030504030204" pitchFamily="34" charset="77"/>
              </a:rPr>
              <a:t>Explains how Mendelian segregation influences allelic and genotypic frequencies in a population</a:t>
            </a:r>
          </a:p>
          <a:p>
            <a:pPr>
              <a:buFontTx/>
              <a:buChar char="•"/>
            </a:pPr>
            <a:endParaRPr lang="en-US" altLang="en-US" sz="2000" dirty="0">
              <a:solidFill>
                <a:srgbClr val="92D050"/>
              </a:solidFill>
              <a:latin typeface="Arial Rounded MT Bold" panose="020F0704030504030204" pitchFamily="34" charset="77"/>
            </a:endParaRPr>
          </a:p>
          <a:p>
            <a:pPr>
              <a:buFontTx/>
              <a:buChar char="•"/>
            </a:pPr>
            <a:endParaRPr lang="en-US" altLang="en-US" sz="2000" dirty="0">
              <a:solidFill>
                <a:srgbClr val="92D050"/>
              </a:solidFill>
              <a:latin typeface="Arial Rounded MT Bold" panose="020F070403050403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522218753"/>
      </p:ext>
    </p:extLst>
  </p:cSld>
  <p:clrMapOvr>
    <a:masterClrMapping/>
  </p:clrMapOvr>
</p:sld>
</file>

<file path=ppt/theme/theme1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Times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15713</TotalTime>
  <Words>2283</Words>
  <Application>Microsoft Macintosh PowerPoint</Application>
  <PresentationFormat>On-screen Show (4:3)</PresentationFormat>
  <Paragraphs>691</Paragraphs>
  <Slides>87</Slides>
  <Notes>29</Notes>
  <HiddenSlides>0</HiddenSlides>
  <MMClips>0</MMClips>
  <ScaleCrop>false</ScaleCrop>
  <HeadingPairs>
    <vt:vector size="8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87</vt:i4>
      </vt:variant>
    </vt:vector>
  </HeadingPairs>
  <TitlesOfParts>
    <vt:vector size="102" baseType="lpstr">
      <vt:lpstr>Arial</vt:lpstr>
      <vt:lpstr>Arial Black</vt:lpstr>
      <vt:lpstr>Arial Rounded MT Bold</vt:lpstr>
      <vt:lpstr>Calibri</vt:lpstr>
      <vt:lpstr>Candara</vt:lpstr>
      <vt:lpstr>Corbel</vt:lpstr>
      <vt:lpstr>Franklin Gothic Book</vt:lpstr>
      <vt:lpstr>Helvetica</vt:lpstr>
      <vt:lpstr>Symbol</vt:lpstr>
      <vt:lpstr>Times</vt:lpstr>
      <vt:lpstr>Times New Roman</vt:lpstr>
      <vt:lpstr>Verdana</vt:lpstr>
      <vt:lpstr>Wingdings</vt:lpstr>
      <vt:lpstr>Blank Presentation</vt:lpstr>
      <vt:lpstr>Equation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Balance between</vt:lpstr>
      <vt:lpstr>Balance between</vt:lpstr>
      <vt:lpstr>PowerPoint Presentation</vt:lpstr>
      <vt:lpstr>Subdivided populations show distinct genetic structure</vt:lpstr>
      <vt:lpstr>Isolated populations become genetically distinct</vt:lpstr>
      <vt:lpstr>Methods to detect population differentiation and gene flow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Amount of gene flow varies with the biology of the organism</vt:lpstr>
      <vt:lpstr>Demographic Inference Methods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IM/IMa/IMa2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Allele Frequency Spectrum</vt:lpstr>
      <vt:lpstr>PowerPoint Presentation</vt:lpstr>
      <vt:lpstr>PowerPoint Presentation</vt:lpstr>
      <vt:lpstr>PowerPoint Presentation</vt:lpstr>
      <vt:lpstr>Haplotype lengths</vt:lpstr>
      <vt:lpstr>PowerPoint Presentation</vt:lpstr>
      <vt:lpstr>We can infer population sizes using genetic variation across the genome</vt:lpstr>
      <vt:lpstr>PSMC</vt:lpstr>
      <vt:lpstr>MSMC</vt:lpstr>
      <vt:lpstr>For Tuesday  we will be discussing:  Moreno-Mayar et al. 2018  and  Rougemont et al. 2018</vt:lpstr>
    </vt:vector>
  </TitlesOfParts>
  <Company>University of Alaska Fairbanks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Kevin McCracken</dc:creator>
  <cp:lastModifiedBy>Carlos Prada Montoya</cp:lastModifiedBy>
  <cp:revision>2680</cp:revision>
  <cp:lastPrinted>2002-09-11T18:51:09Z</cp:lastPrinted>
  <dcterms:created xsi:type="dcterms:W3CDTF">2002-01-15T00:02:00Z</dcterms:created>
  <dcterms:modified xsi:type="dcterms:W3CDTF">2019-01-31T12:43:41Z</dcterms:modified>
</cp:coreProperties>
</file>